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4.jpg" ContentType="image/jpg"/>
  <Override PartName="/ppt/media/image16.jpg" ContentType="image/jpg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359" r:id="rId8"/>
    <p:sldId id="261" r:id="rId9"/>
    <p:sldId id="273" r:id="rId10"/>
    <p:sldId id="269" r:id="rId11"/>
    <p:sldId id="271" r:id="rId12"/>
    <p:sldId id="272" r:id="rId13"/>
    <p:sldId id="262" r:id="rId14"/>
    <p:sldId id="263" r:id="rId15"/>
    <p:sldId id="361" r:id="rId16"/>
    <p:sldId id="267" r:id="rId17"/>
    <p:sldId id="266" r:id="rId18"/>
    <p:sldId id="270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6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5AE36-DAD9-429D-B46F-EC85DCD3702A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632A7-93EA-41B5-A1EB-4DB9C9F88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90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8FE08-A215-4C8F-997B-7831944ACBA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80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D7267-8695-4704-9D40-9CFA89EACE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334F6-562F-4DD7-9232-8F30CC626D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8741C-85E1-4573-A8A0-A03C5299A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31D1-F4A2-4C0E-9376-54C83C5EF436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D99E1-F63B-4AFC-9068-12BE30204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774A6-CEE1-4849-B319-295832052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9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242F8-D471-4A0A-B424-0BB85B3D4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A7F39D-FAE3-4F6C-A80A-58FD1FBE5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37198-AA0A-42AB-A70D-2565D1F7E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9C2A-615D-4F76-A492-401DD9CB8857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F32C1-E398-4C85-B744-C65B00CA6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327B2-539F-4E5B-9C56-484CCE9D2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5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BE6CC2-C69F-4817-B455-3FAE009B7C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3636B9-6A47-4962-B2BB-71EE12761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B2056-4B37-4D66-8BA6-6FFCF1141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18DCF-B45F-4A76-A251-6A0AD3CD70CF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3C64C-CD2C-4B91-A3CF-2D8CA9DEC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2AA5E-1DCF-46A7-B073-4EFDC6F8E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56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শীর্ষক স্লাই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>
            <a:extLst>
              <a:ext uri="{FF2B5EF4-FFF2-40B4-BE49-F238E27FC236}">
                <a16:creationId xmlns:a16="http://schemas.microsoft.com/office/drawing/2014/main" id="{0942830B-86B0-4F30-BA27-6B3DE53CE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উপ-শীর্ষক 2">
            <a:extLst>
              <a:ext uri="{FF2B5EF4-FFF2-40B4-BE49-F238E27FC236}">
                <a16:creationId xmlns:a16="http://schemas.microsoft.com/office/drawing/2014/main" id="{DAD222DB-EBC9-4D47-B67A-EA588DC14D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n-IN"/>
              <a:t>মাস্টার উপশিরোনাম শৈলী সম্পাদনা করতে ক্লিক করুন</a:t>
            </a:r>
            <a:endParaRPr lang="en-GB"/>
          </a:p>
        </p:txBody>
      </p:sp>
      <p:sp>
        <p:nvSpPr>
          <p:cNvPr id="4" name="তারিখ স্থানধারক 3">
            <a:extLst>
              <a:ext uri="{FF2B5EF4-FFF2-40B4-BE49-F238E27FC236}">
                <a16:creationId xmlns:a16="http://schemas.microsoft.com/office/drawing/2014/main" id="{ED405008-AA7C-4D95-9B03-74992A524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67660-72ED-4AD5-AD0B-ECBF01ED8116}" type="datetime1">
              <a:rPr lang="en-US" smtClean="0"/>
              <a:t>2/16/2021</a:t>
            </a:fld>
            <a:endParaRPr lang="en-GB"/>
          </a:p>
        </p:txBody>
      </p:sp>
      <p:sp>
        <p:nvSpPr>
          <p:cNvPr id="5" name="পাদলেখ স্থানধারক 4">
            <a:extLst>
              <a:ext uri="{FF2B5EF4-FFF2-40B4-BE49-F238E27FC236}">
                <a16:creationId xmlns:a16="http://schemas.microsoft.com/office/drawing/2014/main" id="{9EE5F8FE-AE8D-4F02-853E-9DBF473A3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6" name="স্লাইড নম্বর 5">
            <a:extLst>
              <a:ext uri="{FF2B5EF4-FFF2-40B4-BE49-F238E27FC236}">
                <a16:creationId xmlns:a16="http://schemas.microsoft.com/office/drawing/2014/main" id="{986A32AD-9DC0-4BE7-97DA-E816CA53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331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শীর্ষক এবং চার্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>
            <a:extLst>
              <a:ext uri="{FF2B5EF4-FFF2-40B4-BE49-F238E27FC236}">
                <a16:creationId xmlns:a16="http://schemas.microsoft.com/office/drawing/2014/main" id="{300E4B40-B984-4145-9EE0-42594C8E1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বিষয় স্থানধারক 2">
            <a:extLst>
              <a:ext uri="{FF2B5EF4-FFF2-40B4-BE49-F238E27FC236}">
                <a16:creationId xmlns:a16="http://schemas.microsoft.com/office/drawing/2014/main" id="{17FCBA65-E0D7-4EB8-A668-1E9B7F591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n-IN"/>
              <a:t>মাস্টার পাঠ্যের শৈলী</a:t>
            </a:r>
          </a:p>
          <a:p>
            <a:pPr lvl="1"/>
            <a:r>
              <a:rPr lang="bn-IN"/>
              <a:t>দ্বিতীয় লেভেল</a:t>
            </a:r>
          </a:p>
          <a:p>
            <a:pPr lvl="2"/>
            <a:r>
              <a:rPr lang="bn-IN"/>
              <a:t>তৃতীয় লেভেল</a:t>
            </a:r>
          </a:p>
          <a:p>
            <a:pPr lvl="3"/>
            <a:r>
              <a:rPr lang="bn-IN"/>
              <a:t>চতুর্থ লেভেলে</a:t>
            </a:r>
          </a:p>
          <a:p>
            <a:pPr lvl="4"/>
            <a:r>
              <a:rPr lang="bn-IN"/>
              <a:t>পঞ্চম লেভেল সম্পাদনা করতে ক্লিক করুন</a:t>
            </a:r>
            <a:endParaRPr lang="en-GB"/>
          </a:p>
        </p:txBody>
      </p:sp>
      <p:sp>
        <p:nvSpPr>
          <p:cNvPr id="4" name="তারিখ স্থানধারক 3">
            <a:extLst>
              <a:ext uri="{FF2B5EF4-FFF2-40B4-BE49-F238E27FC236}">
                <a16:creationId xmlns:a16="http://schemas.microsoft.com/office/drawing/2014/main" id="{B9C80DB5-9214-41CF-8CDD-03F25D945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5F2A-9BD7-4DF5-86A7-3030AFDD7FE3}" type="datetime1">
              <a:rPr lang="en-US" smtClean="0"/>
              <a:t>2/16/2021</a:t>
            </a:fld>
            <a:endParaRPr lang="en-GB"/>
          </a:p>
        </p:txBody>
      </p:sp>
      <p:sp>
        <p:nvSpPr>
          <p:cNvPr id="5" name="পাদলেখ স্থানধারক 4">
            <a:extLst>
              <a:ext uri="{FF2B5EF4-FFF2-40B4-BE49-F238E27FC236}">
                <a16:creationId xmlns:a16="http://schemas.microsoft.com/office/drawing/2014/main" id="{6A9496F9-58B2-4143-B4BE-DFF9C51F2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6" name="স্লাইড নম্বর 5">
            <a:extLst>
              <a:ext uri="{FF2B5EF4-FFF2-40B4-BE49-F238E27FC236}">
                <a16:creationId xmlns:a16="http://schemas.microsoft.com/office/drawing/2014/main" id="{3EF4AB72-2E93-4D0E-9B16-CEBB3DD3B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554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নথি অনুসন্ধান করুন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>
            <a:extLst>
              <a:ext uri="{FF2B5EF4-FFF2-40B4-BE49-F238E27FC236}">
                <a16:creationId xmlns:a16="http://schemas.microsoft.com/office/drawing/2014/main" id="{0CFF063F-B095-4D3B-828E-3940997E8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পাঠ স্থানধারক 2">
            <a:extLst>
              <a:ext uri="{FF2B5EF4-FFF2-40B4-BE49-F238E27FC236}">
                <a16:creationId xmlns:a16="http://schemas.microsoft.com/office/drawing/2014/main" id="{1EA50DDD-DE78-48AA-B2D7-D89CA0626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n-IN"/>
              <a:t>মাস্টার পাঠ্যের শৈলী</a:t>
            </a:r>
          </a:p>
        </p:txBody>
      </p:sp>
      <p:sp>
        <p:nvSpPr>
          <p:cNvPr id="4" name="তারিখ স্থানধারক 3">
            <a:extLst>
              <a:ext uri="{FF2B5EF4-FFF2-40B4-BE49-F238E27FC236}">
                <a16:creationId xmlns:a16="http://schemas.microsoft.com/office/drawing/2014/main" id="{E4841189-BFEC-4C34-9EA7-655E7E1B1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E125-F6D0-408E-A609-6E0962C77782}" type="datetime1">
              <a:rPr lang="en-US" smtClean="0"/>
              <a:t>2/16/2021</a:t>
            </a:fld>
            <a:endParaRPr lang="en-GB"/>
          </a:p>
        </p:txBody>
      </p:sp>
      <p:sp>
        <p:nvSpPr>
          <p:cNvPr id="5" name="পাদলেখ স্থানধারক 4">
            <a:extLst>
              <a:ext uri="{FF2B5EF4-FFF2-40B4-BE49-F238E27FC236}">
                <a16:creationId xmlns:a16="http://schemas.microsoft.com/office/drawing/2014/main" id="{AB4BA875-215F-48B2-ADBE-0C70AC670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6" name="স্লাইড নম্বর 5">
            <a:extLst>
              <a:ext uri="{FF2B5EF4-FFF2-40B4-BE49-F238E27FC236}">
                <a16:creationId xmlns:a16="http://schemas.microsoft.com/office/drawing/2014/main" id="{F01079BB-AB67-4049-8EB5-989B82874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533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দুটি সামগ্র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>
            <a:extLst>
              <a:ext uri="{FF2B5EF4-FFF2-40B4-BE49-F238E27FC236}">
                <a16:creationId xmlns:a16="http://schemas.microsoft.com/office/drawing/2014/main" id="{6C89D2E2-78E2-4A56-AE5A-242C5302E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বিষয় স্থানধারক 2">
            <a:extLst>
              <a:ext uri="{FF2B5EF4-FFF2-40B4-BE49-F238E27FC236}">
                <a16:creationId xmlns:a16="http://schemas.microsoft.com/office/drawing/2014/main" id="{762D6325-4781-4E6A-AF38-A6E255DE43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n-IN"/>
              <a:t>মাস্টার পাঠ্যের শৈলী</a:t>
            </a:r>
          </a:p>
          <a:p>
            <a:pPr lvl="1"/>
            <a:r>
              <a:rPr lang="bn-IN"/>
              <a:t>দ্বিতীয় লেভেল</a:t>
            </a:r>
          </a:p>
          <a:p>
            <a:pPr lvl="2"/>
            <a:r>
              <a:rPr lang="bn-IN"/>
              <a:t>তৃতীয় লেভেল</a:t>
            </a:r>
          </a:p>
          <a:p>
            <a:pPr lvl="3"/>
            <a:r>
              <a:rPr lang="bn-IN"/>
              <a:t>চতুর্থ লেভেলে</a:t>
            </a:r>
          </a:p>
          <a:p>
            <a:pPr lvl="4"/>
            <a:r>
              <a:rPr lang="bn-IN"/>
              <a:t>পঞ্চম লেভেল সম্পাদনা করতে ক্লিক করুন</a:t>
            </a:r>
            <a:endParaRPr lang="en-GB"/>
          </a:p>
        </p:txBody>
      </p:sp>
      <p:sp>
        <p:nvSpPr>
          <p:cNvPr id="4" name="বিষয় স্থানধারক 3">
            <a:extLst>
              <a:ext uri="{FF2B5EF4-FFF2-40B4-BE49-F238E27FC236}">
                <a16:creationId xmlns:a16="http://schemas.microsoft.com/office/drawing/2014/main" id="{F3C16C47-CED6-4A0E-99CE-D45FE9A57F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n-IN"/>
              <a:t>মাস্টার পাঠ্যের শৈলী</a:t>
            </a:r>
          </a:p>
          <a:p>
            <a:pPr lvl="1"/>
            <a:r>
              <a:rPr lang="bn-IN"/>
              <a:t>দ্বিতীয় লেভেল</a:t>
            </a:r>
          </a:p>
          <a:p>
            <a:pPr lvl="2"/>
            <a:r>
              <a:rPr lang="bn-IN"/>
              <a:t>তৃতীয় লেভেল</a:t>
            </a:r>
          </a:p>
          <a:p>
            <a:pPr lvl="3"/>
            <a:r>
              <a:rPr lang="bn-IN"/>
              <a:t>চতুর্থ লেভেলে</a:t>
            </a:r>
          </a:p>
          <a:p>
            <a:pPr lvl="4"/>
            <a:r>
              <a:rPr lang="bn-IN"/>
              <a:t>পঞ্চম লেভেল সম্পাদনা করতে ক্লিক করুন</a:t>
            </a:r>
            <a:endParaRPr lang="en-GB"/>
          </a:p>
        </p:txBody>
      </p:sp>
      <p:sp>
        <p:nvSpPr>
          <p:cNvPr id="5" name="তারিখ স্থানধারক 4">
            <a:extLst>
              <a:ext uri="{FF2B5EF4-FFF2-40B4-BE49-F238E27FC236}">
                <a16:creationId xmlns:a16="http://schemas.microsoft.com/office/drawing/2014/main" id="{22D43761-7A78-4565-8E53-F5075E2F9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A170D-86C6-4538-918F-89186EE6441B}" type="datetime1">
              <a:rPr lang="en-US" smtClean="0"/>
              <a:t>2/16/2021</a:t>
            </a:fld>
            <a:endParaRPr lang="en-GB"/>
          </a:p>
        </p:txBody>
      </p:sp>
      <p:sp>
        <p:nvSpPr>
          <p:cNvPr id="6" name="পাদলেখ স্থানধারক 5">
            <a:extLst>
              <a:ext uri="{FF2B5EF4-FFF2-40B4-BE49-F238E27FC236}">
                <a16:creationId xmlns:a16="http://schemas.microsoft.com/office/drawing/2014/main" id="{4A5524ED-BE07-4605-8EF4-376E0C0A1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7" name="স্লাইড নম্বর 6">
            <a:extLst>
              <a:ext uri="{FF2B5EF4-FFF2-40B4-BE49-F238E27FC236}">
                <a16:creationId xmlns:a16="http://schemas.microsoft.com/office/drawing/2014/main" id="{8EA05912-0FF2-4C53-BF18-F0E6D3C6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659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তুলন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>
            <a:extLst>
              <a:ext uri="{FF2B5EF4-FFF2-40B4-BE49-F238E27FC236}">
                <a16:creationId xmlns:a16="http://schemas.microsoft.com/office/drawing/2014/main" id="{B1303560-1F14-47CD-9B74-F4A80F30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পাঠ স্থানধারক 2">
            <a:extLst>
              <a:ext uri="{FF2B5EF4-FFF2-40B4-BE49-F238E27FC236}">
                <a16:creationId xmlns:a16="http://schemas.microsoft.com/office/drawing/2014/main" id="{363F71EA-C4FA-4E78-9BA8-BF0EF0395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n-IN"/>
              <a:t>মাস্টার পাঠ্যের শৈলী</a:t>
            </a:r>
          </a:p>
        </p:txBody>
      </p:sp>
      <p:sp>
        <p:nvSpPr>
          <p:cNvPr id="4" name="বিষয় স্থানধারক 3">
            <a:extLst>
              <a:ext uri="{FF2B5EF4-FFF2-40B4-BE49-F238E27FC236}">
                <a16:creationId xmlns:a16="http://schemas.microsoft.com/office/drawing/2014/main" id="{7FB82CB8-F7F7-4F05-B066-E8B40F9ED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n-IN"/>
              <a:t>মাস্টার পাঠ্যের শৈলী</a:t>
            </a:r>
          </a:p>
          <a:p>
            <a:pPr lvl="1"/>
            <a:r>
              <a:rPr lang="bn-IN"/>
              <a:t>দ্বিতীয় লেভেল</a:t>
            </a:r>
          </a:p>
          <a:p>
            <a:pPr lvl="2"/>
            <a:r>
              <a:rPr lang="bn-IN"/>
              <a:t>তৃতীয় লেভেল</a:t>
            </a:r>
          </a:p>
          <a:p>
            <a:pPr lvl="3"/>
            <a:r>
              <a:rPr lang="bn-IN"/>
              <a:t>চতুর্থ লেভেলে</a:t>
            </a:r>
          </a:p>
          <a:p>
            <a:pPr lvl="4"/>
            <a:r>
              <a:rPr lang="bn-IN"/>
              <a:t>পঞ্চম লেভেল সম্পাদনা করতে ক্লিক করুন</a:t>
            </a:r>
            <a:endParaRPr lang="en-GB"/>
          </a:p>
        </p:txBody>
      </p:sp>
      <p:sp>
        <p:nvSpPr>
          <p:cNvPr id="5" name="পাঠ স্থানধারক 4">
            <a:extLst>
              <a:ext uri="{FF2B5EF4-FFF2-40B4-BE49-F238E27FC236}">
                <a16:creationId xmlns:a16="http://schemas.microsoft.com/office/drawing/2014/main" id="{6F54364D-7078-4ECB-A8A8-50BEABCB01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n-IN"/>
              <a:t>মাস্টার পাঠ্যের শৈলী</a:t>
            </a:r>
          </a:p>
        </p:txBody>
      </p:sp>
      <p:sp>
        <p:nvSpPr>
          <p:cNvPr id="6" name="বিষয় স্থানধারক 5">
            <a:extLst>
              <a:ext uri="{FF2B5EF4-FFF2-40B4-BE49-F238E27FC236}">
                <a16:creationId xmlns:a16="http://schemas.microsoft.com/office/drawing/2014/main" id="{DF1FFC64-3943-4E6A-A3A5-C2CFE31597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n-IN"/>
              <a:t>মাস্টার পাঠ্যের শৈলী</a:t>
            </a:r>
          </a:p>
          <a:p>
            <a:pPr lvl="1"/>
            <a:r>
              <a:rPr lang="bn-IN"/>
              <a:t>দ্বিতীয় লেভেল</a:t>
            </a:r>
          </a:p>
          <a:p>
            <a:pPr lvl="2"/>
            <a:r>
              <a:rPr lang="bn-IN"/>
              <a:t>তৃতীয় লেভেল</a:t>
            </a:r>
          </a:p>
          <a:p>
            <a:pPr lvl="3"/>
            <a:r>
              <a:rPr lang="bn-IN"/>
              <a:t>চতুর্থ লেভেলে</a:t>
            </a:r>
          </a:p>
          <a:p>
            <a:pPr lvl="4"/>
            <a:r>
              <a:rPr lang="bn-IN"/>
              <a:t>পঞ্চম লেভেল সম্পাদনা করতে ক্লিক করুন</a:t>
            </a:r>
            <a:endParaRPr lang="en-GB"/>
          </a:p>
        </p:txBody>
      </p:sp>
      <p:sp>
        <p:nvSpPr>
          <p:cNvPr id="7" name="তারিখ স্থানধারক 6">
            <a:extLst>
              <a:ext uri="{FF2B5EF4-FFF2-40B4-BE49-F238E27FC236}">
                <a16:creationId xmlns:a16="http://schemas.microsoft.com/office/drawing/2014/main" id="{CD7C2696-95AA-4C85-A3BA-268FF652B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9FA0-6F29-41FB-9F08-7C46CBC08F01}" type="datetime1">
              <a:rPr lang="en-US" smtClean="0"/>
              <a:t>2/16/2021</a:t>
            </a:fld>
            <a:endParaRPr lang="en-GB"/>
          </a:p>
        </p:txBody>
      </p:sp>
      <p:sp>
        <p:nvSpPr>
          <p:cNvPr id="8" name="পাদলেখ স্থানধারক 7">
            <a:extLst>
              <a:ext uri="{FF2B5EF4-FFF2-40B4-BE49-F238E27FC236}">
                <a16:creationId xmlns:a16="http://schemas.microsoft.com/office/drawing/2014/main" id="{19E715F8-F2C7-4681-862A-7F0FF884A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9" name="স্লাইড নম্বর 8">
            <a:extLst>
              <a:ext uri="{FF2B5EF4-FFF2-40B4-BE49-F238E27FC236}">
                <a16:creationId xmlns:a16="http://schemas.microsoft.com/office/drawing/2014/main" id="{B5F12B16-B46A-4713-81D5-E04D4ADF7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896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কেবল শিরোনা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>
            <a:extLst>
              <a:ext uri="{FF2B5EF4-FFF2-40B4-BE49-F238E27FC236}">
                <a16:creationId xmlns:a16="http://schemas.microsoft.com/office/drawing/2014/main" id="{D561614F-1BBE-4D02-95FA-481A40345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তারিখ স্থানধারক 2">
            <a:extLst>
              <a:ext uri="{FF2B5EF4-FFF2-40B4-BE49-F238E27FC236}">
                <a16:creationId xmlns:a16="http://schemas.microsoft.com/office/drawing/2014/main" id="{07C07A29-06B1-41ED-AF24-552CDB611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7C69-B4E9-49D6-A94C-C35B9993DF18}" type="datetime1">
              <a:rPr lang="en-US" smtClean="0"/>
              <a:t>2/16/2021</a:t>
            </a:fld>
            <a:endParaRPr lang="en-GB"/>
          </a:p>
        </p:txBody>
      </p:sp>
      <p:sp>
        <p:nvSpPr>
          <p:cNvPr id="4" name="পাদলেখ স্থানধারক 3">
            <a:extLst>
              <a:ext uri="{FF2B5EF4-FFF2-40B4-BE49-F238E27FC236}">
                <a16:creationId xmlns:a16="http://schemas.microsoft.com/office/drawing/2014/main" id="{212117A6-5ECB-4971-A12B-B438AB6D3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5" name="স্লাইড নম্বর 4">
            <a:extLst>
              <a:ext uri="{FF2B5EF4-FFF2-40B4-BE49-F238E27FC236}">
                <a16:creationId xmlns:a16="http://schemas.microsoft.com/office/drawing/2014/main" id="{50F99F66-5739-4686-9BBC-DC3D44691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247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শূন্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তারিখ স্থানধারক 1">
            <a:extLst>
              <a:ext uri="{FF2B5EF4-FFF2-40B4-BE49-F238E27FC236}">
                <a16:creationId xmlns:a16="http://schemas.microsoft.com/office/drawing/2014/main" id="{DDBF93AF-F18B-4279-83D7-745C578C0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8B694-6F4F-494D-A96F-671D730A96C5}" type="datetime1">
              <a:rPr lang="en-US" smtClean="0"/>
              <a:t>2/16/2021</a:t>
            </a:fld>
            <a:endParaRPr lang="en-GB"/>
          </a:p>
        </p:txBody>
      </p:sp>
      <p:sp>
        <p:nvSpPr>
          <p:cNvPr id="3" name="পাদলেখ স্থানধারক 2">
            <a:extLst>
              <a:ext uri="{FF2B5EF4-FFF2-40B4-BE49-F238E27FC236}">
                <a16:creationId xmlns:a16="http://schemas.microsoft.com/office/drawing/2014/main" id="{E61AE7F4-62B6-4F5F-B9F2-C76696DC8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4" name="স্লাইড নম্বর 3">
            <a:extLst>
              <a:ext uri="{FF2B5EF4-FFF2-40B4-BE49-F238E27FC236}">
                <a16:creationId xmlns:a16="http://schemas.microsoft.com/office/drawing/2014/main" id="{2DB1F986-F558-402C-84D1-B3CB1F9DA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1941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শীর্ষকসহ পরিচয়লিপ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>
            <a:extLst>
              <a:ext uri="{FF2B5EF4-FFF2-40B4-BE49-F238E27FC236}">
                <a16:creationId xmlns:a16="http://schemas.microsoft.com/office/drawing/2014/main" id="{824CD99C-86CC-481C-A193-96A98301E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বিষয় স্থানধারক 2">
            <a:extLst>
              <a:ext uri="{FF2B5EF4-FFF2-40B4-BE49-F238E27FC236}">
                <a16:creationId xmlns:a16="http://schemas.microsoft.com/office/drawing/2014/main" id="{15B7B4D0-C385-4504-90A9-6063CC5BC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n-IN"/>
              <a:t>মাস্টার পাঠ্যের শৈলী</a:t>
            </a:r>
          </a:p>
          <a:p>
            <a:pPr lvl="1"/>
            <a:r>
              <a:rPr lang="bn-IN"/>
              <a:t>দ্বিতীয় লেভেল</a:t>
            </a:r>
          </a:p>
          <a:p>
            <a:pPr lvl="2"/>
            <a:r>
              <a:rPr lang="bn-IN"/>
              <a:t>তৃতীয় লেভেল</a:t>
            </a:r>
          </a:p>
          <a:p>
            <a:pPr lvl="3"/>
            <a:r>
              <a:rPr lang="bn-IN"/>
              <a:t>চতুর্থ লেভেলে</a:t>
            </a:r>
          </a:p>
          <a:p>
            <a:pPr lvl="4"/>
            <a:r>
              <a:rPr lang="bn-IN"/>
              <a:t>পঞ্চম লেভেল সম্পাদনা করতে ক্লিক করুন</a:t>
            </a:r>
            <a:endParaRPr lang="en-GB"/>
          </a:p>
        </p:txBody>
      </p:sp>
      <p:sp>
        <p:nvSpPr>
          <p:cNvPr id="4" name="পাঠ স্থানধারক 3">
            <a:extLst>
              <a:ext uri="{FF2B5EF4-FFF2-40B4-BE49-F238E27FC236}">
                <a16:creationId xmlns:a16="http://schemas.microsoft.com/office/drawing/2014/main" id="{5B7DD5E0-DEB9-45D9-90D7-47BBCE826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n-IN"/>
              <a:t>মাস্টার পাঠ্যের শৈলী</a:t>
            </a:r>
          </a:p>
        </p:txBody>
      </p:sp>
      <p:sp>
        <p:nvSpPr>
          <p:cNvPr id="5" name="তারিখ স্থানধারক 4">
            <a:extLst>
              <a:ext uri="{FF2B5EF4-FFF2-40B4-BE49-F238E27FC236}">
                <a16:creationId xmlns:a16="http://schemas.microsoft.com/office/drawing/2014/main" id="{A2A0ABE8-8EE5-4574-9BD5-D77C412E1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FA01-7262-4B86-AA1B-6468B7111407}" type="datetime1">
              <a:rPr lang="en-US" smtClean="0"/>
              <a:t>2/16/2021</a:t>
            </a:fld>
            <a:endParaRPr lang="en-GB"/>
          </a:p>
        </p:txBody>
      </p:sp>
      <p:sp>
        <p:nvSpPr>
          <p:cNvPr id="6" name="পাদলেখ স্থানধারক 5">
            <a:extLst>
              <a:ext uri="{FF2B5EF4-FFF2-40B4-BE49-F238E27FC236}">
                <a16:creationId xmlns:a16="http://schemas.microsoft.com/office/drawing/2014/main" id="{EBCF5124-B19D-4FFB-AE26-63556A951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7" name="স্লাইড নম্বর 6">
            <a:extLst>
              <a:ext uri="{FF2B5EF4-FFF2-40B4-BE49-F238E27FC236}">
                <a16:creationId xmlns:a16="http://schemas.microsoft.com/office/drawing/2014/main" id="{7EC2A9A5-EABB-484A-A972-0B09224CA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6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2DC1B-7668-4BF9-86AA-F4EE8AE5A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7A5E4-6A63-4E2A-ABB2-A8EC5E8B6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4D628-7070-4CEA-8990-C4FFB2F4E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6BDF4-3AFF-4B3A-9996-D0321FD372EF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6C1D8-B44B-4880-A8D0-33B088672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B809A-FD02-4D6D-BB85-C04694503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58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পরিচয়লিপিসহ চিত্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>
            <a:extLst>
              <a:ext uri="{FF2B5EF4-FFF2-40B4-BE49-F238E27FC236}">
                <a16:creationId xmlns:a16="http://schemas.microsoft.com/office/drawing/2014/main" id="{7A497238-C4E5-4707-94B0-227989F96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চিত্র স্থানধারক 2">
            <a:extLst>
              <a:ext uri="{FF2B5EF4-FFF2-40B4-BE49-F238E27FC236}">
                <a16:creationId xmlns:a16="http://schemas.microsoft.com/office/drawing/2014/main" id="{FE6E7284-D144-43F0-A2FB-0866C13FA7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পাঠ স্থানধারক 3">
            <a:extLst>
              <a:ext uri="{FF2B5EF4-FFF2-40B4-BE49-F238E27FC236}">
                <a16:creationId xmlns:a16="http://schemas.microsoft.com/office/drawing/2014/main" id="{9556F6B0-EC6C-4954-B147-BBACDD43FD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n-IN"/>
              <a:t>মাস্টার পাঠ্যের শৈলী</a:t>
            </a:r>
          </a:p>
        </p:txBody>
      </p:sp>
      <p:sp>
        <p:nvSpPr>
          <p:cNvPr id="5" name="তারিখ স্থানধারক 4">
            <a:extLst>
              <a:ext uri="{FF2B5EF4-FFF2-40B4-BE49-F238E27FC236}">
                <a16:creationId xmlns:a16="http://schemas.microsoft.com/office/drawing/2014/main" id="{FD955305-0BCD-4312-8238-C57841B83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670E1-36BC-4E4D-BE02-CCDF46063ACA}" type="datetime1">
              <a:rPr lang="en-US" smtClean="0"/>
              <a:t>2/16/2021</a:t>
            </a:fld>
            <a:endParaRPr lang="en-GB"/>
          </a:p>
        </p:txBody>
      </p:sp>
      <p:sp>
        <p:nvSpPr>
          <p:cNvPr id="6" name="পাদলেখ স্থানধারক 5">
            <a:extLst>
              <a:ext uri="{FF2B5EF4-FFF2-40B4-BE49-F238E27FC236}">
                <a16:creationId xmlns:a16="http://schemas.microsoft.com/office/drawing/2014/main" id="{ABFA3D45-92A2-4C61-917C-0E10EEA1E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7" name="স্লাইড নম্বর 6">
            <a:extLst>
              <a:ext uri="{FF2B5EF4-FFF2-40B4-BE49-F238E27FC236}">
                <a16:creationId xmlns:a16="http://schemas.microsoft.com/office/drawing/2014/main" id="{4F3D6DA6-0D6F-4D7A-BD8C-930F3F98E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365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বিষয়বস্তুর উপর শীর্ষক এবং পা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>
            <a:extLst>
              <a:ext uri="{FF2B5EF4-FFF2-40B4-BE49-F238E27FC236}">
                <a16:creationId xmlns:a16="http://schemas.microsoft.com/office/drawing/2014/main" id="{D7982AD5-DFA1-4832-A370-A3C68B79F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উল্লম্ব পাঠ স্থানধারক 2">
            <a:extLst>
              <a:ext uri="{FF2B5EF4-FFF2-40B4-BE49-F238E27FC236}">
                <a16:creationId xmlns:a16="http://schemas.microsoft.com/office/drawing/2014/main" id="{D4FC8156-1BA3-487A-A407-440493A47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n-IN"/>
              <a:t>মাস্টার পাঠ্যের শৈলী</a:t>
            </a:r>
          </a:p>
          <a:p>
            <a:pPr lvl="1"/>
            <a:r>
              <a:rPr lang="bn-IN"/>
              <a:t>দ্বিতীয় লেভেল</a:t>
            </a:r>
          </a:p>
          <a:p>
            <a:pPr lvl="2"/>
            <a:r>
              <a:rPr lang="bn-IN"/>
              <a:t>তৃতীয় লেভেল</a:t>
            </a:r>
          </a:p>
          <a:p>
            <a:pPr lvl="3"/>
            <a:r>
              <a:rPr lang="bn-IN"/>
              <a:t>চতুর্থ লেভেলে</a:t>
            </a:r>
          </a:p>
          <a:p>
            <a:pPr lvl="4"/>
            <a:r>
              <a:rPr lang="bn-IN"/>
              <a:t>পঞ্চম লেভেল সম্পাদনা করতে ক্লিক করুন</a:t>
            </a:r>
            <a:endParaRPr lang="en-GB"/>
          </a:p>
        </p:txBody>
      </p:sp>
      <p:sp>
        <p:nvSpPr>
          <p:cNvPr id="4" name="তারিখ স্থানধারক 3">
            <a:extLst>
              <a:ext uri="{FF2B5EF4-FFF2-40B4-BE49-F238E27FC236}">
                <a16:creationId xmlns:a16="http://schemas.microsoft.com/office/drawing/2014/main" id="{659341F4-3C41-4E13-8FFA-9AA97D860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4AE6B-B9CC-42A3-B7F6-62EC1586B3EC}" type="datetime1">
              <a:rPr lang="en-US" smtClean="0"/>
              <a:t>2/16/2021</a:t>
            </a:fld>
            <a:endParaRPr lang="en-GB"/>
          </a:p>
        </p:txBody>
      </p:sp>
      <p:sp>
        <p:nvSpPr>
          <p:cNvPr id="5" name="পাদলেখ স্থানধারক 4">
            <a:extLst>
              <a:ext uri="{FF2B5EF4-FFF2-40B4-BE49-F238E27FC236}">
                <a16:creationId xmlns:a16="http://schemas.microsoft.com/office/drawing/2014/main" id="{9C6626B2-7B3D-48BB-9A3B-659A38074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6" name="স্লাইড নম্বর 5">
            <a:extLst>
              <a:ext uri="{FF2B5EF4-FFF2-40B4-BE49-F238E27FC236}">
                <a16:creationId xmlns:a16="http://schemas.microsoft.com/office/drawing/2014/main" id="{246CFD6C-A216-4881-9193-FF43B3B40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03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উল্লম্ব শীর্ষক এবং পা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উল্লম্ব শীর্ষক 1">
            <a:extLst>
              <a:ext uri="{FF2B5EF4-FFF2-40B4-BE49-F238E27FC236}">
                <a16:creationId xmlns:a16="http://schemas.microsoft.com/office/drawing/2014/main" id="{0A970AEF-DB30-4122-A695-5DE3EA5145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উল্লম্ব পাঠ স্থানধারক 2">
            <a:extLst>
              <a:ext uri="{FF2B5EF4-FFF2-40B4-BE49-F238E27FC236}">
                <a16:creationId xmlns:a16="http://schemas.microsoft.com/office/drawing/2014/main" id="{25748169-65B1-407A-9BF9-F3DE9D604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n-IN"/>
              <a:t>মাস্টার পাঠ্যের শৈলী</a:t>
            </a:r>
          </a:p>
          <a:p>
            <a:pPr lvl="1"/>
            <a:r>
              <a:rPr lang="bn-IN"/>
              <a:t>দ্বিতীয় লেভেল</a:t>
            </a:r>
          </a:p>
          <a:p>
            <a:pPr lvl="2"/>
            <a:r>
              <a:rPr lang="bn-IN"/>
              <a:t>তৃতীয় লেভেল</a:t>
            </a:r>
          </a:p>
          <a:p>
            <a:pPr lvl="3"/>
            <a:r>
              <a:rPr lang="bn-IN"/>
              <a:t>চতুর্থ লেভেলে</a:t>
            </a:r>
          </a:p>
          <a:p>
            <a:pPr lvl="4"/>
            <a:r>
              <a:rPr lang="bn-IN"/>
              <a:t>পঞ্চম লেভেল সম্পাদনা করতে ক্লিক করুন</a:t>
            </a:r>
            <a:endParaRPr lang="en-GB"/>
          </a:p>
        </p:txBody>
      </p:sp>
      <p:sp>
        <p:nvSpPr>
          <p:cNvPr id="4" name="তারিখ স্থানধারক 3">
            <a:extLst>
              <a:ext uri="{FF2B5EF4-FFF2-40B4-BE49-F238E27FC236}">
                <a16:creationId xmlns:a16="http://schemas.microsoft.com/office/drawing/2014/main" id="{145C52E0-3DB1-4ED9-BFD5-911897991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96EF-88A9-436E-A8A3-6B6CE1A30436}" type="datetime1">
              <a:rPr lang="en-US" smtClean="0"/>
              <a:t>2/16/2021</a:t>
            </a:fld>
            <a:endParaRPr lang="en-GB"/>
          </a:p>
        </p:txBody>
      </p:sp>
      <p:sp>
        <p:nvSpPr>
          <p:cNvPr id="5" name="পাদলেখ স্থানধারক 4">
            <a:extLst>
              <a:ext uri="{FF2B5EF4-FFF2-40B4-BE49-F238E27FC236}">
                <a16:creationId xmlns:a16="http://schemas.microsoft.com/office/drawing/2014/main" id="{CEF61B12-2B2B-487F-A68E-C1ADBDF6D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6" name="স্লাইড নম্বর 5">
            <a:extLst>
              <a:ext uri="{FF2B5EF4-FFF2-40B4-BE49-F238E27FC236}">
                <a16:creationId xmlns:a16="http://schemas.microsoft.com/office/drawing/2014/main" id="{378D0072-E673-414E-83A7-909A52A88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33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CB600-63BE-4DEF-AD17-31D27A6D4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C3F813-CD45-4A26-A4CE-2A1513A44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B719C-47F2-4DD5-8593-632D39B76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96C8-53ED-47C4-B9A6-40566221AB92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C1E94-A4B3-4C2C-BAA4-E4F28C45A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3327E-6605-404D-A3C2-127A0BA28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42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B1945-FD0A-4597-A967-ACA12548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1C70F-6040-4C3C-9891-A7D8B59711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5ED4F-B592-469E-8DA1-3E21919D80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C716A-C6D5-4ADA-9963-04FA5837C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270EF-2FC3-423E-8619-3E7B03AC4BF6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0BF372-E2B7-44AF-A2E2-19EFFD30B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FCDDF-3618-4E02-9DD6-A9E076CF2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4C1E2-801D-4F67-AA0D-C28B96200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8F00A6-E3A8-4C55-8C65-19667DADD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51E006-2BB9-427D-B52D-BB77739C33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C0EE97-D3F1-42D4-A5BA-3E8F16F0A1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C91A4A-06E8-4486-8A9E-D79633F0D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E40B72-B8B5-40F0-AE91-D337C1C23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4E97-6B5C-4E80-9603-88DACB34912B}" type="datetime1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E3526D-0BFF-41B3-8E8A-379192369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25CF1-7528-4735-888D-13CC937F3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8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A3F81-CCA4-4CC2-8CCA-D99402139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066FBE-E9C0-45B4-8FD0-A43563A5B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6770-3E38-412D-BCC2-4F896D28A2A9}" type="datetime1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8DD34C-8096-4332-BF58-77D5968C9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A5F03D-8D09-4762-A352-E0B4CE54B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4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03F83D-5E19-4724-93E6-7D5B0D06C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D7B-C948-4E90-BB41-3131EBEC129D}" type="datetime1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53AB46-0313-46A2-A063-5C23A4937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871F4-37A9-4156-B3EF-9B2635BD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81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D4660-7B3E-41FD-B34D-34D5D6F27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7B54FE-F838-4849-9277-85F2168CC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D1075A-04D6-4AAA-882B-4471A376EA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6D0BFA-3E41-4092-AE1D-613C2DC23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9199-5721-411E-8818-A99533B40467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A3E69E-905E-4746-9837-AD5F5321D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3A9AFC-FA98-4BBC-BEDE-BBDF616F8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97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07D77-3607-4A5C-89DB-3022A342F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BE48AD-E7F5-4B78-A8A9-AB496425B0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30F153-23B8-44F5-A41F-9D68986F4D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A900D5-73FB-46DE-BFE7-4C57527CF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C2EF-FF7F-4DAF-86B6-AD350C82C830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6E63E7-9D0E-4C39-84DD-4F11DAFA8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1472C-8674-47B7-82CE-9B4F3D80C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856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A3A328-4726-42E0-98ED-2A26262A3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0CE7D5-2DD8-4D69-B4B9-87BB7650A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7A0D3-AE71-4F37-A2C1-221C157FCD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8D5B6-6916-4CEB-94C6-EE0F7C14AD29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4DAE4-3D08-4184-B9EC-A918F0700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26777-4AAE-41C6-9923-FC42CE050A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024CB-EE0A-49CD-AB29-8D45C5753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472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শুধুমাত্র শীর্ষক 1">
            <a:extLst>
              <a:ext uri="{FF2B5EF4-FFF2-40B4-BE49-F238E27FC236}">
                <a16:creationId xmlns:a16="http://schemas.microsoft.com/office/drawing/2014/main" id="{5B5B83A3-751C-42EF-9030-251771BA0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n-IN"/>
              <a:t>মাস্টার শীর্ষক শৈলী সম্পাদনা করতে ক্লিক করুন</a:t>
            </a:r>
            <a:endParaRPr lang="en-GB"/>
          </a:p>
        </p:txBody>
      </p:sp>
      <p:sp>
        <p:nvSpPr>
          <p:cNvPr id="3" name="পাঠ স্থানধারক 2">
            <a:extLst>
              <a:ext uri="{FF2B5EF4-FFF2-40B4-BE49-F238E27FC236}">
                <a16:creationId xmlns:a16="http://schemas.microsoft.com/office/drawing/2014/main" id="{A9B1646B-89A3-49F9-A734-5E58D4518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n-IN"/>
              <a:t>মাস্টার পাঠ্যের শৈলী</a:t>
            </a:r>
          </a:p>
          <a:p>
            <a:pPr lvl="1"/>
            <a:r>
              <a:rPr lang="bn-IN"/>
              <a:t>দ্বিতীয় লেভেল</a:t>
            </a:r>
          </a:p>
          <a:p>
            <a:pPr lvl="2"/>
            <a:r>
              <a:rPr lang="bn-IN"/>
              <a:t>তৃতীয় লেভেল</a:t>
            </a:r>
          </a:p>
          <a:p>
            <a:pPr lvl="3"/>
            <a:r>
              <a:rPr lang="bn-IN"/>
              <a:t>চতুর্থ লেভেলে</a:t>
            </a:r>
          </a:p>
          <a:p>
            <a:pPr lvl="4"/>
            <a:r>
              <a:rPr lang="bn-IN"/>
              <a:t>পঞ্চম লেভেল সম্পাদনা করতে ক্লিক করুন</a:t>
            </a:r>
            <a:endParaRPr lang="en-GB"/>
          </a:p>
        </p:txBody>
      </p:sp>
      <p:sp>
        <p:nvSpPr>
          <p:cNvPr id="4" name="তারিখ স্থানধারক 3">
            <a:extLst>
              <a:ext uri="{FF2B5EF4-FFF2-40B4-BE49-F238E27FC236}">
                <a16:creationId xmlns:a16="http://schemas.microsoft.com/office/drawing/2014/main" id="{DD22B85E-AB1B-4540-A339-75F4BF7F80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9144F-589C-4161-BDF0-EE57D4D9245A}" type="datetime1">
              <a:rPr lang="en-US" smtClean="0"/>
              <a:t>2/16/2021</a:t>
            </a:fld>
            <a:endParaRPr lang="en-GB"/>
          </a:p>
        </p:txBody>
      </p:sp>
      <p:sp>
        <p:nvSpPr>
          <p:cNvPr id="5" name="পাদলেখ স্থানধারক 4">
            <a:extLst>
              <a:ext uri="{FF2B5EF4-FFF2-40B4-BE49-F238E27FC236}">
                <a16:creationId xmlns:a16="http://schemas.microsoft.com/office/drawing/2014/main" id="{9775B2D3-BA49-446F-9BA6-65F6C43C64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Chatterjee.C RD51 Workshop Gaseous Detector contributions to PID</a:t>
            </a:r>
            <a:endParaRPr lang="en-GB"/>
          </a:p>
        </p:txBody>
      </p:sp>
      <p:sp>
        <p:nvSpPr>
          <p:cNvPr id="6" name="স্লাইড নম্বর 5">
            <a:extLst>
              <a:ext uri="{FF2B5EF4-FFF2-40B4-BE49-F238E27FC236}">
                <a16:creationId xmlns:a16="http://schemas.microsoft.com/office/drawing/2014/main" id="{E85352D3-10B8-4A26-A50D-46DD769436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56EE2-7C15-4A30-B98B-7A3F477BE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88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jpe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hyperlink" Target="https://www.sciencedirect.com/science/journal/01689002/936/supp/C" TargetMode="External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jpg"/><Relationship Id="rId7" Type="http://schemas.openxmlformats.org/officeDocument/2006/relationships/image" Target="../media/image18.jpeg"/><Relationship Id="rId12" Type="http://schemas.openxmlformats.org/officeDocument/2006/relationships/image" Target="../media/image2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jp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84DAB-1C20-4260-8F5A-3ED8B87027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22941"/>
            <a:ext cx="11934701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MPGD-based photon detectors for the upgrade of COMPASS RICH-1 and beyond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0F1772-5DA3-450E-A6C5-C24E3A4555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0823" y="5710237"/>
            <a:ext cx="9144000" cy="1655762"/>
          </a:xfrm>
        </p:spPr>
        <p:txBody>
          <a:bodyPr/>
          <a:lstStyle/>
          <a:p>
            <a:r>
              <a:rPr lang="en-US" dirty="0"/>
              <a:t>Chandradoy Chatterjee</a:t>
            </a:r>
          </a:p>
          <a:p>
            <a:r>
              <a:rPr lang="en-US" dirty="0"/>
              <a:t>INFN Trieste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F7AAC8-3F93-4EE6-8AD2-B8C6A004DD4D}"/>
              </a:ext>
            </a:extLst>
          </p:cNvPr>
          <p:cNvSpPr txBox="1"/>
          <p:nvPr/>
        </p:nvSpPr>
        <p:spPr>
          <a:xfrm>
            <a:off x="800188" y="2910541"/>
            <a:ext cx="44106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PID in COMPASS Experiment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Towards 2016 COMPASS RICH upgrade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Quality control of hybrid components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The upgrade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Detector performance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Summary of COMPASS RICH upgrade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7030A0"/>
                </a:solidFill>
              </a:rPr>
              <a:t>PID in EIC and its challenges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7030A0"/>
                </a:solidFill>
              </a:rPr>
              <a:t>R&amp;D for EIC PID with MPGD technologies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7030A0"/>
                </a:solidFill>
              </a:rPr>
              <a:t>Beam test performance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7030A0"/>
                </a:solidFill>
              </a:rPr>
              <a:t>Summary of EIC related activities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21E7992F-4FD7-458B-9600-43360BAC1D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540" y="20171"/>
            <a:ext cx="2550459" cy="141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81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29D2B3-C0CE-4934-8226-AB96ADCB7F80}"/>
              </a:ext>
            </a:extLst>
          </p:cNvPr>
          <p:cNvSpPr txBox="1"/>
          <p:nvPr/>
        </p:nvSpPr>
        <p:spPr>
          <a:xfrm>
            <a:off x="0" y="-7836"/>
            <a:ext cx="116847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Characterization of the novel Photon detectors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4F9548-2461-43A9-9FA0-D489B0E388FD}"/>
              </a:ext>
            </a:extLst>
          </p:cNvPr>
          <p:cNvSpPr txBox="1"/>
          <p:nvPr/>
        </p:nvSpPr>
        <p:spPr>
          <a:xfrm>
            <a:off x="96728" y="820333"/>
            <a:ext cx="2432424" cy="20313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Extrapolate to saturation, number of photon= </a:t>
            </a:r>
            <a:r>
              <a:rPr lang="en-US" b="1" dirty="0">
                <a:solidFill>
                  <a:srgbClr val="002060"/>
                </a:solidFill>
              </a:rPr>
              <a:t>12.9</a:t>
            </a:r>
          </a:p>
          <a:p>
            <a:r>
              <a:rPr lang="en-US" dirty="0"/>
              <a:t>First part of the function = 11.5    +/- 0.4</a:t>
            </a:r>
          </a:p>
          <a:p>
            <a:r>
              <a:rPr lang="en-US" dirty="0"/>
              <a:t>Second part of the function=   1.4  +/- 0.3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2C68665-9FDD-4F6F-AF57-097CA6993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1BEB-826A-475F-B2B4-1EFD27B96ADC}" type="datetime1">
              <a:rPr lang="en-US" smtClean="0"/>
              <a:t>2/16/2021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D7CFD2B-D361-4EFC-B3EF-F5416115F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11A6922-8267-423B-9D35-9AB5E9326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10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73324D7-556D-43C8-9E5E-24219760C90B}"/>
              </a:ext>
            </a:extLst>
          </p:cNvPr>
          <p:cNvGrpSpPr/>
          <p:nvPr/>
        </p:nvGrpSpPr>
        <p:grpSpPr>
          <a:xfrm>
            <a:off x="2667716" y="761604"/>
            <a:ext cx="8368552" cy="5587357"/>
            <a:chOff x="2667716" y="761604"/>
            <a:chExt cx="8368552" cy="558735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5592C67-B4AC-4D75-A933-178452192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325"/>
            <a:stretch/>
          </p:blipFill>
          <p:spPr>
            <a:xfrm>
              <a:off x="2667716" y="761604"/>
              <a:ext cx="8368552" cy="5587357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727C267-AAA0-40C8-ADB6-CD538295DBA2}"/>
                </a:ext>
              </a:extLst>
            </p:cNvPr>
            <p:cNvSpPr txBox="1"/>
            <p:nvPr/>
          </p:nvSpPr>
          <p:spPr>
            <a:xfrm>
              <a:off x="6376894" y="4654842"/>
              <a:ext cx="4248279" cy="523220"/>
            </a:xfrm>
            <a:custGeom>
              <a:avLst/>
              <a:gdLst>
                <a:gd name="connsiteX0" fmla="*/ 0 w 4248279"/>
                <a:gd name="connsiteY0" fmla="*/ 0 h 523220"/>
                <a:gd name="connsiteX1" fmla="*/ 488552 w 4248279"/>
                <a:gd name="connsiteY1" fmla="*/ 0 h 523220"/>
                <a:gd name="connsiteX2" fmla="*/ 1104553 w 4248279"/>
                <a:gd name="connsiteY2" fmla="*/ 0 h 523220"/>
                <a:gd name="connsiteX3" fmla="*/ 1593105 w 4248279"/>
                <a:gd name="connsiteY3" fmla="*/ 0 h 523220"/>
                <a:gd name="connsiteX4" fmla="*/ 2209105 w 4248279"/>
                <a:gd name="connsiteY4" fmla="*/ 0 h 523220"/>
                <a:gd name="connsiteX5" fmla="*/ 2740140 w 4248279"/>
                <a:gd name="connsiteY5" fmla="*/ 0 h 523220"/>
                <a:gd name="connsiteX6" fmla="*/ 3271175 w 4248279"/>
                <a:gd name="connsiteY6" fmla="*/ 0 h 523220"/>
                <a:gd name="connsiteX7" fmla="*/ 4248279 w 4248279"/>
                <a:gd name="connsiteY7" fmla="*/ 0 h 523220"/>
                <a:gd name="connsiteX8" fmla="*/ 4248279 w 4248279"/>
                <a:gd name="connsiteY8" fmla="*/ 523220 h 523220"/>
                <a:gd name="connsiteX9" fmla="*/ 3674761 w 4248279"/>
                <a:gd name="connsiteY9" fmla="*/ 523220 h 523220"/>
                <a:gd name="connsiteX10" fmla="*/ 3058761 w 4248279"/>
                <a:gd name="connsiteY10" fmla="*/ 523220 h 523220"/>
                <a:gd name="connsiteX11" fmla="*/ 2527726 w 4248279"/>
                <a:gd name="connsiteY11" fmla="*/ 523220 h 523220"/>
                <a:gd name="connsiteX12" fmla="*/ 2124140 w 4248279"/>
                <a:gd name="connsiteY12" fmla="*/ 523220 h 523220"/>
                <a:gd name="connsiteX13" fmla="*/ 1720553 w 4248279"/>
                <a:gd name="connsiteY13" fmla="*/ 523220 h 523220"/>
                <a:gd name="connsiteX14" fmla="*/ 1232001 w 4248279"/>
                <a:gd name="connsiteY14" fmla="*/ 523220 h 523220"/>
                <a:gd name="connsiteX15" fmla="*/ 658483 w 4248279"/>
                <a:gd name="connsiteY15" fmla="*/ 523220 h 523220"/>
                <a:gd name="connsiteX16" fmla="*/ 0 w 4248279"/>
                <a:gd name="connsiteY16" fmla="*/ 523220 h 523220"/>
                <a:gd name="connsiteX17" fmla="*/ 0 w 4248279"/>
                <a:gd name="connsiteY17" fmla="*/ 0 h 52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48279" h="523220" fill="none" extrusionOk="0">
                  <a:moveTo>
                    <a:pt x="0" y="0"/>
                  </a:moveTo>
                  <a:cubicBezTo>
                    <a:pt x="135614" y="-10586"/>
                    <a:pt x="378315" y="28515"/>
                    <a:pt x="488552" y="0"/>
                  </a:cubicBezTo>
                  <a:cubicBezTo>
                    <a:pt x="598789" y="-28515"/>
                    <a:pt x="859781" y="65440"/>
                    <a:pt x="1104553" y="0"/>
                  </a:cubicBezTo>
                  <a:cubicBezTo>
                    <a:pt x="1349325" y="-65440"/>
                    <a:pt x="1436909" y="682"/>
                    <a:pt x="1593105" y="0"/>
                  </a:cubicBezTo>
                  <a:cubicBezTo>
                    <a:pt x="1749301" y="-682"/>
                    <a:pt x="1927594" y="55755"/>
                    <a:pt x="2209105" y="0"/>
                  </a:cubicBezTo>
                  <a:cubicBezTo>
                    <a:pt x="2490616" y="-55755"/>
                    <a:pt x="2603288" y="11105"/>
                    <a:pt x="2740140" y="0"/>
                  </a:cubicBezTo>
                  <a:cubicBezTo>
                    <a:pt x="2876993" y="-11105"/>
                    <a:pt x="3121208" y="30464"/>
                    <a:pt x="3271175" y="0"/>
                  </a:cubicBezTo>
                  <a:cubicBezTo>
                    <a:pt x="3421143" y="-30464"/>
                    <a:pt x="3817716" y="23436"/>
                    <a:pt x="4248279" y="0"/>
                  </a:cubicBezTo>
                  <a:cubicBezTo>
                    <a:pt x="4274050" y="213001"/>
                    <a:pt x="4195270" y="354042"/>
                    <a:pt x="4248279" y="523220"/>
                  </a:cubicBezTo>
                  <a:cubicBezTo>
                    <a:pt x="4086725" y="550981"/>
                    <a:pt x="3834571" y="458557"/>
                    <a:pt x="3674761" y="523220"/>
                  </a:cubicBezTo>
                  <a:cubicBezTo>
                    <a:pt x="3514951" y="587883"/>
                    <a:pt x="3268883" y="495547"/>
                    <a:pt x="3058761" y="523220"/>
                  </a:cubicBezTo>
                  <a:cubicBezTo>
                    <a:pt x="2848639" y="550893"/>
                    <a:pt x="2777211" y="522063"/>
                    <a:pt x="2527726" y="523220"/>
                  </a:cubicBezTo>
                  <a:cubicBezTo>
                    <a:pt x="2278242" y="524377"/>
                    <a:pt x="2271492" y="515101"/>
                    <a:pt x="2124140" y="523220"/>
                  </a:cubicBezTo>
                  <a:cubicBezTo>
                    <a:pt x="1976788" y="531339"/>
                    <a:pt x="1911392" y="520503"/>
                    <a:pt x="1720553" y="523220"/>
                  </a:cubicBezTo>
                  <a:cubicBezTo>
                    <a:pt x="1529714" y="525937"/>
                    <a:pt x="1363576" y="485331"/>
                    <a:pt x="1232001" y="523220"/>
                  </a:cubicBezTo>
                  <a:cubicBezTo>
                    <a:pt x="1100426" y="561109"/>
                    <a:pt x="874206" y="506117"/>
                    <a:pt x="658483" y="523220"/>
                  </a:cubicBezTo>
                  <a:cubicBezTo>
                    <a:pt x="442760" y="540323"/>
                    <a:pt x="168382" y="490566"/>
                    <a:pt x="0" y="523220"/>
                  </a:cubicBezTo>
                  <a:cubicBezTo>
                    <a:pt x="-61429" y="376856"/>
                    <a:pt x="31367" y="146349"/>
                    <a:pt x="0" y="0"/>
                  </a:cubicBezTo>
                  <a:close/>
                </a:path>
                <a:path w="4248279" h="523220" stroke="0" extrusionOk="0">
                  <a:moveTo>
                    <a:pt x="0" y="0"/>
                  </a:moveTo>
                  <a:cubicBezTo>
                    <a:pt x="108347" y="-42766"/>
                    <a:pt x="274171" y="16020"/>
                    <a:pt x="488552" y="0"/>
                  </a:cubicBezTo>
                  <a:cubicBezTo>
                    <a:pt x="702933" y="-16020"/>
                    <a:pt x="927860" y="21220"/>
                    <a:pt x="1104553" y="0"/>
                  </a:cubicBezTo>
                  <a:cubicBezTo>
                    <a:pt x="1281246" y="-21220"/>
                    <a:pt x="1413171" y="48949"/>
                    <a:pt x="1678070" y="0"/>
                  </a:cubicBezTo>
                  <a:cubicBezTo>
                    <a:pt x="1942969" y="-48949"/>
                    <a:pt x="1970190" y="45000"/>
                    <a:pt x="2081657" y="0"/>
                  </a:cubicBezTo>
                  <a:cubicBezTo>
                    <a:pt x="2193124" y="-45000"/>
                    <a:pt x="2469608" y="41121"/>
                    <a:pt x="2570209" y="0"/>
                  </a:cubicBezTo>
                  <a:cubicBezTo>
                    <a:pt x="2670810" y="-41121"/>
                    <a:pt x="3016877" y="66920"/>
                    <a:pt x="3143726" y="0"/>
                  </a:cubicBezTo>
                  <a:cubicBezTo>
                    <a:pt x="3270575" y="-66920"/>
                    <a:pt x="3459645" y="45973"/>
                    <a:pt x="3589796" y="0"/>
                  </a:cubicBezTo>
                  <a:cubicBezTo>
                    <a:pt x="3719947" y="-45973"/>
                    <a:pt x="3991710" y="14874"/>
                    <a:pt x="4248279" y="0"/>
                  </a:cubicBezTo>
                  <a:cubicBezTo>
                    <a:pt x="4268882" y="177941"/>
                    <a:pt x="4208533" y="329630"/>
                    <a:pt x="4248279" y="523220"/>
                  </a:cubicBezTo>
                  <a:cubicBezTo>
                    <a:pt x="4069995" y="535885"/>
                    <a:pt x="3988653" y="497895"/>
                    <a:pt x="3844692" y="523220"/>
                  </a:cubicBezTo>
                  <a:cubicBezTo>
                    <a:pt x="3700731" y="548545"/>
                    <a:pt x="3547998" y="502431"/>
                    <a:pt x="3356140" y="523220"/>
                  </a:cubicBezTo>
                  <a:cubicBezTo>
                    <a:pt x="3164282" y="544009"/>
                    <a:pt x="3087625" y="516990"/>
                    <a:pt x="2910071" y="523220"/>
                  </a:cubicBezTo>
                  <a:cubicBezTo>
                    <a:pt x="2732517" y="529450"/>
                    <a:pt x="2571129" y="471010"/>
                    <a:pt x="2464002" y="523220"/>
                  </a:cubicBezTo>
                  <a:cubicBezTo>
                    <a:pt x="2356875" y="575430"/>
                    <a:pt x="2191480" y="470804"/>
                    <a:pt x="1975450" y="523220"/>
                  </a:cubicBezTo>
                  <a:cubicBezTo>
                    <a:pt x="1759420" y="575636"/>
                    <a:pt x="1521895" y="470322"/>
                    <a:pt x="1401932" y="523220"/>
                  </a:cubicBezTo>
                  <a:cubicBezTo>
                    <a:pt x="1281969" y="576118"/>
                    <a:pt x="975172" y="482877"/>
                    <a:pt x="785932" y="523220"/>
                  </a:cubicBezTo>
                  <a:cubicBezTo>
                    <a:pt x="596692" y="563563"/>
                    <a:pt x="282179" y="459327"/>
                    <a:pt x="0" y="523220"/>
                  </a:cubicBezTo>
                  <a:cubicBezTo>
                    <a:pt x="-1427" y="318117"/>
                    <a:pt x="32231" y="209024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571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706200036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txBody>
            <a:bodyPr wrap="none" rtlCol="0">
              <a:spAutoFit/>
            </a:bodyPr>
            <a:lstStyle/>
            <a:p>
              <a:r>
                <a:rPr lang="en-US" sz="2800" i="1" dirty="0">
                  <a:latin typeface="Bodoni MT" panose="02070603080606020203" pitchFamily="18" charset="0"/>
                </a:rPr>
                <a:t>N(</a:t>
              </a:r>
              <a:r>
                <a:rPr lang="el-GR" sz="2800" i="1" dirty="0"/>
                <a:t>ϴ</a:t>
              </a:r>
              <a:r>
                <a:rPr lang="en-US" sz="2800" i="1" baseline="-25000" dirty="0">
                  <a:latin typeface="Bodoni MT" panose="02070603080606020203" pitchFamily="18" charset="0"/>
                </a:rPr>
                <a:t>Ch</a:t>
              </a:r>
              <a:r>
                <a:rPr lang="en-US" sz="2800" i="1" dirty="0">
                  <a:latin typeface="Bodoni MT" panose="02070603080606020203" pitchFamily="18" charset="0"/>
                </a:rPr>
                <a:t>) = p</a:t>
              </a:r>
              <a:r>
                <a:rPr lang="en-US" sz="2800" i="1" baseline="-25000" dirty="0">
                  <a:latin typeface="Bodoni MT" panose="02070603080606020203" pitchFamily="18" charset="0"/>
                </a:rPr>
                <a:t>0</a:t>
              </a:r>
              <a:r>
                <a:rPr lang="en-US" sz="2800" i="1" dirty="0">
                  <a:latin typeface="Bodoni MT" panose="02070603080606020203" pitchFamily="18" charset="0"/>
                </a:rPr>
                <a:t>sin</a:t>
              </a:r>
              <a:r>
                <a:rPr lang="en-US" sz="2800" i="1" baseline="30000" dirty="0">
                  <a:latin typeface="Bodoni MT" panose="02070603080606020203" pitchFamily="18" charset="0"/>
                </a:rPr>
                <a:t>2</a:t>
              </a:r>
              <a:r>
                <a:rPr lang="el-GR" sz="2800" i="1" dirty="0"/>
                <a:t>ϴ</a:t>
              </a:r>
              <a:r>
                <a:rPr lang="en-US" sz="2800" i="1" baseline="-25000" dirty="0">
                  <a:latin typeface="Bodoni MT" panose="02070603080606020203" pitchFamily="18" charset="0"/>
                </a:rPr>
                <a:t>Ch</a:t>
              </a:r>
              <a:r>
                <a:rPr lang="en-US" sz="2800" i="1" dirty="0">
                  <a:latin typeface="Bodoni MT" panose="02070603080606020203" pitchFamily="18" charset="0"/>
                </a:rPr>
                <a:t>+ p</a:t>
              </a:r>
              <a:r>
                <a:rPr lang="en-US" sz="2800" i="1" baseline="-25000" dirty="0">
                  <a:latin typeface="Bodoni MT" panose="02070603080606020203" pitchFamily="18" charset="0"/>
                </a:rPr>
                <a:t>1</a:t>
              </a:r>
              <a:r>
                <a:rPr lang="el-GR" sz="2800" i="1" dirty="0"/>
                <a:t>ϴ</a:t>
              </a:r>
              <a:r>
                <a:rPr lang="en-US" sz="2800" i="1" baseline="-25000" dirty="0">
                  <a:latin typeface="Bodoni MT" panose="02070603080606020203" pitchFamily="18" charset="0"/>
                </a:rPr>
                <a:t>Ch</a:t>
              </a:r>
              <a:endParaRPr lang="en-US" sz="2800" i="1" dirty="0">
                <a:latin typeface="Bodoni MT" panose="020706030806060202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2451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9F5EF-25A4-4E05-9E33-6EC50BCFF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FF0000"/>
                </a:solidFill>
              </a:rPr>
              <a:t>COMPASS 2016 RICH upgrade 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4FD8DD-63F5-41D4-A8BF-B4B9D6944838}"/>
              </a:ext>
            </a:extLst>
          </p:cNvPr>
          <p:cNvSpPr txBox="1"/>
          <p:nvPr/>
        </p:nvSpPr>
        <p:spPr>
          <a:xfrm>
            <a:off x="391886" y="1465401"/>
            <a:ext cx="1143593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/>
              <a:t>A </a:t>
            </a:r>
            <a:r>
              <a:rPr lang="en-US" sz="2000" b="1" dirty="0"/>
              <a:t>7 years long R&amp;D program </a:t>
            </a:r>
            <a:r>
              <a:rPr lang="en-US" sz="2000" dirty="0"/>
              <a:t>had been dedicated to upgrade COMPASS RICH with MPGD based single photon detection.</a:t>
            </a:r>
          </a:p>
          <a:p>
            <a:pPr marL="342900" indent="-342900">
              <a:buAutoNum type="arabicPeriod"/>
            </a:pPr>
            <a:r>
              <a:rPr lang="en-US" sz="2000" b="1" dirty="0"/>
              <a:t>COMPASS has pioneered MPGD based PDs for RICH application in 2016</a:t>
            </a:r>
            <a:r>
              <a:rPr lang="en-US" sz="2000" dirty="0"/>
              <a:t>.</a:t>
            </a:r>
          </a:p>
          <a:p>
            <a:pPr marL="342900" indent="-342900">
              <a:buAutoNum type="arabicPeriod"/>
            </a:pPr>
            <a:r>
              <a:rPr lang="en-US" sz="2000" dirty="0"/>
              <a:t>The detector performance is </a:t>
            </a:r>
            <a:r>
              <a:rPr lang="en-US" sz="2000" b="1" dirty="0"/>
              <a:t>thoroughly studied, </a:t>
            </a:r>
            <a:r>
              <a:rPr lang="en-US" sz="2000" dirty="0"/>
              <a:t>and  results are </a:t>
            </a:r>
            <a:r>
              <a:rPr lang="en-US" sz="2000" b="1" dirty="0"/>
              <a:t>encouraging</a:t>
            </a:r>
            <a:r>
              <a:rPr lang="en-US" sz="2000" dirty="0"/>
              <a:t> for use of MPGD based single photon detectors for future RICH applications.</a:t>
            </a:r>
          </a:p>
          <a:p>
            <a:pPr marL="342900" indent="-342900">
              <a:buAutoNum type="arabicPeriod"/>
            </a:pPr>
            <a:r>
              <a:rPr lang="en-US" sz="2000" dirty="0"/>
              <a:t>The hybrid PDs are working at an effective gain of </a:t>
            </a:r>
            <a:r>
              <a:rPr lang="en-US" sz="2000" b="1" dirty="0"/>
              <a:t>14k, with a level of 5%  stability</a:t>
            </a:r>
            <a:r>
              <a:rPr lang="en-US" sz="2000" dirty="0"/>
              <a:t>. An </a:t>
            </a:r>
            <a:r>
              <a:rPr lang="en-US" sz="2000" b="1" dirty="0"/>
              <a:t>IBF below 3% </a:t>
            </a:r>
            <a:r>
              <a:rPr lang="en-US" sz="2000" dirty="0"/>
              <a:t>is achieved (thanks to inclusion of MM and staggered THGEMs).</a:t>
            </a:r>
          </a:p>
          <a:p>
            <a:pPr marL="342900" indent="-342900">
              <a:buAutoNum type="arabicPeriod"/>
            </a:pPr>
            <a:r>
              <a:rPr lang="en-US" sz="2000" dirty="0"/>
              <a:t>Single photon resolution is </a:t>
            </a:r>
            <a:r>
              <a:rPr lang="en-US" sz="2000" b="1" dirty="0"/>
              <a:t>1.83+-0.01 </a:t>
            </a:r>
            <a:r>
              <a:rPr lang="en-US" sz="2000" b="1" dirty="0" err="1"/>
              <a:t>mrad</a:t>
            </a:r>
            <a:r>
              <a:rPr lang="en-US" sz="2000" dirty="0"/>
              <a:t>.</a:t>
            </a:r>
          </a:p>
          <a:p>
            <a:pPr marL="342900" indent="-342900">
              <a:buAutoNum type="arabicPeriod"/>
            </a:pPr>
            <a:r>
              <a:rPr lang="en-US" sz="2000" dirty="0"/>
              <a:t>In best working condition the detector can detect </a:t>
            </a:r>
            <a:r>
              <a:rPr lang="en-US" sz="2000" b="1" dirty="0"/>
              <a:t>~</a:t>
            </a:r>
            <a:r>
              <a:rPr lang="en-US" sz="2000" b="1"/>
              <a:t>11 signal photons </a:t>
            </a:r>
            <a:r>
              <a:rPr lang="en-US" sz="2000" b="1" dirty="0"/>
              <a:t>per ring at saturation</a:t>
            </a:r>
            <a:r>
              <a:rPr lang="en-US" sz="2000" dirty="0"/>
              <a:t>.</a:t>
            </a:r>
          </a:p>
          <a:p>
            <a:pPr marL="342900" indent="-342900">
              <a:buAutoNum type="arabicPeriod"/>
            </a:pPr>
            <a:endParaRPr lang="en-US" sz="20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26FD41-D6E9-44ED-A058-A12A4A294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35D3-1FDC-43E7-A0DC-CF4CA3ADA417}" type="datetime1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A12737-1AFE-4CB8-A603-02324B8C0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2EB937-5450-492A-B144-F59112216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49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6520048-D85F-4A66-93BF-9467C0714C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" t="6855" r="2790" b="3446"/>
          <a:stretch/>
        </p:blipFill>
        <p:spPr>
          <a:xfrm>
            <a:off x="331583" y="954706"/>
            <a:ext cx="6705226" cy="30173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1D9DDB-C327-4C8E-AE35-C1A5064D5576}"/>
              </a:ext>
            </a:extLst>
          </p:cNvPr>
          <p:cNvSpPr txBox="1"/>
          <p:nvPr/>
        </p:nvSpPr>
        <p:spPr>
          <a:xfrm>
            <a:off x="2042556" y="49341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E50E98F-DBE2-4BE2-9E47-53E86D4BDC7D}"/>
              </a:ext>
            </a:extLst>
          </p:cNvPr>
          <p:cNvSpPr txBox="1">
            <a:spLocks/>
          </p:cNvSpPr>
          <p:nvPr/>
        </p:nvSpPr>
        <p:spPr>
          <a:xfrm>
            <a:off x="39034" y="4207107"/>
            <a:ext cx="12113932" cy="170423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 collider set-up 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radiator length (around 1m) 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Limited number of generated photons</a:t>
            </a:r>
            <a:endParaRPr lang="en-US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quartz window opaque </a:t>
            </a:r>
            <a:r>
              <a:rPr lang="el-GR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165 nm 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possibility </a:t>
            </a:r>
            <a:r>
              <a:rPr lang="en-US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windowless RICH (</a:t>
            </a:r>
            <a:r>
              <a:rPr lang="da-DK" sz="1100" dirty="0"/>
              <a:t>M. Blatnik et al., IEEE NS 62 (2015) 3256 </a:t>
            </a:r>
            <a:r>
              <a:rPr lang="en-US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Gaseous detectors</a:t>
            </a:r>
          </a:p>
          <a:p>
            <a:r>
              <a:rPr lang="en-US" sz="16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CsI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most used, however ageing due to </a:t>
            </a:r>
            <a:r>
              <a:rPr lang="en-US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humidity and ion bombardment </a:t>
            </a:r>
            <a:r>
              <a:rPr lang="en-US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 for novel PC with sensitivity in the far UV region 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H-ND powder as possible alternative photocathode of </a:t>
            </a:r>
            <a:r>
              <a:rPr lang="en-US" sz="1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CsI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Talk by </a:t>
            </a:r>
            <a:r>
              <a:rPr lang="en-US" sz="1600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D.D’Ago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Improvement of Spatial resolution</a:t>
            </a:r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Smaller pad size.</a:t>
            </a:r>
          </a:p>
          <a:p>
            <a:r>
              <a:rPr lang="en-US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Operation in intense magnetic field  MPGD based single photon detectors are tested cost effective solution (Thanks to COMPASS 2016 upgrade). </a:t>
            </a:r>
            <a:endParaRPr lang="en-US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0DA5CB-D747-4943-B7D2-13E0FCF97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2424" y="1229006"/>
            <a:ext cx="3895000" cy="20933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CADC3DB-59D9-4202-A2C1-29178F46DC20}"/>
              </a:ext>
            </a:extLst>
          </p:cNvPr>
          <p:cNvSpPr txBox="1"/>
          <p:nvPr/>
        </p:nvSpPr>
        <p:spPr>
          <a:xfrm>
            <a:off x="7512424" y="3446453"/>
            <a:ext cx="4679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4</a:t>
            </a:r>
            <a:r>
              <a:rPr lang="el-GR" sz="1400" b="1" dirty="0"/>
              <a:t>π</a:t>
            </a:r>
            <a:r>
              <a:rPr lang="en-US" sz="1400" b="1" dirty="0"/>
              <a:t> detector setup.</a:t>
            </a:r>
            <a:br>
              <a:rPr lang="en-US" sz="1400" b="1" dirty="0"/>
            </a:br>
            <a:r>
              <a:rPr lang="en-US" sz="1400" b="1" dirty="0">
                <a:solidFill>
                  <a:srgbClr val="FF0000"/>
                </a:solidFill>
              </a:rPr>
              <a:t>Challenge</a:t>
            </a:r>
            <a:r>
              <a:rPr lang="en-US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 include high momentum PID detectors in hermetic detector!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E81361-918D-48D5-BEC5-AC1FF54B2A66}"/>
              </a:ext>
            </a:extLst>
          </p:cNvPr>
          <p:cNvSpPr txBox="1"/>
          <p:nvPr/>
        </p:nvSpPr>
        <p:spPr>
          <a:xfrm>
            <a:off x="0" y="-7836"/>
            <a:ext cx="50184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PID in the EIC at USA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866A70-5677-47C2-B4EE-BD3646476D0C}"/>
              </a:ext>
            </a:extLst>
          </p:cNvPr>
          <p:cNvSpPr txBox="1"/>
          <p:nvPr/>
        </p:nvSpPr>
        <p:spPr>
          <a:xfrm>
            <a:off x="5369672" y="288849"/>
            <a:ext cx="6276414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 err="1"/>
              <a:t>A.Accardi</a:t>
            </a:r>
            <a:r>
              <a:rPr lang="en-US" sz="1050" b="1" dirty="0"/>
              <a:t> et al., “Electron Ion Collider: The Next QCD Frontier,” Eur. Phys. J., vol. A52, no. 9, p. 268, 2016.</a:t>
            </a:r>
            <a:br>
              <a:rPr lang="en-US" sz="1050" b="1" dirty="0"/>
            </a:br>
            <a:r>
              <a:rPr lang="en-US" sz="1050" b="1" dirty="0"/>
              <a:t>National Academies of Sciences, Engineering, and Medicine, “An Assessment of U.S.- Based Electron-Ion Collider Science.” The National Academies Press, Washington DC, 2018. https://doi.org/10.17226/25171.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D93E7A-5CC2-4F35-B903-1FD8F5EBE596}"/>
              </a:ext>
            </a:extLst>
          </p:cNvPr>
          <p:cNvSpPr txBox="1"/>
          <p:nvPr/>
        </p:nvSpPr>
        <p:spPr>
          <a:xfrm>
            <a:off x="8975164" y="971549"/>
            <a:ext cx="201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EIC is Approved!!!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7C4D6C0-ECEE-445F-BEC1-89D9FC608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4B0A-54E8-4F24-AEC4-EEF7F01F3E44}" type="datetime1">
              <a:rPr lang="en-US" smtClean="0"/>
              <a:t>2/16/2021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5873BDF1-2F7B-456C-8BAF-AF8D2CE1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C6EA723-EE2E-4A11-8F9F-B176D3791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15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7">
            <a:extLst>
              <a:ext uri="{FF2B5EF4-FFF2-40B4-BE49-F238E27FC236}">
                <a16:creationId xmlns:a16="http://schemas.microsoft.com/office/drawing/2014/main" id="{E8D86D17-968E-41DF-A4A4-7E23D26EA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373" y="880782"/>
            <a:ext cx="7433369" cy="54191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2D1916-5E87-44F0-AD05-AEBE1EE43CB4}"/>
              </a:ext>
            </a:extLst>
          </p:cNvPr>
          <p:cNvSpPr txBox="1"/>
          <p:nvPr/>
        </p:nvSpPr>
        <p:spPr>
          <a:xfrm>
            <a:off x="131751" y="753035"/>
            <a:ext cx="484401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Modular structure: all components and services within the active area.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Prototype with 10x10 cm2 active area.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1024 square pads of 3x3 mm2 with 0.5 mm inter-pad space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AC32A2-B9BC-4E47-9C0D-F3B0D8886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165" y="2176575"/>
            <a:ext cx="4003105" cy="37289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7A3DED-D33C-4B60-B599-9EE0290FA03F}"/>
              </a:ext>
            </a:extLst>
          </p:cNvPr>
          <p:cNvSpPr txBox="1"/>
          <p:nvPr/>
        </p:nvSpPr>
        <p:spPr>
          <a:xfrm>
            <a:off x="0" y="-7836"/>
            <a:ext cx="56885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>
                <a:solidFill>
                  <a:srgbClr val="7030A0"/>
                </a:solidFill>
              </a:rPr>
              <a:t>Minipad</a:t>
            </a:r>
            <a:r>
              <a:rPr lang="en-US" sz="4400" b="1" dirty="0">
                <a:solidFill>
                  <a:srgbClr val="7030A0"/>
                </a:solidFill>
              </a:rPr>
              <a:t> detector setup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9CDDAA7-F943-4C84-8585-ECDC298CF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ED437-9C25-4CCD-93DC-1EE32D76365F}" type="datetime1">
              <a:rPr lang="en-US" smtClean="0"/>
              <a:t>2/16/2021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967727C-7276-4331-B28A-689191626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6B0F25C-EDD3-472B-8109-189207136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9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50A59D4-F056-4D9B-B74C-B7DC85F73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9423" y="3019620"/>
            <a:ext cx="1580721" cy="1163881"/>
          </a:xfrm>
          <a:prstGeom prst="rect">
            <a:avLst/>
          </a:prstGeom>
        </p:spPr>
      </p:pic>
      <p:pic>
        <p:nvPicPr>
          <p:cNvPr id="42" name="চিত্র 41">
            <a:extLst>
              <a:ext uri="{FF2B5EF4-FFF2-40B4-BE49-F238E27FC236}">
                <a16:creationId xmlns:a16="http://schemas.microsoft.com/office/drawing/2014/main" id="{7F313216-3572-4394-AEE5-9CBB00435A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839"/>
          <a:stretch/>
        </p:blipFill>
        <p:spPr>
          <a:xfrm>
            <a:off x="209829" y="761605"/>
            <a:ext cx="2774380" cy="151403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16" name="চিত্র 41">
            <a:extLst>
              <a:ext uri="{FF2B5EF4-FFF2-40B4-BE49-F238E27FC236}">
                <a16:creationId xmlns:a16="http://schemas.microsoft.com/office/drawing/2014/main" id="{E21448DC-1AD7-4F3D-95B3-829E8F40C7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161" t="54172"/>
          <a:stretch/>
        </p:blipFill>
        <p:spPr>
          <a:xfrm>
            <a:off x="3052728" y="761605"/>
            <a:ext cx="3236080" cy="151403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025953-68E3-42DD-B584-9D4EAB249E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4588" y="637640"/>
            <a:ext cx="3424518" cy="15581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9F8232-52A9-4F4B-A1FF-88CDC402B8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5683" y="637640"/>
            <a:ext cx="1182327" cy="8807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81DE70-943A-48D2-86BB-EA01D3F252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1732" y="3591300"/>
            <a:ext cx="2506230" cy="27803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D647E79-6B09-4307-8244-E905F82572B3}"/>
              </a:ext>
            </a:extLst>
          </p:cNvPr>
          <p:cNvSpPr txBox="1"/>
          <p:nvPr/>
        </p:nvSpPr>
        <p:spPr>
          <a:xfrm>
            <a:off x="-1" y="-7836"/>
            <a:ext cx="104827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Components: Lab Test and performance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2FDC1F-3730-4B90-8933-5FB184DACF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201" y="3170238"/>
            <a:ext cx="3055595" cy="220858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58E6C03-E849-405E-9992-9436F182A2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829" y="2396834"/>
            <a:ext cx="3005956" cy="7486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75B4E1-C49B-4F47-8284-A29096BFB7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4221" y="3858992"/>
            <a:ext cx="3623317" cy="22844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0A0721-0290-4639-8ED0-1807182F0900}"/>
              </a:ext>
            </a:extLst>
          </p:cNvPr>
          <p:cNvSpPr txBox="1"/>
          <p:nvPr/>
        </p:nvSpPr>
        <p:spPr>
          <a:xfrm>
            <a:off x="2999210" y="4354100"/>
            <a:ext cx="1922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Standalone THGEM test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349F4D-577E-41C7-B45B-BE1D92C2405C}"/>
              </a:ext>
            </a:extLst>
          </p:cNvPr>
          <p:cNvSpPr txBox="1"/>
          <p:nvPr/>
        </p:nvSpPr>
        <p:spPr>
          <a:xfrm>
            <a:off x="863135" y="1968971"/>
            <a:ext cx="1404469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COMPASS Protocol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E0FE455-41F9-42C5-B04A-D3E19AF083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15785" y="2245970"/>
            <a:ext cx="2049162" cy="99166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DD49E475-E3AE-4B91-9640-380F90539C64}"/>
              </a:ext>
            </a:extLst>
          </p:cNvPr>
          <p:cNvGrpSpPr/>
          <p:nvPr/>
        </p:nvGrpSpPr>
        <p:grpSpPr>
          <a:xfrm>
            <a:off x="6101372" y="3917683"/>
            <a:ext cx="3764819" cy="2167067"/>
            <a:chOff x="5289474" y="2827031"/>
            <a:chExt cx="3764819" cy="216706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18CA131-CF63-4D0E-87A9-ABE1CA6762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289474" y="2827031"/>
              <a:ext cx="3764819" cy="2167067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66C1AF0-0D0D-451E-A974-EB1BBB25B348}"/>
                </a:ext>
              </a:extLst>
            </p:cNvPr>
            <p:cNvSpPr txBox="1"/>
            <p:nvPr/>
          </p:nvSpPr>
          <p:spPr>
            <a:xfrm>
              <a:off x="5912832" y="3045082"/>
              <a:ext cx="167417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Standalone MM test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4C32FD93-BE60-46F2-91CF-222E95D355C2}"/>
              </a:ext>
            </a:extLst>
          </p:cNvPr>
          <p:cNvSpPr txBox="1"/>
          <p:nvPr/>
        </p:nvSpPr>
        <p:spPr>
          <a:xfrm>
            <a:off x="9953231" y="484390"/>
            <a:ext cx="2217934" cy="938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8 x 16 (=128) pads connected via SAMTEK1143 (130 pin) SMD connector Individual 470 M</a:t>
            </a:r>
            <a:r>
              <a:rPr lang="el-GR" sz="1100" b="1" dirty="0">
                <a:solidFill>
                  <a:srgbClr val="FF0000"/>
                </a:solidFill>
              </a:rPr>
              <a:t>Ω </a:t>
            </a:r>
            <a:r>
              <a:rPr lang="en-US" sz="1100" b="1" dirty="0">
                <a:solidFill>
                  <a:srgbClr val="FF0000"/>
                </a:solidFill>
              </a:rPr>
              <a:t>SMD resistor per pad on HV distribution cards (128/card). 8 cards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ACAF0C7-40BB-4857-9B0A-6913581B8E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50639" y="2229933"/>
            <a:ext cx="2380594" cy="1245845"/>
          </a:xfrm>
          <a:prstGeom prst="rect">
            <a:avLst/>
          </a:prstGeom>
        </p:spPr>
      </p:pic>
      <p:pic>
        <p:nvPicPr>
          <p:cNvPr id="45" name="চিত্র 44">
            <a:extLst>
              <a:ext uri="{FF2B5EF4-FFF2-40B4-BE49-F238E27FC236}">
                <a16:creationId xmlns:a16="http://schemas.microsoft.com/office/drawing/2014/main" id="{47B724D2-EA11-4289-B981-0F50073679B8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028" y="1376407"/>
            <a:ext cx="2146073" cy="1430715"/>
          </a:xfrm>
          <a:prstGeom prst="rect">
            <a:avLst/>
          </a:prstGeom>
        </p:spPr>
      </p:pic>
      <p:pic>
        <p:nvPicPr>
          <p:cNvPr id="46" name="চিত্র 45">
            <a:extLst>
              <a:ext uri="{FF2B5EF4-FFF2-40B4-BE49-F238E27FC236}">
                <a16:creationId xmlns:a16="http://schemas.microsoft.com/office/drawing/2014/main" id="{9F61A351-49D3-405E-8578-FEEF10B1DC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66694" y="2091765"/>
            <a:ext cx="1462417" cy="151188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656FBE5-A66B-4D39-9AD8-D73D2CF46F6F}"/>
              </a:ext>
            </a:extLst>
          </p:cNvPr>
          <p:cNvSpPr txBox="1"/>
          <p:nvPr/>
        </p:nvSpPr>
        <p:spPr>
          <a:xfrm>
            <a:off x="4785714" y="3601561"/>
            <a:ext cx="1734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CAEN N1471H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ADCAAA7-890B-4245-BC3E-BCA4EE4566A9}"/>
              </a:ext>
            </a:extLst>
          </p:cNvPr>
          <p:cNvSpPr txBox="1"/>
          <p:nvPr/>
        </p:nvSpPr>
        <p:spPr>
          <a:xfrm>
            <a:off x="6463677" y="2245970"/>
            <a:ext cx="188180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1" dirty="0"/>
              <a:t>Produced at CERN, standard bulk technology woven stainless steel mesh,18 </a:t>
            </a:r>
            <a:r>
              <a:rPr lang="el-GR" sz="1200" b="1" dirty="0"/>
              <a:t>μ</a:t>
            </a:r>
            <a:r>
              <a:rPr lang="en-US" sz="1200" b="1" dirty="0"/>
              <a:t>m wires, 63 </a:t>
            </a:r>
            <a:r>
              <a:rPr lang="el-GR" sz="1200" b="1" dirty="0"/>
              <a:t>μ</a:t>
            </a:r>
            <a:r>
              <a:rPr lang="en-US" sz="1200" b="1" dirty="0"/>
              <a:t>m pitch One pillar per pad, 500 </a:t>
            </a:r>
            <a:r>
              <a:rPr lang="el-GR" sz="1200" b="1" dirty="0"/>
              <a:t>μ</a:t>
            </a:r>
            <a:r>
              <a:rPr lang="en-US" sz="1200" b="1" dirty="0"/>
              <a:t>m diameter. Gap = 128 </a:t>
            </a:r>
            <a:r>
              <a:rPr lang="el-GR" sz="1200" b="1" dirty="0"/>
              <a:t>μ</a:t>
            </a:r>
            <a:r>
              <a:rPr lang="en-US" sz="1200" b="1" dirty="0"/>
              <a:t>m.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5F39DAD-D67B-4BB7-A557-D53F35DE241A}"/>
              </a:ext>
            </a:extLst>
          </p:cNvPr>
          <p:cNvSpPr txBox="1"/>
          <p:nvPr/>
        </p:nvSpPr>
        <p:spPr>
          <a:xfrm>
            <a:off x="515335" y="5969334"/>
            <a:ext cx="13547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b="1" i="0" u="none" strike="noStrike" dirty="0">
                <a:solidFill>
                  <a:srgbClr val="0C7DBB"/>
                </a:solidFill>
                <a:effectLst/>
                <a:latin typeface="NexusSans"/>
                <a:hlinkClick r:id="rId15" tooltip="Go to table of contents for this volume/issue"/>
              </a:rPr>
              <a:t>NIMA 936 (2019) 565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1764581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CCB4633-C0C6-43EE-AAEE-337988117CDD}"/>
              </a:ext>
            </a:extLst>
          </p:cNvPr>
          <p:cNvSpPr txBox="1"/>
          <p:nvPr/>
        </p:nvSpPr>
        <p:spPr>
          <a:xfrm>
            <a:off x="6263341" y="684450"/>
            <a:ext cx="552885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Read-out system : SRS (from RD51)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FE chip: APV25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DAQ: RAVEN, an original system developed for these studies based on LabVIEW.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Decoding and online analysis included.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Good rate capability: 10 kHz for single APV.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3176D9-B8E7-4ADE-A3CB-D18F8520C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341" y="3147976"/>
            <a:ext cx="2829347" cy="21347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2AEC4F-0298-40DA-8ECB-1B86B1270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4562" y="4454738"/>
            <a:ext cx="3875275" cy="19663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ECFF33B-76E5-42D2-A8F0-80A362206CF2}"/>
              </a:ext>
            </a:extLst>
          </p:cNvPr>
          <p:cNvSpPr txBox="1"/>
          <p:nvPr/>
        </p:nvSpPr>
        <p:spPr>
          <a:xfrm>
            <a:off x="9092688" y="3420100"/>
            <a:ext cx="32752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Ar:CH</a:t>
            </a:r>
            <a:r>
              <a:rPr lang="en-US" baseline="-25000" dirty="0"/>
              <a:t>4</a:t>
            </a:r>
            <a:r>
              <a:rPr lang="en-US" dirty="0"/>
              <a:t> 50:50 </a:t>
            </a:r>
            <a:r>
              <a:rPr lang="en-US" dirty="0" err="1"/>
              <a:t>Picoquant</a:t>
            </a:r>
            <a:r>
              <a:rPr lang="en-US" dirty="0"/>
              <a:t> PLD 4000B pulsed UV laser source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C014C0-B2D3-4931-8ACC-F29EDEEC0D44}"/>
              </a:ext>
            </a:extLst>
          </p:cNvPr>
          <p:cNvSpPr txBox="1"/>
          <p:nvPr/>
        </p:nvSpPr>
        <p:spPr>
          <a:xfrm>
            <a:off x="0" y="-7836"/>
            <a:ext cx="77294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DAQ and online analysis: RAVEN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C33FF2-81F4-4509-A25E-958BD8131029}"/>
              </a:ext>
            </a:extLst>
          </p:cNvPr>
          <p:cNvSpPr txBox="1"/>
          <p:nvPr/>
        </p:nvSpPr>
        <p:spPr>
          <a:xfrm>
            <a:off x="443504" y="5437292"/>
            <a:ext cx="4397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Master Thesis:  </a:t>
            </a:r>
            <a:r>
              <a:rPr lang="en-US" sz="800" dirty="0" err="1"/>
              <a:t>M.Baruzzo</a:t>
            </a:r>
            <a:r>
              <a:rPr lang="en-US" sz="800" dirty="0"/>
              <a:t>, Construction, </a:t>
            </a:r>
            <a:r>
              <a:rPr lang="en-US" sz="800" dirty="0" err="1"/>
              <a:t>characterisation</a:t>
            </a:r>
            <a:r>
              <a:rPr lang="en-US" sz="800" dirty="0"/>
              <a:t> and DAQ development of a single photon </a:t>
            </a:r>
            <a:r>
              <a:rPr lang="en-US" sz="800" dirty="0" err="1"/>
              <a:t>MicroPattern</a:t>
            </a:r>
            <a:r>
              <a:rPr lang="en-US" sz="800" dirty="0"/>
              <a:t> </a:t>
            </a:r>
            <a:r>
              <a:rPr lang="en-US" sz="800" dirty="0" err="1"/>
              <a:t>Gaseuos</a:t>
            </a:r>
            <a:r>
              <a:rPr lang="en-US" sz="800" dirty="0"/>
              <a:t> Detector for the future EIC RICH. </a:t>
            </a:r>
          </a:p>
          <a:p>
            <a:endParaRPr lang="en-US" sz="800" dirty="0"/>
          </a:p>
          <a:p>
            <a:endParaRPr lang="en-US" sz="800" dirty="0"/>
          </a:p>
          <a:p>
            <a:endParaRPr lang="en-US" sz="800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9365E1C-B883-40DE-96FC-8AD234F3E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F660D-F9A0-434D-B303-9BD6B7D7A016}" type="datetime1">
              <a:rPr lang="en-US" smtClean="0"/>
              <a:t>2/16/2021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B84E29E-C438-4600-920A-42E0292BB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27B7CA7-C756-4D80-99C4-A4759B1E0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15</a:t>
            </a:fld>
            <a:endParaRPr lang="en-US"/>
          </a:p>
        </p:txBody>
      </p:sp>
      <p:grpSp>
        <p:nvGrpSpPr>
          <p:cNvPr id="19" name="গোষ্ঠী 36">
            <a:extLst>
              <a:ext uri="{FF2B5EF4-FFF2-40B4-BE49-F238E27FC236}">
                <a16:creationId xmlns:a16="http://schemas.microsoft.com/office/drawing/2014/main" id="{209809C8-D2DE-479E-90FE-DEB87B9B2A6B}"/>
              </a:ext>
            </a:extLst>
          </p:cNvPr>
          <p:cNvGrpSpPr/>
          <p:nvPr/>
        </p:nvGrpSpPr>
        <p:grpSpPr>
          <a:xfrm>
            <a:off x="104951" y="690035"/>
            <a:ext cx="5907378" cy="4443754"/>
            <a:chOff x="138396" y="446448"/>
            <a:chExt cx="4444607" cy="3365387"/>
          </a:xfrm>
        </p:grpSpPr>
        <p:pic>
          <p:nvPicPr>
            <p:cNvPr id="25" name="চিত্র 33">
              <a:extLst>
                <a:ext uri="{FF2B5EF4-FFF2-40B4-BE49-F238E27FC236}">
                  <a16:creationId xmlns:a16="http://schemas.microsoft.com/office/drawing/2014/main" id="{BAD95535-B79F-4238-A85D-A7BB13DE6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8396" y="750498"/>
              <a:ext cx="4444607" cy="3061337"/>
            </a:xfrm>
            <a:prstGeom prst="rect">
              <a:avLst/>
            </a:prstGeom>
          </p:spPr>
        </p:pic>
        <p:sp>
          <p:nvSpPr>
            <p:cNvPr id="26" name="পাঠ-বাক্স 35">
              <a:extLst>
                <a:ext uri="{FF2B5EF4-FFF2-40B4-BE49-F238E27FC236}">
                  <a16:creationId xmlns:a16="http://schemas.microsoft.com/office/drawing/2014/main" id="{038AB3DB-0887-47D4-AFB0-33402E7D222E}"/>
                </a:ext>
              </a:extLst>
            </p:cNvPr>
            <p:cNvSpPr txBox="1"/>
            <p:nvPr/>
          </p:nvSpPr>
          <p:spPr>
            <a:xfrm>
              <a:off x="138396" y="446448"/>
              <a:ext cx="4435146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ysClr val="windowText" lastClr="000000"/>
                  </a:solidFill>
                </a:rPr>
                <a:t>Home made DAQ and Decoder based on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LABView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and C++</a:t>
              </a:r>
              <a:endParaRPr lang="en-GB" sz="140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894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446B99-C0FE-4290-82C2-7BC1CEA57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811" y="3426031"/>
            <a:ext cx="4672182" cy="29271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D05375-2EE6-415A-BBC0-75263AA4A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16" y="819370"/>
            <a:ext cx="6264088" cy="29718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2229E1-0045-46F2-B5A3-C8E6DBA3C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4406" y="819370"/>
            <a:ext cx="5208494" cy="27388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1A9186-9695-4B4F-92CB-8CE0A0CEF39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311"/>
          <a:stretch/>
        </p:blipFill>
        <p:spPr>
          <a:xfrm>
            <a:off x="393272" y="4262776"/>
            <a:ext cx="5362575" cy="12536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752C95-1CAD-4BA2-BB22-7E4FE7BA4583}"/>
              </a:ext>
            </a:extLst>
          </p:cNvPr>
          <p:cNvSpPr txBox="1"/>
          <p:nvPr/>
        </p:nvSpPr>
        <p:spPr>
          <a:xfrm>
            <a:off x="0" y="-7836"/>
            <a:ext cx="88814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Towards beam test at </a:t>
            </a:r>
            <a:r>
              <a:rPr lang="en-US" sz="4400" b="1">
                <a:solidFill>
                  <a:srgbClr val="7030A0"/>
                </a:solidFill>
              </a:rPr>
              <a:t>RD51 beamline</a:t>
            </a:r>
            <a:endParaRPr lang="en-US" sz="4400" b="1" dirty="0">
              <a:solidFill>
                <a:srgbClr val="7030A0"/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53A2DB7-6EB3-40B3-9862-2D5C06C35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B41C-92BA-4D57-A13C-77E02B331147}" type="datetime1">
              <a:rPr lang="en-US" smtClean="0"/>
              <a:t>2/16/2021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CFF6305-B0E8-4107-8EF0-2A5C07A7B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84843E8-11C2-4529-84E8-0EAFF7323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67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C5A5A0-B71C-4563-8BB4-36CA411F5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61" y="761605"/>
            <a:ext cx="6329080" cy="40174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2DB99C-AC06-4ADA-8F33-7BFA9B40A72F}"/>
              </a:ext>
            </a:extLst>
          </p:cNvPr>
          <p:cNvSpPr txBox="1"/>
          <p:nvPr/>
        </p:nvSpPr>
        <p:spPr>
          <a:xfrm>
            <a:off x="6441141" y="761605"/>
            <a:ext cx="53003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Development of an optimized detector for increased resolution based on the hybrid THGEM + MM and 3mm x 3mm </a:t>
            </a:r>
            <a:r>
              <a:rPr lang="en-US" sz="1600" dirty="0" err="1"/>
              <a:t>minipad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Study the compatibility of these hybrid PDs with CF</a:t>
            </a:r>
            <a:r>
              <a:rPr lang="en-US" sz="1600" baseline="-25000" dirty="0"/>
              <a:t>4</a:t>
            </a:r>
            <a:r>
              <a:rPr lang="en-US" sz="1600" dirty="0"/>
              <a:t> for a windowless RICH for the future Electron Ion Collider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8A18EF-394B-4338-83DE-D65B8E38DC20}"/>
              </a:ext>
            </a:extLst>
          </p:cNvPr>
          <p:cNvSpPr txBox="1"/>
          <p:nvPr/>
        </p:nvSpPr>
        <p:spPr>
          <a:xfrm>
            <a:off x="0" y="-7836"/>
            <a:ext cx="43826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Beam test 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48553C-F043-47EA-A6B7-0FE894D73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920" y="2770343"/>
            <a:ext cx="5615080" cy="18825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884A90-9D2D-4279-855B-04D7CC31B5A2}"/>
              </a:ext>
            </a:extLst>
          </p:cNvPr>
          <p:cNvSpPr txBox="1"/>
          <p:nvPr/>
        </p:nvSpPr>
        <p:spPr>
          <a:xfrm>
            <a:off x="9043519" y="2401011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Timing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AE3DA2-813A-41AC-9A43-749ACC8D3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9097" y="4652931"/>
            <a:ext cx="4162425" cy="12001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3E6589F-1FC6-4B1B-935F-BD060BFACB59}"/>
              </a:ext>
            </a:extLst>
          </p:cNvPr>
          <p:cNvSpPr txBox="1"/>
          <p:nvPr/>
        </p:nvSpPr>
        <p:spPr>
          <a:xfrm>
            <a:off x="1509524" y="5068340"/>
            <a:ext cx="3534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Gain from cluster amplitude : 30 K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84BBA82-F241-42C5-B1B9-F5D404A9D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37B7-CDAA-4F06-920C-6DE190DD171C}" type="datetime1">
              <a:rPr lang="en-US" smtClean="0"/>
              <a:t>2/16/2021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4C732B2-0C33-4C26-B852-F73A30900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02C618F-56F7-4D12-8186-11938734B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73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DB7C4-DC87-4255-A770-F7BCF2DEF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7030A0"/>
                </a:solidFill>
              </a:rPr>
              <a:t>Summarizing </a:t>
            </a:r>
            <a:r>
              <a:rPr lang="en-US" b="1" u="sng" dirty="0" err="1">
                <a:solidFill>
                  <a:srgbClr val="7030A0"/>
                </a:solidFill>
              </a:rPr>
              <a:t>Minipad</a:t>
            </a:r>
            <a:r>
              <a:rPr lang="en-US" b="1" u="sng" dirty="0">
                <a:solidFill>
                  <a:srgbClr val="7030A0"/>
                </a:solidFill>
              </a:rPr>
              <a:t> activities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8675B9-4777-4640-A301-5ED8FC59AF9F}"/>
              </a:ext>
            </a:extLst>
          </p:cNvPr>
          <p:cNvSpPr txBox="1"/>
          <p:nvPr/>
        </p:nvSpPr>
        <p:spPr>
          <a:xfrm>
            <a:off x="1002358" y="1594898"/>
            <a:ext cx="105860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/>
              <a:t>COMPASS hybrid like PD prototype has been coupled  to miniaturized pad size.</a:t>
            </a:r>
          </a:p>
          <a:p>
            <a:pPr marL="342900" indent="-342900">
              <a:buAutoNum type="arabicPeriod"/>
            </a:pPr>
            <a:r>
              <a:rPr lang="en-US" sz="2000" dirty="0"/>
              <a:t>THGEMs and MMs have been studied in standalone and in hybrid architecture in lab.</a:t>
            </a:r>
          </a:p>
          <a:p>
            <a:pPr marL="342900" indent="-342900">
              <a:buAutoNum type="arabicPeriod"/>
            </a:pPr>
            <a:r>
              <a:rPr lang="en-US" sz="2000" dirty="0"/>
              <a:t>Dedicated DAQ has been prepared for decoding and online analysis.</a:t>
            </a:r>
          </a:p>
          <a:p>
            <a:pPr marL="342900" indent="-342900">
              <a:buAutoNum type="arabicPeriod"/>
            </a:pPr>
            <a:r>
              <a:rPr lang="en-US" sz="2000" dirty="0"/>
              <a:t>A beam test had been conducted at CERN H4 beamline.</a:t>
            </a:r>
          </a:p>
          <a:p>
            <a:pPr marL="342900" indent="-342900">
              <a:buAutoNum type="arabicPeriod"/>
            </a:pPr>
            <a:r>
              <a:rPr lang="en-US" sz="2000" dirty="0"/>
              <a:t>Clean signature of photon is observed.</a:t>
            </a:r>
          </a:p>
          <a:p>
            <a:pPr marL="342900" indent="-342900">
              <a:buAutoNum type="arabicPeriod"/>
            </a:pPr>
            <a:r>
              <a:rPr lang="en-US" sz="2000" dirty="0"/>
              <a:t>Covid-19 outbreak has been a show-stopper in 2020 activities.</a:t>
            </a:r>
          </a:p>
          <a:p>
            <a:pPr marL="342900" indent="-342900">
              <a:buAutoNum type="arabicPeriod"/>
            </a:pPr>
            <a:r>
              <a:rPr lang="en-US" sz="2000" dirty="0"/>
              <a:t>Further R&amp;Ds in both activities are foreseen in 2021.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B1847D-60EE-49DF-A65F-9F5D5172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7909C-8DC3-40F0-909B-534EA8463F74}" type="datetime1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087768-5E56-4BB0-A9B7-D6C39D479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2CCE6B-F00D-40CB-9291-43E1CEA34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18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012DD9-8461-4269-8A4B-72355BBCF705}"/>
              </a:ext>
            </a:extLst>
          </p:cNvPr>
          <p:cNvSpPr txBox="1"/>
          <p:nvPr/>
        </p:nvSpPr>
        <p:spPr>
          <a:xfrm>
            <a:off x="3219823" y="4820838"/>
            <a:ext cx="7409401" cy="1107996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Thanks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1004349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9500E32-24AB-4D96-88B4-56059341B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068" y="3794669"/>
            <a:ext cx="3241288" cy="2651962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FCA44C8A-9EF8-4712-80F1-222830DD2B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"/>
          <a:stretch/>
        </p:blipFill>
        <p:spPr>
          <a:xfrm>
            <a:off x="9465428" y="354643"/>
            <a:ext cx="2519812" cy="25246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120BC9-7866-418C-8FF7-17C8594648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r="28756" b="-1223"/>
          <a:stretch/>
        </p:blipFill>
        <p:spPr>
          <a:xfrm>
            <a:off x="54175" y="225493"/>
            <a:ext cx="7396832" cy="4103804"/>
          </a:xfrm>
          <a:prstGeom prst="rect">
            <a:avLst/>
          </a:prstGeom>
        </p:spPr>
      </p:pic>
      <p:pic>
        <p:nvPicPr>
          <p:cNvPr id="14" name="Picture 13" descr="Shape&#10;&#10;Description automatically generated with low confidence">
            <a:extLst>
              <a:ext uri="{FF2B5EF4-FFF2-40B4-BE49-F238E27FC236}">
                <a16:creationId xmlns:a16="http://schemas.microsoft.com/office/drawing/2014/main" id="{9ADFC77D-6172-482A-8083-A366199C5B2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6" t="3853" r="7996" b="4580"/>
          <a:stretch/>
        </p:blipFill>
        <p:spPr>
          <a:xfrm>
            <a:off x="9649979" y="2921373"/>
            <a:ext cx="2503062" cy="27173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CDB009-4B29-4267-81D2-A9A68778F639}"/>
              </a:ext>
            </a:extLst>
          </p:cNvPr>
          <p:cNvSpPr txBox="1"/>
          <p:nvPr/>
        </p:nvSpPr>
        <p:spPr>
          <a:xfrm>
            <a:off x="7576289" y="2407334"/>
            <a:ext cx="1788214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In 2016-2017 data taking COMPASS RICH used three different photon detection technology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6278BAA-7874-47BE-A211-F7DC3CD1B9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8691" b="-494"/>
          <a:stretch/>
        </p:blipFill>
        <p:spPr>
          <a:xfrm>
            <a:off x="6916470" y="4068935"/>
            <a:ext cx="2608160" cy="21335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F39166-312D-4D37-9DD9-ED0E87925181}"/>
              </a:ext>
            </a:extLst>
          </p:cNvPr>
          <p:cNvSpPr txBox="1"/>
          <p:nvPr/>
        </p:nvSpPr>
        <p:spPr>
          <a:xfrm>
            <a:off x="7551566" y="452521"/>
            <a:ext cx="1791629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Approved SIDIS data taking in 2021</a:t>
            </a:r>
            <a:r>
              <a:rPr lang="en-US" sz="1200" dirty="0">
                <a:sym typeface="Wingdings" panose="05000000000000000000" pitchFamily="2" charset="2"/>
              </a:rPr>
              <a:t> RICH is crucial.</a:t>
            </a:r>
            <a:br>
              <a:rPr lang="en-US" sz="1200" dirty="0">
                <a:sym typeface="Wingdings" panose="05000000000000000000" pitchFamily="2" charset="2"/>
              </a:rPr>
            </a:br>
            <a:r>
              <a:rPr lang="en-US" sz="1200" dirty="0">
                <a:sym typeface="Wingdings" panose="05000000000000000000" pitchFamily="2" charset="2"/>
              </a:rPr>
              <a:t>Future COMPASS++/AMBER requires efficient RICH for pbar cross-section, spectroscopy measurements.</a:t>
            </a: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C0985B-30A1-4607-9950-081B8CAC660C}"/>
              </a:ext>
            </a:extLst>
          </p:cNvPr>
          <p:cNvSpPr txBox="1"/>
          <p:nvPr/>
        </p:nvSpPr>
        <p:spPr>
          <a:xfrm>
            <a:off x="-46384" y="-126596"/>
            <a:ext cx="72439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PID in COMPASS Experiment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7749F8-EE92-460B-B13E-A4A7765B5426}"/>
              </a:ext>
            </a:extLst>
          </p:cNvPr>
          <p:cNvSpPr txBox="1"/>
          <p:nvPr/>
        </p:nvSpPr>
        <p:spPr>
          <a:xfrm>
            <a:off x="2656541" y="2992110"/>
            <a:ext cx="62573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050" b="1" dirty="0">
                <a:solidFill>
                  <a:srgbClr val="FF0000"/>
                </a:solidFill>
              </a:rPr>
              <a:t>NIM A 577 (2007) 455 </a:t>
            </a:r>
            <a:endParaRPr lang="en-US" sz="1050" b="1" dirty="0">
              <a:solidFill>
                <a:srgbClr val="FF0000"/>
              </a:solidFill>
            </a:endParaRPr>
          </a:p>
          <a:p>
            <a:r>
              <a:rPr lang="pl-PL" sz="1050" b="1" dirty="0">
                <a:solidFill>
                  <a:srgbClr val="FF0000"/>
                </a:solidFill>
              </a:rPr>
              <a:t>NIM A 779 (2015) 69 </a:t>
            </a:r>
            <a:endParaRPr lang="en-US" sz="1050" b="1" dirty="0">
              <a:solidFill>
                <a:srgbClr val="FF0000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127F64-4166-439A-B342-2F8E73784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8CD9-6DF4-4A80-B025-96FA84DB97A4}" type="datetime1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430A9E-E76F-4106-B34E-7AD0558C0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4DF884-DD97-40B4-B030-F8640F099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9076"/>
            <a:ext cx="2743200" cy="365125"/>
          </a:xfrm>
        </p:spPr>
        <p:txBody>
          <a:bodyPr/>
          <a:lstStyle/>
          <a:p>
            <a:fld id="{257024CB-EE0A-49CD-AB29-8D45C5753015}" type="slidenum">
              <a:rPr lang="en-US" smtClean="0"/>
              <a:t>2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4B76BB-AEC8-4938-A317-8438D10C1F36}"/>
              </a:ext>
            </a:extLst>
          </p:cNvPr>
          <p:cNvSpPr txBox="1"/>
          <p:nvPr/>
        </p:nvSpPr>
        <p:spPr>
          <a:xfrm>
            <a:off x="5087552" y="5046946"/>
            <a:ext cx="23039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800" b="1" dirty="0">
                <a:solidFill>
                  <a:srgbClr val="FF0000"/>
                </a:solidFill>
              </a:rPr>
              <a:t>NIM A 553 (2005) 215; </a:t>
            </a:r>
            <a:endParaRPr lang="en-US" sz="800" b="1" dirty="0">
              <a:solidFill>
                <a:srgbClr val="FF0000"/>
              </a:solidFill>
            </a:endParaRPr>
          </a:p>
          <a:p>
            <a:r>
              <a:rPr lang="pl-PL" sz="800" b="1" dirty="0">
                <a:solidFill>
                  <a:srgbClr val="FF0000"/>
                </a:solidFill>
              </a:rPr>
              <a:t>NIM A(2008) 371; </a:t>
            </a:r>
            <a:endParaRPr lang="en-US" sz="800" b="1" dirty="0">
              <a:solidFill>
                <a:srgbClr val="FF0000"/>
              </a:solidFill>
            </a:endParaRPr>
          </a:p>
          <a:p>
            <a:r>
              <a:rPr lang="pl-PL" sz="800" b="1" dirty="0">
                <a:solidFill>
                  <a:srgbClr val="FF0000"/>
                </a:solidFill>
              </a:rPr>
              <a:t>NIM A(616) (2010) 21; </a:t>
            </a:r>
            <a:endParaRPr lang="en-US" sz="800" b="1" dirty="0">
              <a:solidFill>
                <a:srgbClr val="FF0000"/>
              </a:solidFill>
            </a:endParaRPr>
          </a:p>
          <a:p>
            <a:r>
              <a:rPr lang="pl-PL" sz="800" b="1" dirty="0">
                <a:solidFill>
                  <a:srgbClr val="FF0000"/>
                </a:solidFill>
              </a:rPr>
              <a:t>NIM A 631 (2011) 26</a:t>
            </a:r>
            <a:endParaRPr lang="en-US" sz="800" b="1" dirty="0">
              <a:solidFill>
                <a:srgbClr val="FF0000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5AEA693-1481-4C78-95EF-6FDD0E42F5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91" y="3492091"/>
            <a:ext cx="3490128" cy="1674412"/>
          </a:xfrm>
          <a:prstGeom prst="rect">
            <a:avLst/>
          </a:prstGeom>
        </p:spPr>
      </p:pic>
      <p:pic>
        <p:nvPicPr>
          <p:cNvPr id="24" name="Picture 23" descr="Shape&#10;&#10;Description automatically generated with low confidence">
            <a:extLst>
              <a:ext uri="{FF2B5EF4-FFF2-40B4-BE49-F238E27FC236}">
                <a16:creationId xmlns:a16="http://schemas.microsoft.com/office/drawing/2014/main" id="{9E8F96AA-8967-4068-924D-20A5A52215F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63" r="79094" b="54202"/>
          <a:stretch/>
        </p:blipFill>
        <p:spPr>
          <a:xfrm>
            <a:off x="11179486" y="5661879"/>
            <a:ext cx="629085" cy="68719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18BAB0F-163A-42F0-B893-0D117534ABE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81512"/>
          <a:stretch/>
        </p:blipFill>
        <p:spPr>
          <a:xfrm>
            <a:off x="383429" y="5235597"/>
            <a:ext cx="2608160" cy="4822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495508-04C0-4A0A-A0F8-4E74AAB2AC10}"/>
              </a:ext>
            </a:extLst>
          </p:cNvPr>
          <p:cNvSpPr txBox="1"/>
          <p:nvPr/>
        </p:nvSpPr>
        <p:spPr>
          <a:xfrm>
            <a:off x="3652801" y="3544253"/>
            <a:ext cx="218784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5.6 m</a:t>
            </a:r>
            <a:r>
              <a:rPr lang="en-US" sz="1200" baseline="30000" dirty="0">
                <a:solidFill>
                  <a:srgbClr val="002060"/>
                </a:solidFill>
              </a:rPr>
              <a:t>2</a:t>
            </a:r>
            <a:r>
              <a:rPr lang="en-US" sz="1200" cap="all" baseline="30000" dirty="0">
                <a:solidFill>
                  <a:srgbClr val="002060"/>
                </a:solidFill>
              </a:rPr>
              <a:t> </a:t>
            </a:r>
            <a:r>
              <a:rPr lang="en-US" sz="1200" dirty="0">
                <a:solidFill>
                  <a:srgbClr val="002060"/>
                </a:solidFill>
              </a:rPr>
              <a:t>photon detection surface</a:t>
            </a:r>
            <a:br>
              <a:rPr lang="en-US" sz="1200" cap="all" dirty="0">
                <a:solidFill>
                  <a:srgbClr val="002060"/>
                </a:solidFill>
              </a:rPr>
            </a:br>
            <a:r>
              <a:rPr lang="en-US" sz="1200" cap="all" dirty="0">
                <a:solidFill>
                  <a:srgbClr val="002060"/>
                </a:solidFill>
              </a:rPr>
              <a:t>21</a:t>
            </a:r>
            <a:r>
              <a:rPr lang="en-US" sz="1200" cap="all" baseline="30000" dirty="0">
                <a:solidFill>
                  <a:srgbClr val="002060"/>
                </a:solidFill>
              </a:rPr>
              <a:t> </a:t>
            </a:r>
            <a:r>
              <a:rPr lang="en-US" sz="1200" dirty="0">
                <a:solidFill>
                  <a:srgbClr val="002060"/>
                </a:solidFill>
              </a:rPr>
              <a:t>m</a:t>
            </a:r>
            <a:r>
              <a:rPr lang="en-US" sz="1200" baseline="30000" dirty="0">
                <a:solidFill>
                  <a:srgbClr val="002060"/>
                </a:solidFill>
              </a:rPr>
              <a:t>2  </a:t>
            </a:r>
            <a:r>
              <a:rPr lang="en-US" sz="1200" dirty="0">
                <a:solidFill>
                  <a:srgbClr val="002060"/>
                </a:solidFill>
              </a:rPr>
              <a:t>UV reflective mirror</a:t>
            </a:r>
          </a:p>
        </p:txBody>
      </p:sp>
    </p:spTree>
    <p:extLst>
      <p:ext uri="{BB962C8B-B14F-4D97-AF65-F5344CB8AC3E}">
        <p14:creationId xmlns:p14="http://schemas.microsoft.com/office/powerpoint/2010/main" val="385024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836778-5234-4A9C-A520-128AB876E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67" y="797412"/>
            <a:ext cx="3076945" cy="21438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A7D4F0-2FEA-429A-BE6C-044A528BF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137" y="819282"/>
            <a:ext cx="2358964" cy="20237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0A9E3F-160C-492F-92DB-B48544FDF6D1}"/>
              </a:ext>
            </a:extLst>
          </p:cNvPr>
          <p:cNvSpPr txBox="1"/>
          <p:nvPr/>
        </p:nvSpPr>
        <p:spPr>
          <a:xfrm>
            <a:off x="6095999" y="999808"/>
            <a:ext cx="240121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Reduced wire-cathode gap because of : </a:t>
            </a:r>
          </a:p>
          <a:p>
            <a:r>
              <a:rPr lang="en-US" sz="1400" dirty="0"/>
              <a:t>• </a:t>
            </a:r>
            <a:r>
              <a:rPr lang="en-US" sz="1400" b="1" dirty="0"/>
              <a:t>Fast RICH </a:t>
            </a:r>
            <a:r>
              <a:rPr lang="en-US" sz="1400" dirty="0"/>
              <a:t>(fast ion collection) </a:t>
            </a:r>
          </a:p>
          <a:p>
            <a:r>
              <a:rPr lang="en-US" sz="1400" dirty="0"/>
              <a:t>• </a:t>
            </a:r>
            <a:r>
              <a:rPr lang="en-US" sz="1400" b="1" dirty="0">
                <a:solidFill>
                  <a:schemeClr val="accent1"/>
                </a:solidFill>
              </a:rPr>
              <a:t>Reduced MIP signal </a:t>
            </a:r>
          </a:p>
          <a:p>
            <a:r>
              <a:rPr lang="en-US" sz="1400" dirty="0"/>
              <a:t>• </a:t>
            </a:r>
            <a:r>
              <a:rPr lang="en-US" sz="1400" b="1" dirty="0">
                <a:solidFill>
                  <a:schemeClr val="accent1"/>
                </a:solidFill>
              </a:rPr>
              <a:t>Reduced cluster size </a:t>
            </a:r>
          </a:p>
          <a:p>
            <a:r>
              <a:rPr lang="en-US" sz="1400" dirty="0"/>
              <a:t>• </a:t>
            </a:r>
            <a:r>
              <a:rPr lang="en-US" sz="1400" b="1" dirty="0">
                <a:solidFill>
                  <a:schemeClr val="accent1"/>
                </a:solidFill>
              </a:rPr>
              <a:t>Control photon feedback spread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0484F4-096B-4B8B-86D7-EEAE1C6771E5}"/>
              </a:ext>
            </a:extLst>
          </p:cNvPr>
          <p:cNvSpPr txBox="1"/>
          <p:nvPr/>
        </p:nvSpPr>
        <p:spPr>
          <a:xfrm>
            <a:off x="8691581" y="933941"/>
            <a:ext cx="29851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 overcome the limitations: • Less critical architecture </a:t>
            </a:r>
          </a:p>
          <a:p>
            <a:r>
              <a:rPr lang="en-US" dirty="0"/>
              <a:t>• suppress the PHOTON &amp; ION feedback </a:t>
            </a:r>
          </a:p>
          <a:p>
            <a:r>
              <a:rPr lang="en-US" dirty="0"/>
              <a:t>• use intrinsically faster detectors            MPGDs 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2CBD109-8921-4EB5-9F1F-11A34E6DC38D}"/>
              </a:ext>
            </a:extLst>
          </p:cNvPr>
          <p:cNvSpPr/>
          <p:nvPr/>
        </p:nvSpPr>
        <p:spPr>
          <a:xfrm>
            <a:off x="9677571" y="2302763"/>
            <a:ext cx="550420" cy="348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4893199-2DC8-4E28-925E-8BE3D94DF3A9}"/>
              </a:ext>
            </a:extLst>
          </p:cNvPr>
          <p:cNvSpPr/>
          <p:nvPr/>
        </p:nvSpPr>
        <p:spPr>
          <a:xfrm rot="5400000">
            <a:off x="5017295" y="2858616"/>
            <a:ext cx="1107391" cy="1292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63B53E-4630-476C-900B-7FCE7F1F2246}"/>
              </a:ext>
            </a:extLst>
          </p:cNvPr>
          <p:cNvSpPr txBox="1"/>
          <p:nvPr/>
        </p:nvSpPr>
        <p:spPr>
          <a:xfrm>
            <a:off x="3990108" y="3105416"/>
            <a:ext cx="316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2016 COMPASS RICH UPGRADE</a:t>
            </a:r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57FD2485-175E-47CA-9F67-1A5EC7FAC3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34" y="3209016"/>
            <a:ext cx="3701774" cy="16995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E1C7E3-A67C-431E-B51D-E8946173A7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947" y="4383816"/>
            <a:ext cx="5378105" cy="1356309"/>
          </a:xfrm>
          <a:prstGeom prst="rect">
            <a:avLst/>
          </a:prstGeom>
        </p:spPr>
      </p:pic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7781BCF4-5E8D-43CF-8428-BB01D51264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4806382"/>
            <a:ext cx="3361004" cy="149006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F328BCD-3CD7-4B19-860A-3E56C6206DAE}"/>
              </a:ext>
            </a:extLst>
          </p:cNvPr>
          <p:cNvSpPr txBox="1"/>
          <p:nvPr/>
        </p:nvSpPr>
        <p:spPr>
          <a:xfrm>
            <a:off x="8711760" y="2893761"/>
            <a:ext cx="33610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Resistive MICROMEGAS by bulk technology </a:t>
            </a:r>
          </a:p>
          <a:p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traps the ions</a:t>
            </a:r>
          </a:p>
          <a:p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~100 ns signal formation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346CED-D35D-4DD3-9A96-40B2BC9D44EA}"/>
              </a:ext>
            </a:extLst>
          </p:cNvPr>
          <p:cNvSpPr txBox="1"/>
          <p:nvPr/>
        </p:nvSpPr>
        <p:spPr>
          <a:xfrm>
            <a:off x="100997" y="4908598"/>
            <a:ext cx="36831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THGEM, detail 77% surface for </a:t>
            </a:r>
            <a:r>
              <a:rPr lang="en-US" dirty="0" err="1"/>
              <a:t>CsI</a:t>
            </a:r>
            <a:r>
              <a:rPr lang="en-US" dirty="0"/>
              <a:t> coating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9BBB33-85F2-49E8-9DF3-E6AAE47C4723}"/>
              </a:ext>
            </a:extLst>
          </p:cNvPr>
          <p:cNvSpPr txBox="1"/>
          <p:nvPr/>
        </p:nvSpPr>
        <p:spPr>
          <a:xfrm>
            <a:off x="0" y="-7836"/>
            <a:ext cx="74551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2016 COMPASS RICH UPGRADE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0620C9E-FAF6-4F2E-9717-A4CD6E7D4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C1E7-A469-44F3-BDF4-C3FCFCD2EB24}" type="datetime1">
              <a:rPr lang="en-US" smtClean="0"/>
              <a:t>2/16/2021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871B6D3-48E9-49EB-9392-4C1670852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EB52CBA-935E-4AB4-994C-59263ED59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3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B80169-E607-487A-908A-4E4A648AD442}"/>
              </a:ext>
            </a:extLst>
          </p:cNvPr>
          <p:cNvSpPr txBox="1"/>
          <p:nvPr/>
        </p:nvSpPr>
        <p:spPr>
          <a:xfrm>
            <a:off x="10264630" y="3266473"/>
            <a:ext cx="17794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NIMA 560 (2006) 405.</a:t>
            </a:r>
          </a:p>
        </p:txBody>
      </p:sp>
    </p:spTree>
    <p:extLst>
      <p:ext uri="{BB962C8B-B14F-4D97-AF65-F5344CB8AC3E}">
        <p14:creationId xmlns:p14="http://schemas.microsoft.com/office/powerpoint/2010/main" val="60888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32">
            <a:extLst>
              <a:ext uri="{FF2B5EF4-FFF2-40B4-BE49-F238E27FC236}">
                <a16:creationId xmlns:a16="http://schemas.microsoft.com/office/drawing/2014/main" id="{BA0FED27-11AF-4969-8BBE-2CCCA8110209}"/>
              </a:ext>
            </a:extLst>
          </p:cNvPr>
          <p:cNvSpPr/>
          <p:nvPr/>
        </p:nvSpPr>
        <p:spPr>
          <a:xfrm>
            <a:off x="5791554" y="3434215"/>
            <a:ext cx="784704" cy="1309206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6">
            <a:extLst>
              <a:ext uri="{FF2B5EF4-FFF2-40B4-BE49-F238E27FC236}">
                <a16:creationId xmlns:a16="http://schemas.microsoft.com/office/drawing/2014/main" id="{F0CBBDE3-AD46-449B-8F2A-94DB9D711C9A}"/>
              </a:ext>
            </a:extLst>
          </p:cNvPr>
          <p:cNvSpPr/>
          <p:nvPr/>
        </p:nvSpPr>
        <p:spPr>
          <a:xfrm>
            <a:off x="4582008" y="929341"/>
            <a:ext cx="2655586" cy="16774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34">
            <a:extLst>
              <a:ext uri="{FF2B5EF4-FFF2-40B4-BE49-F238E27FC236}">
                <a16:creationId xmlns:a16="http://schemas.microsoft.com/office/drawing/2014/main" id="{B14A9EEF-68C6-4DB6-BE71-D111FF64F9DB}"/>
              </a:ext>
            </a:extLst>
          </p:cNvPr>
          <p:cNvSpPr/>
          <p:nvPr/>
        </p:nvSpPr>
        <p:spPr>
          <a:xfrm>
            <a:off x="5417583" y="4629678"/>
            <a:ext cx="2284621" cy="150793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33">
            <a:extLst>
              <a:ext uri="{FF2B5EF4-FFF2-40B4-BE49-F238E27FC236}">
                <a16:creationId xmlns:a16="http://schemas.microsoft.com/office/drawing/2014/main" id="{DC89A12E-5F4F-4128-9EA7-D5AD4CC52BEF}"/>
              </a:ext>
            </a:extLst>
          </p:cNvPr>
          <p:cNvSpPr/>
          <p:nvPr/>
        </p:nvSpPr>
        <p:spPr>
          <a:xfrm>
            <a:off x="7870709" y="3579088"/>
            <a:ext cx="1770268" cy="22337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D84EAC-5102-4249-A1B5-D8E6F85EB11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72755"/>
          <a:stretch/>
        </p:blipFill>
        <p:spPr>
          <a:xfrm>
            <a:off x="68349" y="5512913"/>
            <a:ext cx="5525370" cy="4979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180F67-0F7D-4887-8D68-211CDCDA9F5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227" b="44528"/>
          <a:stretch/>
        </p:blipFill>
        <p:spPr>
          <a:xfrm>
            <a:off x="5969829" y="3048994"/>
            <a:ext cx="6095998" cy="48547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A44EE2B-D104-4455-8524-86F7DE9F9F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6662"/>
          <a:stretch/>
        </p:blipFill>
        <p:spPr>
          <a:xfrm>
            <a:off x="7411992" y="6119176"/>
            <a:ext cx="4619145" cy="578394"/>
          </a:xfrm>
          <a:prstGeom prst="rect">
            <a:avLst/>
          </a:prstGeom>
        </p:spPr>
      </p:pic>
      <p:sp>
        <p:nvSpPr>
          <p:cNvPr id="20" name="object 14">
            <a:extLst>
              <a:ext uri="{FF2B5EF4-FFF2-40B4-BE49-F238E27FC236}">
                <a16:creationId xmlns:a16="http://schemas.microsoft.com/office/drawing/2014/main" id="{F2577BD7-126A-48B2-BBCE-199AD5FBF7B8}"/>
              </a:ext>
            </a:extLst>
          </p:cNvPr>
          <p:cNvSpPr/>
          <p:nvPr/>
        </p:nvSpPr>
        <p:spPr>
          <a:xfrm>
            <a:off x="3455381" y="918594"/>
            <a:ext cx="972766" cy="1628004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EAF209-C46C-456F-813D-3F0477F674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3086" y="3583491"/>
            <a:ext cx="969753" cy="104618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6BCA4B3-CD64-488D-801A-DDE0584FA6C6}"/>
              </a:ext>
            </a:extLst>
          </p:cNvPr>
          <p:cNvSpPr txBox="1"/>
          <p:nvPr/>
        </p:nvSpPr>
        <p:spPr>
          <a:xfrm>
            <a:off x="0" y="-7836"/>
            <a:ext cx="73908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Quality Control of components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8010D6-FB81-4C62-944A-56B5CB3A19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6644" y="735471"/>
            <a:ext cx="3099862" cy="111326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AA3E765-7B8F-4061-BEB9-8C1784E2E898}"/>
              </a:ext>
            </a:extLst>
          </p:cNvPr>
          <p:cNvSpPr txBox="1"/>
          <p:nvPr/>
        </p:nvSpPr>
        <p:spPr>
          <a:xfrm>
            <a:off x="8836644" y="1892824"/>
            <a:ext cx="309986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In Trieste a specific cleaning procedure is applied : polish with fine grain pumice powder, pressure water cleaning, ultrasonic bath with Sonica PCB solution (PH11), distilled water rinsing and oven @ 160</a:t>
            </a:r>
            <a:r>
              <a:rPr lang="en-US" sz="1200" baseline="30000" dirty="0"/>
              <a:t>O</a:t>
            </a:r>
            <a:r>
              <a:rPr lang="en-US" sz="1200" dirty="0"/>
              <a:t>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20755AA-7BFC-4C87-BD23-63A2D09326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6173" y="1111463"/>
            <a:ext cx="2582489" cy="193119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2A9E67D-7C50-4913-9064-2E9894B7101D}"/>
              </a:ext>
            </a:extLst>
          </p:cNvPr>
          <p:cNvSpPr txBox="1"/>
          <p:nvPr/>
        </p:nvSpPr>
        <p:spPr>
          <a:xfrm>
            <a:off x="68349" y="632803"/>
            <a:ext cx="49768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Our thickness uniformity requirements are </a:t>
            </a:r>
            <a:r>
              <a:rPr lang="en-US" sz="1100" b="1" dirty="0"/>
              <a:t>stricter</a:t>
            </a:r>
            <a:r>
              <a:rPr lang="en-US" sz="1100" dirty="0"/>
              <a:t> than those offered by producers </a:t>
            </a:r>
            <a:r>
              <a:rPr lang="en-US" sz="1100" dirty="0">
                <a:sym typeface="Wingdings" panose="05000000000000000000" pitchFamily="2" charset="2"/>
              </a:rPr>
              <a:t></a:t>
            </a:r>
            <a:r>
              <a:rPr lang="en-US" sz="1100" dirty="0"/>
              <a:t> material selection </a:t>
            </a:r>
            <a:r>
              <a:rPr lang="en-US" sz="1100" dirty="0">
                <a:sym typeface="Wingdings" panose="05000000000000000000" pitchFamily="2" charset="2"/>
              </a:rPr>
              <a:t></a:t>
            </a:r>
            <a:r>
              <a:rPr lang="en-US" sz="1100" dirty="0"/>
              <a:t> thickness measurement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3251A77-1943-414E-9765-155AB745D8FB}"/>
              </a:ext>
            </a:extLst>
          </p:cNvPr>
          <p:cNvSpPr txBox="1"/>
          <p:nvPr/>
        </p:nvSpPr>
        <p:spPr>
          <a:xfrm>
            <a:off x="3475199" y="2638935"/>
            <a:ext cx="3368804" cy="415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050" b="1" dirty="0"/>
              <a:t>Mitutoyo EURO CA776 coordinate measuring machine with ruby touch probe, hosted in a thermalized room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0B525E2-2164-4BF1-B4EB-3A6A7E7944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263" y="3331242"/>
            <a:ext cx="5208918" cy="99807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6838A9F-03A4-435C-8F6D-8E1B28196F9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13447" y="4360058"/>
            <a:ext cx="5316098" cy="93411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013F43F-6FE1-4302-8FF1-EFA5FE0E827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11992" y="754812"/>
            <a:ext cx="1373076" cy="138501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8734AF3-4E49-4512-8E8F-99DFB0D539F4}"/>
              </a:ext>
            </a:extLst>
          </p:cNvPr>
          <p:cNvSpPr txBox="1"/>
          <p:nvPr/>
        </p:nvSpPr>
        <p:spPr>
          <a:xfrm>
            <a:off x="7305752" y="1212139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Post polishing protocol</a:t>
            </a:r>
          </a:p>
        </p:txBody>
      </p:sp>
      <p:sp>
        <p:nvSpPr>
          <p:cNvPr id="39" name="Date Placeholder 38">
            <a:extLst>
              <a:ext uri="{FF2B5EF4-FFF2-40B4-BE49-F238E27FC236}">
                <a16:creationId xmlns:a16="http://schemas.microsoft.com/office/drawing/2014/main" id="{D6D24A7C-580B-4AA9-A9B5-C2E471553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2BAD-047C-45F1-8151-BE236E4D4989}" type="datetime1">
              <a:rPr lang="en-US" smtClean="0"/>
              <a:t>2/16/2021</a:t>
            </a:fld>
            <a:endParaRPr lang="en-US"/>
          </a:p>
        </p:txBody>
      </p:sp>
      <p:sp>
        <p:nvSpPr>
          <p:cNvPr id="40" name="Footer Placeholder 39">
            <a:extLst>
              <a:ext uri="{FF2B5EF4-FFF2-40B4-BE49-F238E27FC236}">
                <a16:creationId xmlns:a16="http://schemas.microsoft.com/office/drawing/2014/main" id="{CDD79BBD-2938-46DA-A3B4-C247DF8CC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1916DD24-D675-4C6D-80E8-513532DE3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4</a:t>
            </a:fld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EF24B2-982C-4A7D-9C9F-B3EB86BDD92C}"/>
              </a:ext>
            </a:extLst>
          </p:cNvPr>
          <p:cNvSpPr txBox="1"/>
          <p:nvPr/>
        </p:nvSpPr>
        <p:spPr>
          <a:xfrm>
            <a:off x="9728925" y="3500318"/>
            <a:ext cx="22769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NIMA 610 (2009) 174, NIMA 617 (2010) 396, NIMA 639 (2011) 130</a:t>
            </a:r>
          </a:p>
          <a:p>
            <a:r>
              <a:rPr lang="en-US" sz="1000" b="1" dirty="0">
                <a:solidFill>
                  <a:srgbClr val="FF0000"/>
                </a:solidFill>
              </a:rPr>
              <a:t>JINST 9 (2014) C09017, </a:t>
            </a:r>
            <a:r>
              <a:rPr lang="da-DK" sz="1000" b="1" dirty="0">
                <a:solidFill>
                  <a:srgbClr val="FF0000"/>
                </a:solidFill>
              </a:rPr>
              <a:t>JINST 9 (2014) P01006, JINST 10 (2014) P03026</a:t>
            </a:r>
            <a:endParaRPr lang="en-US" sz="1000" b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AD33B7-BE4C-464A-8763-3928E21404FB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3014" t="5556" b="4733"/>
          <a:stretch/>
        </p:blipFill>
        <p:spPr>
          <a:xfrm>
            <a:off x="8891956" y="4443206"/>
            <a:ext cx="3300044" cy="167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42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657724-3125-430E-8FD1-DE57EF94B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71" y="1046747"/>
            <a:ext cx="3006117" cy="39684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3DAEF8-E66F-4D16-93EA-0102AC1AA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987" y="1046747"/>
            <a:ext cx="4027941" cy="3172003"/>
          </a:xfrm>
          <a:prstGeom prst="rect">
            <a:avLst/>
          </a:prstGeom>
        </p:spPr>
      </p:pic>
      <p:pic>
        <p:nvPicPr>
          <p:cNvPr id="15" name="চিত্র 20">
            <a:extLst>
              <a:ext uri="{FF2B5EF4-FFF2-40B4-BE49-F238E27FC236}">
                <a16:creationId xmlns:a16="http://schemas.microsoft.com/office/drawing/2014/main" id="{B9D93FE2-F8DD-45A9-8EB8-80D684D176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884" y="697628"/>
            <a:ext cx="3562902" cy="2796042"/>
          </a:xfrm>
          <a:prstGeom prst="rect">
            <a:avLst/>
          </a:prstGeom>
        </p:spPr>
      </p:pic>
      <p:pic>
        <p:nvPicPr>
          <p:cNvPr id="18" name="চিত্র 21">
            <a:extLst>
              <a:ext uri="{FF2B5EF4-FFF2-40B4-BE49-F238E27FC236}">
                <a16:creationId xmlns:a16="http://schemas.microsoft.com/office/drawing/2014/main" id="{69C07FA6-4EF8-4F79-9420-4FB428A48D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4884" y="3415529"/>
            <a:ext cx="2897866" cy="319937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BEE1B68-5773-4E7B-A90D-DEA77BE25E8C}"/>
              </a:ext>
            </a:extLst>
          </p:cNvPr>
          <p:cNvSpPr txBox="1"/>
          <p:nvPr/>
        </p:nvSpPr>
        <p:spPr>
          <a:xfrm>
            <a:off x="3723526" y="4925262"/>
            <a:ext cx="376686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Uniformity: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/>
              <a:t>3 % </a:t>
            </a:r>
            <a:r>
              <a:rPr lang="en-US" b="1" dirty="0" err="1"/>
              <a:t>r.m.s.</a:t>
            </a:r>
            <a:r>
              <a:rPr lang="en-US" b="1" dirty="0"/>
              <a:t> within a photocathode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/>
              <a:t>10 % </a:t>
            </a:r>
            <a:r>
              <a:rPr lang="en-US" b="1" dirty="0" err="1"/>
              <a:t>r.m.s.</a:t>
            </a:r>
            <a:r>
              <a:rPr lang="en-US" b="1" dirty="0"/>
              <a:t> among photocathodes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/>
              <a:t>mean value: 93% of reference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035C21-34C7-47A6-A279-C1E31D8BCCBA}"/>
              </a:ext>
            </a:extLst>
          </p:cNvPr>
          <p:cNvSpPr txBox="1"/>
          <p:nvPr/>
        </p:nvSpPr>
        <p:spPr>
          <a:xfrm>
            <a:off x="0" y="-7836"/>
            <a:ext cx="46886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err="1">
                <a:solidFill>
                  <a:srgbClr val="FF0000"/>
                </a:solidFill>
              </a:rPr>
              <a:t>CsI</a:t>
            </a:r>
            <a:r>
              <a:rPr lang="en-US" sz="4400" dirty="0">
                <a:solidFill>
                  <a:srgbClr val="FF0000"/>
                </a:solidFill>
              </a:rPr>
              <a:t> coating at CERN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7DB6D1F-2975-41EF-A6B3-041C8B10E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A100-C611-454A-85BA-0C3F4334CA9E}" type="datetime1">
              <a:rPr lang="en-US" smtClean="0"/>
              <a:t>2/16/2021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5E20D2C-1FFC-4FAC-BB1C-EF8EC9C5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FEE1447-C803-43E2-B4C3-BB31F9CD9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63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সময়রেখা 1"/>
          <p:cNvSpPr>
            <a:spLocks noGrp="1"/>
          </p:cNvSpPr>
          <p:nvPr>
            <p:ph type="title"/>
          </p:nvPr>
        </p:nvSpPr>
        <p:spPr>
          <a:xfrm>
            <a:off x="-55261" y="-167163"/>
            <a:ext cx="9417401" cy="758406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Upgrade: challenging and acrobatic</a:t>
            </a:r>
            <a:endParaRPr lang="en-IN" sz="2800" b="1" dirty="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/>
          <a:srcRect l="28504" b="61313"/>
          <a:stretch/>
        </p:blipFill>
        <p:spPr>
          <a:xfrm>
            <a:off x="211856" y="659449"/>
            <a:ext cx="8055004" cy="2259534"/>
          </a:xfrm>
          <a:prstGeom prst="rect">
            <a:avLst/>
          </a:prstGeom>
        </p:spPr>
      </p:pic>
      <p:sp>
        <p:nvSpPr>
          <p:cNvPr id="7" name="object 21">
            <a:extLst>
              <a:ext uri="{FF2B5EF4-FFF2-40B4-BE49-F238E27FC236}">
                <a16:creationId xmlns:a16="http://schemas.microsoft.com/office/drawing/2014/main" id="{FC013C18-F7A0-4DA5-9F6A-F753DC90089A}"/>
              </a:ext>
            </a:extLst>
          </p:cNvPr>
          <p:cNvSpPr/>
          <p:nvPr/>
        </p:nvSpPr>
        <p:spPr>
          <a:xfrm>
            <a:off x="-7622" y="3066103"/>
            <a:ext cx="5316509" cy="285716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2">
            <a:extLst>
              <a:ext uri="{FF2B5EF4-FFF2-40B4-BE49-F238E27FC236}">
                <a16:creationId xmlns:a16="http://schemas.microsoft.com/office/drawing/2014/main" id="{1899C4F9-9661-4B0E-B31F-158348702429}"/>
              </a:ext>
            </a:extLst>
          </p:cNvPr>
          <p:cNvSpPr/>
          <p:nvPr/>
        </p:nvSpPr>
        <p:spPr>
          <a:xfrm>
            <a:off x="3416942" y="3066103"/>
            <a:ext cx="4363941" cy="3347173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AEABF0-AFB5-421A-8E5D-6796D1B32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6860" y="502937"/>
            <a:ext cx="3844115" cy="2140069"/>
          </a:xfrm>
          <a:prstGeom prst="rect">
            <a:avLst/>
          </a:prstGeom>
        </p:spPr>
      </p:pic>
      <p:pic>
        <p:nvPicPr>
          <p:cNvPr id="10" name="চিত্র 3">
            <a:extLst>
              <a:ext uri="{FF2B5EF4-FFF2-40B4-BE49-F238E27FC236}">
                <a16:creationId xmlns:a16="http://schemas.microsoft.com/office/drawing/2014/main" id="{5DFC11C0-5FEA-45F9-A03E-AA3C25960A2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872" y="3190989"/>
            <a:ext cx="4897862" cy="28571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907F5A-FB12-4FDA-B879-8B99E3FC58C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512" y="2276594"/>
            <a:ext cx="2256632" cy="4011792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958E0AC-9912-4925-B918-B5F01008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F1C7-FAA2-4AEA-8A26-BA3AD98E8780}" type="datetime1">
              <a:rPr lang="en-US" smtClean="0"/>
              <a:t>2/16/2021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6F7ADC4-D7BE-420F-8F54-7FD39E32C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5C376D4-A052-461C-8E16-D3CD5BDCA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6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149DB0-2B73-474E-8AD3-B0A5A9109797}"/>
              </a:ext>
            </a:extLst>
          </p:cNvPr>
          <p:cNvSpPr txBox="1"/>
          <p:nvPr/>
        </p:nvSpPr>
        <p:spPr>
          <a:xfrm>
            <a:off x="3416942" y="5739572"/>
            <a:ext cx="38427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More acrobatic images or details of upgrade related adventures?</a:t>
            </a:r>
          </a:p>
          <a:p>
            <a:r>
              <a:rPr lang="en-US" sz="1050" b="1" dirty="0">
                <a:solidFill>
                  <a:schemeClr val="bg1"/>
                </a:solidFill>
                <a:sym typeface="Wingdings" panose="05000000000000000000" pitchFamily="2" charset="2"/>
              </a:rPr>
              <a:t> S.S. Dasgupta </a:t>
            </a:r>
            <a:r>
              <a:rPr lang="en-US" sz="1050" b="1" i="0" dirty="0">
                <a:solidFill>
                  <a:schemeClr val="bg1"/>
                </a:solidFill>
                <a:effectLst/>
                <a:latin typeface="PT Sans"/>
              </a:rPr>
              <a:t>CERN-THESIS-2017-069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625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330B029-71C8-40CD-8170-C7640E0BC8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54" y="382138"/>
            <a:ext cx="4423300" cy="54212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DC4FD7-0F64-4BB0-9A31-74BEE561ED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r="3257"/>
          <a:stretch/>
        </p:blipFill>
        <p:spPr>
          <a:xfrm>
            <a:off x="333080" y="761605"/>
            <a:ext cx="2818262" cy="30950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3D72C8-B5E4-463C-BC4A-82981E76B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072" y="924480"/>
            <a:ext cx="3348851" cy="2033673"/>
          </a:xfrm>
          <a:prstGeom prst="rect">
            <a:avLst/>
          </a:prstGeom>
        </p:spPr>
      </p:pic>
      <p:pic>
        <p:nvPicPr>
          <p:cNvPr id="7" name="চিত্র 12">
            <a:extLst>
              <a:ext uri="{FF2B5EF4-FFF2-40B4-BE49-F238E27FC236}">
                <a16:creationId xmlns:a16="http://schemas.microsoft.com/office/drawing/2014/main" id="{74D28B93-ECDE-4230-B4E6-8368C90D9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8835" y="3469080"/>
            <a:ext cx="3839666" cy="25160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698F9B-60F5-414E-A12C-0D955DE1C27E}"/>
              </a:ext>
            </a:extLst>
          </p:cNvPr>
          <p:cNvSpPr txBox="1"/>
          <p:nvPr/>
        </p:nvSpPr>
        <p:spPr>
          <a:xfrm>
            <a:off x="687296" y="6042270"/>
            <a:ext cx="1055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Similar hardware &amp; </a:t>
            </a:r>
            <a:r>
              <a:rPr lang="en-US" b="1"/>
              <a:t>software have </a:t>
            </a:r>
            <a:r>
              <a:rPr lang="en-US" b="1" dirty="0"/>
              <a:t>been prepared and tested for MWPCs. Will be used in 2021 data taking!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81C436-1EF3-44A8-B52E-62CF5F1E7BCB}"/>
              </a:ext>
            </a:extLst>
          </p:cNvPr>
          <p:cNvSpPr txBox="1"/>
          <p:nvPr/>
        </p:nvSpPr>
        <p:spPr>
          <a:xfrm>
            <a:off x="0" y="-7836"/>
            <a:ext cx="67823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T/P fluctuations and way-out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865905-3FB9-4409-BA85-3EA92CE53085}"/>
              </a:ext>
            </a:extLst>
          </p:cNvPr>
          <p:cNvSpPr txBox="1"/>
          <p:nvPr/>
        </p:nvSpPr>
        <p:spPr>
          <a:xfrm>
            <a:off x="333080" y="4103208"/>
            <a:ext cx="3391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Without correction roughly 25% fluctuation of gain is expected.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BDF425-14AA-4BB6-ABC0-1E457E683830}"/>
              </a:ext>
            </a:extLst>
          </p:cNvPr>
          <p:cNvSpPr txBox="1"/>
          <p:nvPr/>
        </p:nvSpPr>
        <p:spPr>
          <a:xfrm>
            <a:off x="1183341" y="5463489"/>
            <a:ext cx="1569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NIMA 952(2019)162378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C9B45F41-D23E-4FAF-BE50-AFB7275FF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574-AE85-4F92-B5A5-8D37ADF0BDFB}" type="datetime1">
              <a:rPr lang="en-US" smtClean="0"/>
              <a:t>2/16/2021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78826BF-08B8-418C-9B2C-8165B3CE8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1EC022D-6166-478E-AA3B-7F71F97E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77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4423" y="3204123"/>
            <a:ext cx="7693172" cy="3068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4383088" cy="69532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 displays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98" y="1232832"/>
            <a:ext cx="4010025" cy="2781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7225" y="579916"/>
            <a:ext cx="3914775" cy="2476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49251" y="152144"/>
            <a:ext cx="2061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6.4 GeV pion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06116" y="770811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Hybrid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331105" y="190490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66678" y="190490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6151" y="493875"/>
            <a:ext cx="3930693" cy="29120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71068" y="80659"/>
            <a:ext cx="2244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6.76 GeV pion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92684" y="57991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Hybrid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89853" y="2038129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7709" y="752831"/>
            <a:ext cx="2244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6.36 GeV pion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57034" y="1262410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Hybrid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4405" y="5483197"/>
            <a:ext cx="6557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Ring center calculated from particle trajectory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Detected photoelectrons : hits on the sensors. No noise filtering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0685" y="2144080"/>
            <a:ext cx="166349" cy="715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39504" y="2882953"/>
            <a:ext cx="1410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Ring center</a:t>
            </a:r>
          </a:p>
          <a:p>
            <a:r>
              <a:rPr lang="en-US" dirty="0"/>
              <a:t>from track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1651821" y="1841484"/>
            <a:ext cx="658761" cy="51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1983" y="1656818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4084" y="4219522"/>
            <a:ext cx="2167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For reference: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l-GR" dirty="0">
                <a:solidFill>
                  <a:srgbClr val="C00000"/>
                </a:solidFill>
              </a:rPr>
              <a:t>Θ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l-GR" dirty="0">
                <a:solidFill>
                  <a:srgbClr val="C00000"/>
                </a:solidFill>
              </a:rPr>
              <a:t>(β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l-GR" dirty="0">
                <a:solidFill>
                  <a:srgbClr val="C00000"/>
                </a:solidFill>
              </a:rPr>
              <a:t>= 1) = 52.5 </a:t>
            </a:r>
            <a:r>
              <a:rPr lang="en-US" dirty="0" err="1">
                <a:solidFill>
                  <a:srgbClr val="C00000"/>
                </a:solidFill>
              </a:rPr>
              <a:t>mrad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F61FDD-9D60-4914-8D13-24685A5BA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FDA7F-C68E-49F4-870A-B67992B8012A}" type="datetime1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800834-7186-4D2C-B43C-45179BF50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0CB7CC2-A5CD-42BC-A5B6-362EC154E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49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D1C24C-0BEB-4328-8B29-47CC18C87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81" y="2393310"/>
            <a:ext cx="6008258" cy="38265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AA3535-BE2C-4879-B98A-75392537D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657" y="2396974"/>
            <a:ext cx="5245820" cy="37750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73E3A7-6E36-4525-8D63-E2A9D4FA6FC3}"/>
              </a:ext>
            </a:extLst>
          </p:cNvPr>
          <p:cNvSpPr txBox="1"/>
          <p:nvPr/>
        </p:nvSpPr>
        <p:spPr>
          <a:xfrm>
            <a:off x="1062534" y="5072502"/>
            <a:ext cx="2937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Effective gain : ~14000 +- 140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8425E0-2FB9-4055-B026-A9FA72E93056}"/>
              </a:ext>
            </a:extLst>
          </p:cNvPr>
          <p:cNvSpPr txBox="1"/>
          <p:nvPr/>
        </p:nvSpPr>
        <p:spPr>
          <a:xfrm>
            <a:off x="7117191" y="4114231"/>
            <a:ext cx="4254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photon resolution: 1.83 +- 0.01 </a:t>
            </a:r>
            <a:r>
              <a:rPr lang="en-US" dirty="0" err="1"/>
              <a:t>mrad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42BB7D-29B5-4617-A582-F4249EE89A1B}"/>
              </a:ext>
            </a:extLst>
          </p:cNvPr>
          <p:cNvSpPr txBox="1"/>
          <p:nvPr/>
        </p:nvSpPr>
        <p:spPr>
          <a:xfrm>
            <a:off x="0" y="-7836"/>
            <a:ext cx="111044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Characterization of the novel Photon detectors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A77C8B-3B7E-4819-A7ED-2847C1ECC979}"/>
              </a:ext>
            </a:extLst>
          </p:cNvPr>
          <p:cNvSpPr txBox="1"/>
          <p:nvPr/>
        </p:nvSpPr>
        <p:spPr>
          <a:xfrm>
            <a:off x="283656" y="731072"/>
            <a:ext cx="10304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Dedicated pion beam was used to characterize the novel detectors and by  extracting the following properties from reconstructed rings 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9C472D-7D86-4658-88C4-D6EA6B682066}"/>
              </a:ext>
            </a:extLst>
          </p:cNvPr>
          <p:cNvSpPr txBox="1"/>
          <p:nvPr/>
        </p:nvSpPr>
        <p:spPr>
          <a:xfrm>
            <a:off x="468961" y="1500513"/>
            <a:ext cx="44080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Effective Gain</a:t>
            </a:r>
          </a:p>
          <a:p>
            <a:pPr marL="342900" indent="-342900">
              <a:buAutoNum type="arabicPeriod"/>
            </a:pPr>
            <a:r>
              <a:rPr lang="en-US" dirty="0"/>
              <a:t>Single photon resolution </a:t>
            </a:r>
          </a:p>
          <a:p>
            <a:pPr marL="342900" indent="-342900">
              <a:buAutoNum type="arabicPeriod"/>
            </a:pPr>
            <a:r>
              <a:rPr lang="en-US" dirty="0"/>
              <a:t>Number of photons per ring at saturation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39809A-88CB-43DF-B093-3A68483670C6}"/>
              </a:ext>
            </a:extLst>
          </p:cNvPr>
          <p:cNvSpPr txBox="1"/>
          <p:nvPr/>
        </p:nvSpPr>
        <p:spPr>
          <a:xfrm>
            <a:off x="974062" y="2700842"/>
            <a:ext cx="3397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Fit Range: 50 to 160</a:t>
            </a:r>
          </a:p>
          <a:p>
            <a:r>
              <a:rPr lang="en-US" sz="1600" dirty="0"/>
              <a:t>Formula: p0*exp(-p1*x)</a:t>
            </a:r>
          </a:p>
          <a:p>
            <a:r>
              <a:rPr lang="en-US" sz="1600" dirty="0"/>
              <a:t>1 ADC Channel -&gt; 300 electrons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1C3483D-5B68-48FC-BB07-86E7AE3533AA}"/>
              </a:ext>
            </a:extLst>
          </p:cNvPr>
          <p:cNvSpPr/>
          <p:nvPr/>
        </p:nvSpPr>
        <p:spPr>
          <a:xfrm>
            <a:off x="4381047" y="3171663"/>
            <a:ext cx="1091948" cy="3045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ADAC2B6-92E8-4D7C-83B4-8C00CD0328D8}"/>
              </a:ext>
            </a:extLst>
          </p:cNvPr>
          <p:cNvSpPr/>
          <p:nvPr/>
        </p:nvSpPr>
        <p:spPr>
          <a:xfrm>
            <a:off x="10593011" y="2993833"/>
            <a:ext cx="1091948" cy="3045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B9F087-05F6-4199-947F-3931BE91B15C}"/>
              </a:ext>
            </a:extLst>
          </p:cNvPr>
          <p:cNvSpPr/>
          <p:nvPr/>
        </p:nvSpPr>
        <p:spPr>
          <a:xfrm>
            <a:off x="10480035" y="3595443"/>
            <a:ext cx="1091948" cy="3045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47542E-9B3A-4467-BF49-9B0AC1D5E13F}"/>
              </a:ext>
            </a:extLst>
          </p:cNvPr>
          <p:cNvSpPr txBox="1"/>
          <p:nvPr/>
        </p:nvSpPr>
        <p:spPr>
          <a:xfrm>
            <a:off x="6950635" y="1654402"/>
            <a:ext cx="3709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Dedicated pion beam to characterize!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886D3B0-CA28-4F14-8CDD-A8F62675C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0159-C40F-4642-9440-7DFC964C2BA7}" type="datetime1">
              <a:rPr lang="en-US" smtClean="0"/>
              <a:t>2/16/2021</a:t>
            </a:fld>
            <a:endParaRPr lang="en-US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E512CA48-1ED7-4E51-9B06-484288DDA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Chatterjee.C RD51 Workshop Gaseous Detector contributions to PID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852C22E-762F-4468-B16E-BD19FC41D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024CB-EE0A-49CD-AB29-8D45C575301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89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থিম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2091</TotalTime>
  <Words>1551</Words>
  <Application>Microsoft Office PowerPoint</Application>
  <PresentationFormat>Widescreen</PresentationFormat>
  <Paragraphs>193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</vt:lpstr>
      <vt:lpstr>Bahnschrift Condensed</vt:lpstr>
      <vt:lpstr>Bodoni MT</vt:lpstr>
      <vt:lpstr>Calibri</vt:lpstr>
      <vt:lpstr>Calibri Light</vt:lpstr>
      <vt:lpstr>Courier New</vt:lpstr>
      <vt:lpstr>NexusSans</vt:lpstr>
      <vt:lpstr>PT Sans</vt:lpstr>
      <vt:lpstr>Segoe UI</vt:lpstr>
      <vt:lpstr>Times New Roman</vt:lpstr>
      <vt:lpstr>Wingdings</vt:lpstr>
      <vt:lpstr>Office Theme</vt:lpstr>
      <vt:lpstr>Office থিম</vt:lpstr>
      <vt:lpstr>MPGD-based photon detectors for the upgrade of COMPASS RICH-1 and beyond</vt:lpstr>
      <vt:lpstr>PowerPoint Presentation</vt:lpstr>
      <vt:lpstr>PowerPoint Presentation</vt:lpstr>
      <vt:lpstr>PowerPoint Presentation</vt:lpstr>
      <vt:lpstr>PowerPoint Presentation</vt:lpstr>
      <vt:lpstr>The Upgrade: challenging and acrobatic</vt:lpstr>
      <vt:lpstr>PowerPoint Presentation</vt:lpstr>
      <vt:lpstr>Event displays</vt:lpstr>
      <vt:lpstr>PowerPoint Presentation</vt:lpstr>
      <vt:lpstr>PowerPoint Presentation</vt:lpstr>
      <vt:lpstr>COMPASS 2016 RICH upgrade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Summarizing Minipad 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Chandradoy Chatterjee</dc:creator>
  <cp:lastModifiedBy>Chandradoy Chatterjee</cp:lastModifiedBy>
  <cp:revision>58</cp:revision>
  <dcterms:created xsi:type="dcterms:W3CDTF">2021-02-09T10:19:33Z</dcterms:created>
  <dcterms:modified xsi:type="dcterms:W3CDTF">2021-02-16T15:23:26Z</dcterms:modified>
</cp:coreProperties>
</file>