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fntdata" ContentType="application/x-fontdata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>
  <p:sldMasterIdLst>
    <p:sldMasterId id="2147483648" r:id="rId1"/>
  </p:sldMasterIdLst>
  <p:notesMasterIdLst>
    <p:notesMasterId r:id="rId32"/>
  </p:notesMasterIdLst>
  <p:sldIdLst>
    <p:sldId id="392" r:id="rId2"/>
    <p:sldId id="446" r:id="rId3"/>
    <p:sldId id="451" r:id="rId4"/>
    <p:sldId id="494" r:id="rId5"/>
    <p:sldId id="495" r:id="rId6"/>
    <p:sldId id="496" r:id="rId7"/>
    <p:sldId id="465" r:id="rId8"/>
    <p:sldId id="457" r:id="rId9"/>
    <p:sldId id="458" r:id="rId10"/>
    <p:sldId id="304" r:id="rId11"/>
    <p:sldId id="448" r:id="rId12"/>
    <p:sldId id="492" r:id="rId13"/>
    <p:sldId id="493" r:id="rId14"/>
    <p:sldId id="497" r:id="rId15"/>
    <p:sldId id="450" r:id="rId16"/>
    <p:sldId id="498" r:id="rId17"/>
    <p:sldId id="487" r:id="rId18"/>
    <p:sldId id="488" r:id="rId19"/>
    <p:sldId id="490" r:id="rId20"/>
    <p:sldId id="510" r:id="rId21"/>
    <p:sldId id="499" r:id="rId22"/>
    <p:sldId id="501" r:id="rId23"/>
    <p:sldId id="503" r:id="rId24"/>
    <p:sldId id="505" r:id="rId25"/>
    <p:sldId id="506" r:id="rId26"/>
    <p:sldId id="267" r:id="rId27"/>
    <p:sldId id="504" r:id="rId28"/>
    <p:sldId id="507" r:id="rId29"/>
    <p:sldId id="508" r:id="rId30"/>
    <p:sldId id="509" r:id="rId31"/>
  </p:sldIdLst>
  <p:sldSz cx="10080625" cy="7559675"/>
  <p:notesSz cx="7772400" cy="10058400"/>
  <p:embeddedFontLst>
    <p:embeddedFont>
      <p:font typeface="Luxi Sans" panose="020B0600000000000000" pitchFamily="34" charset="0"/>
      <p:regular r:id="rId33"/>
      <p:bold r:id="rId34"/>
      <p:italic r:id="rId35"/>
      <p:boldItalic r:id="rId36"/>
    </p:embeddedFont>
  </p:embeddedFontLst>
  <p:defaultTextStyle>
    <a:defPPr>
      <a:defRPr lang="en-GB"/>
    </a:defPPr>
    <a:lvl1pPr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742950" indent="-28575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11430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6002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2057400" indent="-228600" algn="l" defTabSz="447675" rtl="0" fontAlgn="base" hangingPunct="0">
      <a:lnSpc>
        <a:spcPct val="85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00"/>
    <a:srgbClr val="FFFF99"/>
    <a:srgbClr val="00008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649" autoAdjust="0"/>
    <p:restoredTop sz="94660" autoAdjust="0"/>
  </p:normalViewPr>
  <p:slideViewPr>
    <p:cSldViewPr>
      <p:cViewPr>
        <p:scale>
          <a:sx n="200" d="100"/>
          <a:sy n="200" d="100"/>
        </p:scale>
        <p:origin x="872" y="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6" d="100"/>
        <a:sy n="106" d="100"/>
      </p:scale>
      <p:origin x="0" y="5196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font" Target="fonts/font1.fntdata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3.fntdata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image" Target="../media/image3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8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image" Target="../media/image69.jpe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1" name="AutoShape 3"/>
          <p:cNvSpPr>
            <a:spLocks noChangeArrowheads="1"/>
          </p:cNvSpPr>
          <p:nvPr/>
        </p:nvSpPr>
        <p:spPr bwMode="auto">
          <a:xfrm>
            <a:off x="0" y="0"/>
            <a:ext cx="7315200" cy="9601200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1450" y="922338"/>
            <a:ext cx="4430713" cy="3321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1131888" y="4567238"/>
            <a:ext cx="5056187" cy="3686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858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Arial" panose="020B0604020202020204" pitchFamily="34" charset="0"/>
        <a:ea typeface="+mn-ea"/>
        <a:cs typeface="+mn-cs"/>
      </a:defRPr>
    </a:lvl1pPr>
    <a:lvl2pPr marL="742950" indent="-28575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7675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5" name="Text Box 1">
            <a:extLst>
              <a:ext uri="{FF2B5EF4-FFF2-40B4-BE49-F238E27FC236}">
                <a16:creationId xmlns:a16="http://schemas.microsoft.com/office/drawing/2014/main" id="{B50209AD-F0D7-584C-8378-811CEE0F2AE7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169986" name="Text Box 2">
            <a:extLst>
              <a:ext uri="{FF2B5EF4-FFF2-40B4-BE49-F238E27FC236}">
                <a16:creationId xmlns:a16="http://schemas.microsoft.com/office/drawing/2014/main" id="{B15F7293-2A37-534E-A128-1242169F3394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9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H" altLang="en-CH"/>
          </a:p>
        </p:txBody>
      </p:sp>
    </p:spTree>
    <p:extLst>
      <p:ext uri="{BB962C8B-B14F-4D97-AF65-F5344CB8AC3E}">
        <p14:creationId xmlns:p14="http://schemas.microsoft.com/office/powerpoint/2010/main" val="33693680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>
            <a:extLst>
              <a:ext uri="{FF2B5EF4-FFF2-40B4-BE49-F238E27FC236}">
                <a16:creationId xmlns:a16="http://schemas.microsoft.com/office/drawing/2014/main" id="{CD2B7365-9AAD-064D-9A22-3EC15A318E5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Text Box 2">
            <a:extLst>
              <a:ext uri="{FF2B5EF4-FFF2-40B4-BE49-F238E27FC236}">
                <a16:creationId xmlns:a16="http://schemas.microsoft.com/office/drawing/2014/main" id="{E811BDDF-19AF-A54A-86C5-7517293ED13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9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H" altLang="en-CH"/>
          </a:p>
        </p:txBody>
      </p:sp>
    </p:spTree>
    <p:extLst>
      <p:ext uri="{BB962C8B-B14F-4D97-AF65-F5344CB8AC3E}">
        <p14:creationId xmlns:p14="http://schemas.microsoft.com/office/powerpoint/2010/main" val="28777905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>
            <a:extLst>
              <a:ext uri="{FF2B5EF4-FFF2-40B4-BE49-F238E27FC236}">
                <a16:creationId xmlns:a16="http://schemas.microsoft.com/office/drawing/2014/main" id="{CD2B7365-9AAD-064D-9A22-3EC15A318E5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Text Box 2">
            <a:extLst>
              <a:ext uri="{FF2B5EF4-FFF2-40B4-BE49-F238E27FC236}">
                <a16:creationId xmlns:a16="http://schemas.microsoft.com/office/drawing/2014/main" id="{E811BDDF-19AF-A54A-86C5-7517293ED13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9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H" altLang="en-CH"/>
          </a:p>
        </p:txBody>
      </p:sp>
    </p:spTree>
    <p:extLst>
      <p:ext uri="{BB962C8B-B14F-4D97-AF65-F5344CB8AC3E}">
        <p14:creationId xmlns:p14="http://schemas.microsoft.com/office/powerpoint/2010/main" val="3694483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Text Box 1">
            <a:extLst>
              <a:ext uri="{FF2B5EF4-FFF2-40B4-BE49-F238E27FC236}">
                <a16:creationId xmlns:a16="http://schemas.microsoft.com/office/drawing/2014/main" id="{CD2B7365-9AAD-064D-9A22-3EC15A318E5C}"/>
              </a:ext>
            </a:extLst>
          </p:cNvPr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443038" y="922338"/>
            <a:ext cx="4429125" cy="332263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Text Box 2">
            <a:extLst>
              <a:ext uri="{FF2B5EF4-FFF2-40B4-BE49-F238E27FC236}">
                <a16:creationId xmlns:a16="http://schemas.microsoft.com/office/drawing/2014/main" id="{E811BDDF-19AF-A54A-86C5-7517293ED133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131888" y="4567238"/>
            <a:ext cx="5057775" cy="36893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CH" altLang="en-CH"/>
          </a:p>
        </p:txBody>
      </p:sp>
    </p:spTree>
    <p:extLst>
      <p:ext uri="{BB962C8B-B14F-4D97-AF65-F5344CB8AC3E}">
        <p14:creationId xmlns:p14="http://schemas.microsoft.com/office/powerpoint/2010/main" val="28322921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1030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b="0" i="0">
                <a:latin typeface="Arial" panose="020B0604020202020204" pitchFamily="34" charset="0"/>
              </a:defRPr>
            </a:lvl1pPr>
          </a:lstStyle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kumimoji="0" lang="en-GB" sz="2400" b="1" i="0" u="none" strike="noStrike" kern="0" cap="none" spc="0" normalizeH="0" baseline="0" noProof="0" dirty="0">
                <a:ln>
                  <a:noFill/>
                </a:ln>
                <a:solidFill>
                  <a:srgbClr val="00008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the outline text format</a:t>
            </a:r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70256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34117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591859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>
            <a:extLst>
              <a:ext uri="{FF2B5EF4-FFF2-40B4-BE49-F238E27FC236}">
                <a16:creationId xmlns:a16="http://schemas.microsoft.com/office/drawing/2014/main" id="{9020E48A-664B-364D-B56A-F5031D627AEC}"/>
              </a:ext>
            </a:extLst>
          </p:cNvPr>
          <p:cNvSpPr>
            <a:spLocks noGrp="1" noChangeArrowheads="1"/>
          </p:cNvSpPr>
          <p:nvPr>
            <p:ph type="title" idx="10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2F8D2723-481D-CA49-956D-1641519C4077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Second Outline Level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Fourth Outline Level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4336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0080625" cy="7559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0" y="7316788"/>
            <a:ext cx="10080625" cy="242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12347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5pPr>
            <a:lvl6pPr marL="25146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6pPr>
            <a:lvl7pPr marL="29718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7pPr>
            <a:lvl8pPr marL="34290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8pPr>
            <a:lvl9pPr marL="3886200" indent="-228600" defTabSz="447675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 sz="2400">
                <a:solidFill>
                  <a:srgbClr val="000000"/>
                </a:solidFill>
                <a:latin typeface="Arial" charset="0"/>
                <a:ea typeface="msmincho" charset="0"/>
                <a:cs typeface="msmincho" charset="0"/>
              </a:defRPr>
            </a:lvl9pPr>
          </a:lstStyle>
          <a:p>
            <a:pPr marL="0" marR="0" lvl="0" indent="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9410700" algn="l"/>
              </a:tabLst>
              <a:defRPr/>
            </a:pPr>
            <a:r>
              <a:rPr lang="en-GB" sz="1400" i="1" dirty="0">
                <a:latin typeface="Arial" panose="020B0604020202020204" pitchFamily="34" charset="0"/>
              </a:rPr>
              <a:t>    </a:t>
            </a:r>
            <a:r>
              <a:rPr lang="en-GB" sz="1000" i="1" dirty="0">
                <a:latin typeface="Arial" panose="020B0604020202020204" pitchFamily="34" charset="0"/>
              </a:rPr>
              <a:t>RD51 Workshop on Gaseous Detector Contributions to PID –</a:t>
            </a:r>
            <a:r>
              <a:rPr lang="en-GB" sz="1000" i="1" baseline="0" dirty="0">
                <a:latin typeface="Arial" panose="020B0604020202020204" pitchFamily="34" charset="0"/>
              </a:rPr>
              <a:t> 17 February 2021       </a:t>
            </a:r>
            <a:r>
              <a:rPr lang="en-GB" sz="1000" i="1" dirty="0">
                <a:latin typeface="Arial" panose="020B0604020202020204" pitchFamily="34" charset="0"/>
              </a:rPr>
              <a:t>                                   </a:t>
            </a:r>
            <a:r>
              <a:rPr lang="en-GB" sz="1000" i="1" baseline="0" dirty="0">
                <a:latin typeface="Arial" panose="020B0604020202020204" pitchFamily="34" charset="0"/>
              </a:rPr>
              <a:t> </a:t>
            </a:r>
            <a:r>
              <a:rPr lang="en-GB" sz="1000" i="1" dirty="0">
                <a:latin typeface="Arial" panose="020B0604020202020204" pitchFamily="34" charset="0"/>
              </a:rPr>
              <a:t>                        </a:t>
            </a:r>
            <a:r>
              <a:rPr lang="en-GB" sz="1000" i="1" baseline="0" dirty="0">
                <a:latin typeface="Arial" panose="020B0604020202020204" pitchFamily="34" charset="0"/>
              </a:rPr>
              <a:t>                          </a:t>
            </a:r>
            <a:r>
              <a:rPr lang="en-GB" sz="1000" i="1" dirty="0">
                <a:latin typeface="Arial" panose="020B0604020202020204" pitchFamily="34" charset="0"/>
              </a:rPr>
              <a:t>Michael Hauschild</a:t>
            </a:r>
            <a:r>
              <a:rPr lang="en-GB" sz="1000" i="1" baseline="0" dirty="0">
                <a:latin typeface="Arial" panose="020B0604020202020204" pitchFamily="34" charset="0"/>
              </a:rPr>
              <a:t>  - CERN</a:t>
            </a:r>
            <a:r>
              <a:rPr lang="en-GB" sz="1000" i="1" dirty="0">
                <a:latin typeface="Arial" panose="020B0604020202020204" pitchFamily="34" charset="0"/>
              </a:rPr>
              <a:t>,  page </a:t>
            </a:r>
            <a:fld id="{CD02E499-E086-4D0D-9264-F4BED9070101}" type="slidenum">
              <a:rPr lang="en-GB" sz="1000" i="1">
                <a:latin typeface="Arial" panose="020B0604020202020204" pitchFamily="34" charset="0"/>
              </a:rPr>
              <a:pPr>
                <a:lnSpc>
                  <a:spcPct val="93000"/>
                </a:lnSpc>
              </a:pPr>
              <a:t>‹#›</a:t>
            </a:fld>
            <a:endParaRPr lang="en-GB" sz="1000" i="1" dirty="0">
              <a:latin typeface="Arial" panose="020B0604020202020204" pitchFamily="34" charset="0"/>
            </a:endParaRP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4638" y="1189038"/>
            <a:ext cx="9599612" cy="5942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98475" marR="0" lvl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8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Click to edit the outline text format</a:t>
            </a:r>
          </a:p>
          <a:p>
            <a:pPr marL="785813" marR="0" lvl="1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9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Second Outline Level</a:t>
            </a:r>
            <a:endParaRPr kumimoji="0" lang="en-US" sz="20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074738" marR="0" lvl="2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10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Third Outline Level</a:t>
            </a:r>
          </a:p>
          <a:p>
            <a:pPr marL="1362075" marR="0" lvl="3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11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/>
            </a:pPr>
            <a:r>
              <a:rPr lang="en-GB" dirty="0"/>
              <a:t>Fourth Outline Level</a:t>
            </a:r>
            <a:endParaRPr kumimoji="0" lang="en-US" sz="14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  <a:defRPr/>
            </a:pP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6038"/>
            <a:ext cx="9142413" cy="912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  <p:sldLayoutId id="2147483656" r:id="rId5"/>
  </p:sldLayoutIdLst>
  <p:txStyles>
    <p:titleStyle>
      <a:lvl1pPr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Arial" panose="020B0604020202020204" pitchFamily="34" charset="0"/>
          <a:ea typeface="+mj-ea"/>
          <a:cs typeface="+mj-cs"/>
        </a:defRPr>
      </a:lvl1pPr>
      <a:lvl2pPr marL="742950" indent="-28575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2pPr>
      <a:lvl3pPr marL="1143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3pPr>
      <a:lvl4pPr marL="1600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4pPr>
      <a:lvl5pPr marL="20574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5pPr>
      <a:lvl6pPr marL="25146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6pPr>
      <a:lvl7pPr marL="29718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7pPr>
      <a:lvl8pPr marL="34290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8pPr>
      <a:lvl9pPr marL="3886200" indent="-228600" algn="ctr" defTabSz="447675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000080"/>
          </a:solidFill>
          <a:effectLst>
            <a:outerShdw blurRad="38100" dist="38100" dir="2700000" algn="tl">
              <a:srgbClr val="C0C0C0"/>
            </a:outerShdw>
          </a:effectLst>
          <a:latin typeface="Luxi Sans" charset="0"/>
          <a:ea typeface="msmincho" charset="0"/>
          <a:cs typeface="msmincho" charset="0"/>
        </a:defRPr>
      </a:lvl9pPr>
    </p:titleStyle>
    <p:bodyStyle>
      <a:lvl1pPr marL="142875" marR="0" indent="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80000"/>
        <a:buFont typeface="Times New Roman" pitchFamily="16" charset="0"/>
        <a:buNone/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400" b="1">
          <a:solidFill>
            <a:srgbClr val="000080"/>
          </a:solidFill>
          <a:latin typeface="Arial" panose="020B0604020202020204" pitchFamily="34" charset="0"/>
          <a:ea typeface="+mn-ea"/>
          <a:cs typeface="+mn-cs"/>
        </a:defRPr>
      </a:lvl1pPr>
      <a:lvl2pPr marL="785813" marR="0" indent="-285750" algn="l" defTabSz="447675" rtl="0" eaLnBrk="1" fontAlgn="base" latinLnBrk="0" hangingPunct="0">
        <a:lnSpc>
          <a:spcPct val="102000"/>
        </a:lnSpc>
        <a:spcBef>
          <a:spcPct val="0"/>
        </a:spcBef>
        <a:spcAft>
          <a:spcPts val="1100"/>
        </a:spcAft>
        <a:buClr>
          <a:srgbClr val="000000"/>
        </a:buClr>
        <a:buSzPct val="71000"/>
        <a:buFont typeface="Times New Roman" pitchFamily="16" charset="0"/>
        <a:buBlip>
          <a:blip r:embed="rId9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2000" b="1" i="0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2pPr>
      <a:lvl3pPr marL="1074738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825"/>
        </a:spcAft>
        <a:buClr>
          <a:srgbClr val="000000"/>
        </a:buClr>
        <a:buSzPct val="33000"/>
        <a:buFont typeface="Times New Roman" pitchFamily="16" charset="0"/>
        <a:buBlip>
          <a:blip r:embed="rId10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600" b="1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3pPr>
      <a:lvl4pPr marL="1362075" marR="0" indent="-427038" algn="l" defTabSz="447675" rtl="0" eaLnBrk="1" fontAlgn="base" latinLnBrk="0" hangingPunct="0">
        <a:lnSpc>
          <a:spcPct val="93000"/>
        </a:lnSpc>
        <a:spcBef>
          <a:spcPct val="0"/>
        </a:spcBef>
        <a:spcAft>
          <a:spcPts val="538"/>
        </a:spcAft>
        <a:buClr>
          <a:srgbClr val="000000"/>
        </a:buClr>
        <a:buSzTx/>
        <a:buFont typeface="Times New Roman" pitchFamily="16" charset="0"/>
        <a:buBlip>
          <a:blip r:embed="rId11"/>
        </a:buBlip>
        <a:tabLst>
          <a:tab pos="895350" algn="l"/>
          <a:tab pos="1344613" algn="l"/>
          <a:tab pos="1793875" algn="l"/>
          <a:tab pos="2243138" algn="l"/>
          <a:tab pos="2692400" algn="l"/>
          <a:tab pos="3141663" algn="l"/>
          <a:tab pos="3590925" algn="l"/>
          <a:tab pos="4040188" algn="l"/>
          <a:tab pos="4489450" algn="l"/>
          <a:tab pos="4938713" algn="l"/>
          <a:tab pos="5387975" algn="l"/>
          <a:tab pos="5837238" algn="l"/>
          <a:tab pos="6286500" algn="l"/>
          <a:tab pos="6735763" algn="l"/>
          <a:tab pos="7185025" algn="l"/>
          <a:tab pos="7634288" algn="l"/>
          <a:tab pos="8083550" algn="l"/>
          <a:tab pos="8532813" algn="l"/>
          <a:tab pos="8982075" algn="l"/>
          <a:tab pos="9431338" algn="l"/>
        </a:tabLst>
        <a:defRPr sz="1400" b="0" i="0">
          <a:solidFill>
            <a:srgbClr val="000000"/>
          </a:solidFill>
          <a:latin typeface="Arial" panose="020B0604020202020204" pitchFamily="34" charset="0"/>
          <a:ea typeface="+mn-ea"/>
          <a:cs typeface="+mn-cs"/>
        </a:defRPr>
      </a:lvl4pPr>
      <a:lvl5pPr marL="20574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5pPr>
      <a:lvl6pPr marL="25146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6pPr>
      <a:lvl7pPr marL="29718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7pPr>
      <a:lvl8pPr marL="34290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8pPr>
      <a:lvl9pPr marL="3886200" indent="-228600" algn="l" defTabSz="447675" rtl="0" fontAlgn="base" hangingPunct="0">
        <a:lnSpc>
          <a:spcPct val="85000"/>
        </a:lnSpc>
        <a:spcBef>
          <a:spcPct val="0"/>
        </a:spcBef>
        <a:spcAft>
          <a:spcPts val="250"/>
        </a:spcAft>
        <a:buClr>
          <a:srgbClr val="000000"/>
        </a:buClr>
        <a:buSzPct val="100000"/>
        <a:buFont typeface="Times New Roman" pitchFamily="16" charset="0"/>
        <a:defRPr sz="2000" b="1">
          <a:solidFill>
            <a:srgbClr val="000000"/>
          </a:solidFill>
          <a:latin typeface="Arial" charset="0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5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4.emf"/><Relationship Id="rId4" Type="http://schemas.openxmlformats.org/officeDocument/2006/relationships/oleObject" Target="../embeddings/oleObject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6.wmf"/><Relationship Id="rId5" Type="http://schemas.openxmlformats.org/officeDocument/2006/relationships/package" Target="../embeddings/Microsoft_Excel_Worksheet.xlsx"/><Relationship Id="rId4" Type="http://schemas.openxmlformats.org/officeDocument/2006/relationships/image" Target="../media/image3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7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2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3.png"/><Relationship Id="rId7" Type="http://schemas.openxmlformats.org/officeDocument/2006/relationships/image" Target="../media/image5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3.png"/><Relationship Id="rId7" Type="http://schemas.openxmlformats.org/officeDocument/2006/relationships/image" Target="../media/image5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58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png"/><Relationship Id="rId7" Type="http://schemas.openxmlformats.org/officeDocument/2006/relationships/image" Target="../media/image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60.png"/><Relationship Id="rId7" Type="http://schemas.openxmlformats.org/officeDocument/2006/relationships/image" Target="../media/image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61.png"/><Relationship Id="rId9" Type="http://schemas.openxmlformats.org/officeDocument/2006/relationships/image" Target="../media/image6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4" Type="http://schemas.openxmlformats.org/officeDocument/2006/relationships/image" Target="../media/image7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gif"/><Relationship Id="rId4" Type="http://schemas.openxmlformats.org/officeDocument/2006/relationships/image" Target="../media/image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image" Target="../media/image84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g"/><Relationship Id="rId5" Type="http://schemas.openxmlformats.org/officeDocument/2006/relationships/image" Target="../media/image87.jpg"/><Relationship Id="rId4" Type="http://schemas.openxmlformats.org/officeDocument/2006/relationships/image" Target="../media/image86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gif"/><Relationship Id="rId2" Type="http://schemas.openxmlformats.org/officeDocument/2006/relationships/image" Target="../media/image8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3.png"/><Relationship Id="rId7" Type="http://schemas.openxmlformats.org/officeDocument/2006/relationships/image" Target="../media/image4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38EF35-F361-7948-96D6-ABF87DCAD8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1840" y="827509"/>
            <a:ext cx="8569325" cy="1620837"/>
          </a:xfrm>
        </p:spPr>
        <p:txBody>
          <a:bodyPr/>
          <a:lstStyle/>
          <a:p>
            <a:r>
              <a:rPr lang="en-GB" sz="5400" dirty="0" err="1"/>
              <a:t>dE</a:t>
            </a:r>
            <a:r>
              <a:rPr lang="en-GB" sz="5400" dirty="0"/>
              <a:t>/dx, classical</a:t>
            </a:r>
            <a:br>
              <a:rPr lang="en-GB" sz="5400" dirty="0"/>
            </a:br>
            <a:r>
              <a:rPr lang="en-GB" sz="5400" dirty="0"/>
              <a:t>and with cluster counting</a:t>
            </a:r>
            <a:endParaRPr lang="en-US" sz="54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2D4746-EFB6-0D46-AC23-D7E26E62218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12093" y="2688456"/>
            <a:ext cx="7056437" cy="828254"/>
          </a:xfrm>
        </p:spPr>
        <p:txBody>
          <a:bodyPr/>
          <a:lstStyle/>
          <a:p>
            <a:r>
              <a:rPr lang="en-US" dirty="0"/>
              <a:t>A brief review of particle identification in gaseous detectors</a:t>
            </a:r>
          </a:p>
          <a:p>
            <a:endParaRPr lang="en-US" dirty="0"/>
          </a:p>
        </p:txBody>
      </p:sp>
      <p:sp>
        <p:nvSpPr>
          <p:cNvPr id="4" name="TextShape 2">
            <a:extLst>
              <a:ext uri="{FF2B5EF4-FFF2-40B4-BE49-F238E27FC236}">
                <a16:creationId xmlns:a16="http://schemas.microsoft.com/office/drawing/2014/main" id="{5E7C3FAF-ECE4-824F-869C-37AA44762313}"/>
              </a:ext>
            </a:extLst>
          </p:cNvPr>
          <p:cNvSpPr txBox="1"/>
          <p:nvPr/>
        </p:nvSpPr>
        <p:spPr>
          <a:xfrm>
            <a:off x="337356" y="3563813"/>
            <a:ext cx="9571620" cy="337227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lnSpcReduction="10000"/>
          </a:bodyPr>
          <a:lstStyle/>
          <a:p>
            <a:pPr marL="142503">
              <a:spcAft>
                <a:spcPts val="1100"/>
              </a:spcAft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sz="2799" b="1" spc="-1" dirty="0">
              <a:solidFill>
                <a:srgbClr val="000080"/>
              </a:solidFill>
              <a:latin typeface="Arial"/>
            </a:endParaRPr>
          </a:p>
          <a:p>
            <a:pPr marL="498041" indent="-355538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Outline</a:t>
            </a:r>
            <a:endParaRPr lang="en-US" b="1" spc="-1" dirty="0">
              <a:solidFill>
                <a:srgbClr val="00008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some basics and fundamental problems of </a:t>
            </a:r>
            <a:r>
              <a:rPr lang="en-GB" sz="2199" b="1" spc="-1" dirty="0" err="1">
                <a:solidFill>
                  <a:srgbClr val="000000"/>
                </a:solidFill>
                <a:latin typeface="Arial"/>
              </a:rPr>
              <a:t>dE</a:t>
            </a: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/dx measurements</a:t>
            </a:r>
            <a:endParaRPr lang="en-US" sz="2199" b="1" spc="-1" dirty="0">
              <a:solidFill>
                <a:srgbClr val="000000"/>
              </a:solidFill>
              <a:latin typeface="Arial"/>
            </a:endParaRPr>
          </a:p>
          <a:p>
            <a:pPr marL="1185256" lvl="2" indent="-285366"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800" b="1" spc="-1" dirty="0">
                <a:solidFill>
                  <a:srgbClr val="000000"/>
                </a:solidFill>
                <a:latin typeface="Arial"/>
              </a:rPr>
              <a:t>Bethe-Bloch, clusters and all that</a:t>
            </a:r>
          </a:p>
          <a:p>
            <a:pPr marL="1185256" lvl="2" indent="-285366"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800" b="1" spc="-1" dirty="0">
                <a:solidFill>
                  <a:srgbClr val="000000"/>
                </a:solidFill>
                <a:latin typeface="Arial"/>
              </a:rPr>
              <a:t>resolution, particle separation power</a:t>
            </a:r>
            <a:endParaRPr lang="en-US" sz="1800" b="1" spc="-1" dirty="0">
              <a:solidFill>
                <a:srgbClr val="00000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the classical way: </a:t>
            </a:r>
            <a:r>
              <a:rPr lang="en-GB" sz="2199" b="1" spc="-1" dirty="0" err="1">
                <a:solidFill>
                  <a:srgbClr val="000000"/>
                </a:solidFill>
                <a:latin typeface="Arial"/>
              </a:rPr>
              <a:t>dE</a:t>
            </a: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/dx by charge measurement</a:t>
            </a:r>
          </a:p>
          <a:p>
            <a:pPr marL="785206" lvl="1" indent="-285366"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the alternative way: </a:t>
            </a:r>
            <a:r>
              <a:rPr lang="en-GB" sz="2199" b="1" spc="-1" dirty="0" err="1">
                <a:solidFill>
                  <a:srgbClr val="000000"/>
                </a:solidFill>
                <a:latin typeface="Arial"/>
              </a:rPr>
              <a:t>dE</a:t>
            </a: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/dx by cluster counting</a:t>
            </a:r>
          </a:p>
          <a:p>
            <a:pPr marL="1185256" lvl="2" indent="-285366"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800" b="1" spc="-1" dirty="0">
                <a:solidFill>
                  <a:srgbClr val="000000"/>
                </a:solidFill>
                <a:latin typeface="Arial"/>
              </a:rPr>
              <a:t>cluster counting in time</a:t>
            </a:r>
            <a:endParaRPr lang="en-US" sz="1800" b="1" spc="-1" dirty="0">
              <a:solidFill>
                <a:srgbClr val="000000"/>
              </a:solidFill>
              <a:latin typeface="Arial"/>
            </a:endParaRPr>
          </a:p>
          <a:p>
            <a:pPr marL="1185256" lvl="2" indent="-285366"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799" b="1" spc="-1" dirty="0">
                <a:solidFill>
                  <a:srgbClr val="000000"/>
                </a:solidFill>
                <a:latin typeface="Arial"/>
              </a:rPr>
              <a:t>cluster counting in 2D with micropattern detectors</a:t>
            </a:r>
            <a:endParaRPr lang="en-US" sz="1799" b="1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95739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1">
            <a:extLst>
              <a:ext uri="{FF2B5EF4-FFF2-40B4-BE49-F238E27FC236}">
                <a16:creationId xmlns:a16="http://schemas.microsoft.com/office/drawing/2014/main" id="{4A14FABD-4DB5-AB4D-A1E7-7BCF9AA2CCE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45260"/>
            <a:ext cx="9144000" cy="915956"/>
          </a:xfrm>
          <a:ln/>
        </p:spPr>
        <p:txBody>
          <a:bodyPr>
            <a:spAutoFit/>
          </a:bodyPr>
          <a:lstStyle/>
          <a:p>
            <a:pPr>
              <a:tabLst>
                <a:tab pos="211138" algn="l"/>
                <a:tab pos="446088" algn="l"/>
                <a:tab pos="896938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pc="-1" dirty="0">
                <a:latin typeface="Arial"/>
              </a:rPr>
              <a:t>Energy Loss by Ionization</a:t>
            </a:r>
            <a:br>
              <a:rPr lang="en-GB" sz="2000" dirty="0"/>
            </a:br>
            <a:r>
              <a:rPr lang="en-GB" sz="2400" spc="-1" dirty="0">
                <a:latin typeface="Arial"/>
              </a:rPr>
              <a:t>(brief reminder)</a:t>
            </a:r>
            <a:endParaRPr lang="en-GB" altLang="en-CH" dirty="0"/>
          </a:p>
        </p:txBody>
      </p:sp>
      <p:sp>
        <p:nvSpPr>
          <p:cNvPr id="52226" name="Rectangle 2">
            <a:extLst>
              <a:ext uri="{FF2B5EF4-FFF2-40B4-BE49-F238E27FC236}">
                <a16:creationId xmlns:a16="http://schemas.microsoft.com/office/drawing/2014/main" id="{C3159AD1-D7C0-CC46-A947-89FEC7575AB7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334963" y="1201738"/>
            <a:ext cx="9445625" cy="5978525"/>
          </a:xfrm>
          <a:ln/>
        </p:spPr>
        <p:txBody>
          <a:bodyPr>
            <a:spAutoFit/>
          </a:bodyPr>
          <a:lstStyle/>
          <a:p>
            <a:pPr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en-CH" b="1" dirty="0"/>
              <a:t>Primary number of ionizations per unit length is Poisson-distributed</a:t>
            </a:r>
          </a:p>
          <a:p>
            <a:pPr lvl="1">
              <a:buSzPct val="79000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en-CH" sz="1800" b="1" dirty="0"/>
              <a:t>typically ~30 primary interactions (ionization clusters) / cm in gas at 1 bar</a:t>
            </a:r>
          </a:p>
          <a:p>
            <a:pPr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en-CH" b="1" dirty="0"/>
              <a:t>However, primary electrons sometimes get large energies</a:t>
            </a:r>
          </a:p>
          <a:p>
            <a:pPr lvl="1">
              <a:buSzPct val="71000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en-CH" b="1" dirty="0"/>
              <a:t>can make secondary ionization</a:t>
            </a:r>
          </a:p>
          <a:p>
            <a:pPr lvl="1">
              <a:buSzPct val="71000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en-CH" b="1" dirty="0"/>
              <a:t>can even create visible secondary track (“delta-electron”)</a:t>
            </a:r>
          </a:p>
          <a:p>
            <a:pPr lvl="1">
              <a:buSzPct val="71000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en-CH" b="1" dirty="0"/>
              <a:t>large fluctuations of energy loss by ionization</a:t>
            </a:r>
          </a:p>
          <a:p>
            <a:pPr>
              <a:buFont typeface="StarSymbo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endParaRPr lang="en-GB" altLang="en-CH" dirty="0"/>
          </a:p>
          <a:p>
            <a:pPr>
              <a:buFont typeface="StarSymbo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endParaRPr lang="en-GB" altLang="en-CH" dirty="0"/>
          </a:p>
          <a:p>
            <a:pPr>
              <a:buFont typeface="StarSymbo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endParaRPr lang="en-GB" altLang="en-CH" dirty="0"/>
          </a:p>
          <a:p>
            <a:pPr lvl="1">
              <a:buSzPct val="71000"/>
              <a:buFont typeface="StarSymbol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endParaRPr lang="en-GB" altLang="en-CH" dirty="0"/>
          </a:p>
          <a:p>
            <a:pPr lvl="1">
              <a:buSzPct val="71000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en-CH" b="1" dirty="0"/>
              <a:t>Typically: total ionization = 3 x primary ionization</a:t>
            </a:r>
          </a:p>
          <a:p>
            <a:pPr lvl="2">
              <a:buSzPct val="33000"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en-CH" dirty="0"/>
              <a:t>on average ~ 90 electrons/cm</a:t>
            </a:r>
          </a:p>
        </p:txBody>
      </p:sp>
      <p:graphicFrame>
        <p:nvGraphicFramePr>
          <p:cNvPr id="52227" name="Object 3">
            <a:extLst>
              <a:ext uri="{FF2B5EF4-FFF2-40B4-BE49-F238E27FC236}">
                <a16:creationId xmlns:a16="http://schemas.microsoft.com/office/drawing/2014/main" id="{3D9D062F-C765-F341-AE03-A5DDC945857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4550" y="4346575"/>
          <a:ext cx="2376488" cy="1374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3" r:id="rId4" imgW="1714500" imgH="990600" progId="">
                  <p:embed/>
                </p:oleObj>
              </mc:Choice>
              <mc:Fallback>
                <p:oleObj r:id="rId4" imgW="1714500" imgH="990600" progId="">
                  <p:embed/>
                  <p:pic>
                    <p:nvPicPr>
                      <p:cNvPr id="52227" name="Object 3">
                        <a:extLst>
                          <a:ext uri="{FF2B5EF4-FFF2-40B4-BE49-F238E27FC236}">
                            <a16:creationId xmlns:a16="http://schemas.microsoft.com/office/drawing/2014/main" id="{3D9D062F-C765-F341-AE03-A5DDC945857C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44550" y="4346575"/>
                        <a:ext cx="2376488" cy="1374775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228" name="Object 4">
            <a:extLst>
              <a:ext uri="{FF2B5EF4-FFF2-40B4-BE49-F238E27FC236}">
                <a16:creationId xmlns:a16="http://schemas.microsoft.com/office/drawing/2014/main" id="{E835835F-564D-1540-803D-33FF204EBF2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3689350" y="4397375"/>
          <a:ext cx="2447925" cy="1417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04" r:id="rId6" imgW="1714500" imgH="990600" progId="">
                  <p:embed/>
                </p:oleObj>
              </mc:Choice>
              <mc:Fallback>
                <p:oleObj r:id="rId6" imgW="1714500" imgH="990600" progId="">
                  <p:embed/>
                  <p:pic>
                    <p:nvPicPr>
                      <p:cNvPr id="52228" name="Object 4">
                        <a:extLst>
                          <a:ext uri="{FF2B5EF4-FFF2-40B4-BE49-F238E27FC236}">
                            <a16:creationId xmlns:a16="http://schemas.microsoft.com/office/drawing/2014/main" id="{E835835F-564D-1540-803D-33FF204EBF2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89350" y="4397375"/>
                        <a:ext cx="2447925" cy="1417638"/>
                      </a:xfrm>
                      <a:prstGeom prst="rect">
                        <a:avLst/>
                      </a:prstGeom>
                      <a:noFill/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blipFill dpi="0" rotWithShape="0">
                              <a:blip/>
                              <a:srcRect/>
                              <a:stretch>
                                <a:fillRect/>
                              </a:stretch>
                            </a:blipFill>
                          </a14:hiddenFill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29" name="AutoShape 5">
            <a:extLst>
              <a:ext uri="{FF2B5EF4-FFF2-40B4-BE49-F238E27FC236}">
                <a16:creationId xmlns:a16="http://schemas.microsoft.com/office/drawing/2014/main" id="{04F317E5-225A-E648-9BA7-E23A349BAF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00200" y="5280025"/>
            <a:ext cx="1797050" cy="360363"/>
          </a:xfrm>
          <a:prstGeom prst="roundRect">
            <a:avLst>
              <a:gd name="adj" fmla="val 44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60363" indent="-360363"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1pPr>
            <a:lvl2pPr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2pPr>
            <a:lvl3pPr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3pPr>
            <a:lvl4pPr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4pPr>
            <a:lvl5pPr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5pPr>
            <a:lvl6pPr marL="1531938" indent="-214313" defTabSz="449263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6pPr>
            <a:lvl7pPr marL="1989138" indent="-214313" defTabSz="449263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7pPr>
            <a:lvl8pPr marL="2446338" indent="-214313" defTabSz="449263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8pPr>
            <a:lvl9pPr marL="2903538" indent="-214313" defTabSz="449263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ts val="1738"/>
              </a:lnSpc>
              <a:spcBef>
                <a:spcPts val="400"/>
              </a:spcBef>
            </a:pPr>
            <a:r>
              <a:rPr lang="en-GB" altLang="en-CH" sz="1600" dirty="0">
                <a:solidFill>
                  <a:srgbClr val="FF0000"/>
                </a:solidFill>
              </a:rPr>
              <a:t>Primary ionization</a:t>
            </a:r>
          </a:p>
        </p:txBody>
      </p:sp>
      <p:sp>
        <p:nvSpPr>
          <p:cNvPr id="52230" name="AutoShape 6">
            <a:extLst>
              <a:ext uri="{FF2B5EF4-FFF2-40B4-BE49-F238E27FC236}">
                <a16:creationId xmlns:a16="http://schemas.microsoft.com/office/drawing/2014/main" id="{C40023F0-9806-0548-A8DF-7889F76D70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03775" y="5278438"/>
            <a:ext cx="4557017" cy="361950"/>
          </a:xfrm>
          <a:prstGeom prst="roundRect">
            <a:avLst>
              <a:gd name="adj" fmla="val 44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>
            <a:lvl1pPr marL="360363" indent="-360363"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1pPr>
            <a:lvl2pPr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2pPr>
            <a:lvl3pPr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3pPr>
            <a:lvl4pPr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4pPr>
            <a:lvl5pPr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5pPr>
            <a:lvl6pPr marL="1531938" indent="-214313" defTabSz="449263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6pPr>
            <a:lvl7pPr marL="1989138" indent="-214313" defTabSz="449263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7pPr>
            <a:lvl8pPr marL="2446338" indent="-214313" defTabSz="449263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8pPr>
            <a:lvl9pPr marL="2903538" indent="-214313" defTabSz="449263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360363" algn="l"/>
                <a:tab pos="808038" algn="l"/>
                <a:tab pos="1257300" algn="l"/>
                <a:tab pos="1706563" algn="l"/>
                <a:tab pos="2155825" algn="l"/>
                <a:tab pos="2605088" algn="l"/>
                <a:tab pos="3054350" algn="l"/>
                <a:tab pos="3503613" algn="l"/>
                <a:tab pos="3952875" algn="l"/>
                <a:tab pos="4402138" algn="l"/>
                <a:tab pos="4851400" algn="l"/>
                <a:tab pos="5300663" algn="l"/>
                <a:tab pos="5749925" algn="l"/>
                <a:tab pos="6199188" algn="l"/>
                <a:tab pos="6648450" algn="l"/>
                <a:tab pos="7097713" algn="l"/>
                <a:tab pos="7546975" algn="l"/>
                <a:tab pos="7996238" algn="l"/>
                <a:tab pos="8445500" algn="l"/>
                <a:tab pos="8894763" algn="l"/>
                <a:tab pos="9344025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ts val="1738"/>
              </a:lnSpc>
              <a:spcBef>
                <a:spcPts val="400"/>
              </a:spcBef>
            </a:pPr>
            <a:r>
              <a:rPr lang="en-GB" altLang="en-CH" sz="1600" dirty="0">
                <a:solidFill>
                  <a:srgbClr val="FF00FF"/>
                </a:solidFill>
              </a:rPr>
              <a:t>Total ionization</a:t>
            </a:r>
            <a:r>
              <a:rPr lang="en-GB" altLang="en-CH" sz="1600" dirty="0">
                <a:solidFill>
                  <a:srgbClr val="333399"/>
                </a:solidFill>
              </a:rPr>
              <a:t> = </a:t>
            </a:r>
            <a:r>
              <a:rPr lang="en-GB" altLang="en-CH" sz="1600" dirty="0">
                <a:solidFill>
                  <a:srgbClr val="FF0000"/>
                </a:solidFill>
              </a:rPr>
              <a:t>primary</a:t>
            </a:r>
            <a:r>
              <a:rPr lang="en-GB" altLang="en-CH" sz="1600" dirty="0">
                <a:solidFill>
                  <a:srgbClr val="333399"/>
                </a:solidFill>
              </a:rPr>
              <a:t> + </a:t>
            </a:r>
            <a:r>
              <a:rPr lang="en-GB" altLang="en-CH" sz="1600" dirty="0">
                <a:solidFill>
                  <a:srgbClr val="0000FF"/>
                </a:solidFill>
              </a:rPr>
              <a:t>secondary</a:t>
            </a:r>
            <a:r>
              <a:rPr lang="en-GB" altLang="en-CH" sz="1600" dirty="0">
                <a:solidFill>
                  <a:srgbClr val="333399"/>
                </a:solidFill>
              </a:rPr>
              <a:t> ionization</a:t>
            </a:r>
          </a:p>
        </p:txBody>
      </p:sp>
    </p:spTree>
    <p:extLst>
      <p:ext uri="{BB962C8B-B14F-4D97-AF65-F5344CB8AC3E}">
        <p14:creationId xmlns:p14="http://schemas.microsoft.com/office/powerpoint/2010/main" val="17702379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Shape 1"/>
          <p:cNvSpPr txBox="1"/>
          <p:nvPr/>
        </p:nvSpPr>
        <p:spPr>
          <a:xfrm>
            <a:off x="461504" y="46060"/>
            <a:ext cx="9140161" cy="914016"/>
          </a:xfrm>
          <a:prstGeom prst="rect">
            <a:avLst/>
          </a:prstGeom>
          <a:noFill/>
          <a:ln w="0">
            <a:noFill/>
          </a:ln>
          <a:effectLst/>
        </p:spPr>
        <p:txBody>
          <a:bodyPr lIns="0" tIns="0" rIns="0" bIns="0" anchor="ctr">
            <a:noAutofit/>
          </a:bodyPr>
          <a:lstStyle/>
          <a:p>
            <a:pPr marL="210876" indent="-210876" algn="ctr">
              <a:tabLst>
                <a:tab pos="0" algn="l"/>
                <a:tab pos="210876" algn="l"/>
                <a:tab pos="445862" algn="l"/>
                <a:tab pos="896401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8981646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4000" b="1" i="1" spc="-1" dirty="0">
                <a:solidFill>
                  <a:srgbClr val="000080"/>
                </a:solidFill>
                <a:latin typeface="Arial"/>
              </a:rPr>
              <a:t>Cluster Size Distributions</a:t>
            </a:r>
            <a:endParaRPr lang="en-US" sz="4000" b="1" i="1" spc="-1" dirty="0">
              <a:solidFill>
                <a:srgbClr val="000080"/>
              </a:solidFill>
              <a:latin typeface="Arial"/>
            </a:endParaRPr>
          </a:p>
        </p:txBody>
      </p:sp>
      <p:sp>
        <p:nvSpPr>
          <p:cNvPr id="47" name="TextShape 2"/>
          <p:cNvSpPr txBox="1"/>
          <p:nvPr/>
        </p:nvSpPr>
        <p:spPr>
          <a:xfrm>
            <a:off x="337356" y="1192899"/>
            <a:ext cx="3916235" cy="596665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98041" indent="-355538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Probabilities (%) to create N</a:t>
            </a:r>
            <a:r>
              <a:rPr lang="en-GB" b="1" spc="-1" baseline="-33000" dirty="0">
                <a:solidFill>
                  <a:srgbClr val="000080"/>
                </a:solidFill>
                <a:latin typeface="Arial"/>
              </a:rPr>
              <a:t>el</a:t>
            </a:r>
            <a:r>
              <a:rPr lang="en-GB" b="1" spc="-1" dirty="0">
                <a:solidFill>
                  <a:srgbClr val="000080"/>
                </a:solidFill>
                <a:latin typeface="Arial"/>
              </a:rPr>
              <a:t> electrons</a:t>
            </a:r>
            <a:endParaRPr lang="en-US" b="1" spc="-1" dirty="0">
              <a:solidFill>
                <a:srgbClr val="000080"/>
              </a:solidFill>
              <a:latin typeface="Arial"/>
            </a:endParaRPr>
          </a:p>
        </p:txBody>
      </p:sp>
      <p:pic>
        <p:nvPicPr>
          <p:cNvPr id="48" name="Picture 47"/>
          <p:cNvPicPr/>
          <p:nvPr/>
        </p:nvPicPr>
        <p:blipFill>
          <a:blip r:embed="rId4"/>
          <a:stretch/>
        </p:blipFill>
        <p:spPr>
          <a:xfrm>
            <a:off x="4883307" y="1763613"/>
            <a:ext cx="4552444" cy="4650387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49" name="Object 3"/>
          <p:cNvGraphicFramePr/>
          <p:nvPr/>
        </p:nvGraphicFramePr>
        <p:xfrm>
          <a:off x="1554163" y="2219325"/>
          <a:ext cx="2500312" cy="345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250" name="Worksheet" r:id="rId5" imgW="0" imgH="0" progId="Excel.Sheet.12">
                  <p:embed/>
                </p:oleObj>
              </mc:Choice>
              <mc:Fallback>
                <p:oleObj name="Worksheet" r:id="rId5" imgW="0" imgH="0" progId="Excel.Sheet.12">
                  <p:embed/>
                  <p:pic>
                    <p:nvPicPr>
                      <p:cNvPr id="49" name="Object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54163" y="2219325"/>
                        <a:ext cx="2500312" cy="3454400"/>
                      </a:xfrm>
                      <a:prstGeom prst="rect">
                        <a:avLst/>
                      </a:prstGeom>
                      <a:ln w="0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" name="CustomShape 4"/>
          <p:cNvSpPr/>
          <p:nvPr/>
        </p:nvSpPr>
        <p:spPr>
          <a:xfrm>
            <a:off x="588180" y="2612442"/>
            <a:ext cx="819712" cy="47089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spc="-1" dirty="0">
                <a:solidFill>
                  <a:srgbClr val="FF0000"/>
                </a:solidFill>
                <a:latin typeface="Arial" panose="020B0604020202020204" pitchFamily="34" charset="0"/>
              </a:rPr>
              <a:t>single</a:t>
            </a: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spc="-1" dirty="0">
                <a:solidFill>
                  <a:srgbClr val="FF0000"/>
                </a:solidFill>
                <a:latin typeface="Arial" panose="020B0604020202020204" pitchFamily="34" charset="0"/>
              </a:rPr>
              <a:t>electron</a:t>
            </a:r>
            <a:endParaRPr lang="en-US" sz="1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2" name="Line 5"/>
          <p:cNvSpPr/>
          <p:nvPr/>
        </p:nvSpPr>
        <p:spPr>
          <a:xfrm flipV="1">
            <a:off x="1681751" y="2786309"/>
            <a:ext cx="398354" cy="0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4" name="Line 7"/>
          <p:cNvSpPr/>
          <p:nvPr/>
        </p:nvSpPr>
        <p:spPr>
          <a:xfrm>
            <a:off x="1937244" y="2997540"/>
            <a:ext cx="1439" cy="2586594"/>
          </a:xfrm>
          <a:prstGeom prst="line">
            <a:avLst/>
          </a:prstGeom>
          <a:ln w="73080">
            <a:solidFill>
              <a:srgbClr val="80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6" name="Line 9"/>
          <p:cNvSpPr/>
          <p:nvPr/>
        </p:nvSpPr>
        <p:spPr>
          <a:xfrm flipV="1">
            <a:off x="1465843" y="4154095"/>
            <a:ext cx="395478" cy="0"/>
          </a:xfrm>
          <a:prstGeom prst="line">
            <a:avLst/>
          </a:prstGeom>
          <a:ln w="36720">
            <a:solidFill>
              <a:srgbClr val="80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7" name="Line 10"/>
          <p:cNvSpPr/>
          <p:nvPr/>
        </p:nvSpPr>
        <p:spPr>
          <a:xfrm flipH="1" flipV="1">
            <a:off x="3816176" y="5742054"/>
            <a:ext cx="0" cy="523218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8" name="CustomShape 11"/>
          <p:cNvSpPr/>
          <p:nvPr/>
        </p:nvSpPr>
        <p:spPr>
          <a:xfrm>
            <a:off x="1339373" y="6380516"/>
            <a:ext cx="2715102" cy="47089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spc="-1" dirty="0">
                <a:solidFill>
                  <a:srgbClr val="FF0000"/>
                </a:solidFill>
                <a:latin typeface="Arial" panose="020B0604020202020204" pitchFamily="34" charset="0"/>
              </a:rPr>
              <a:t>less multi-electron clusters</a:t>
            </a:r>
            <a:endParaRPr lang="en-US" sz="18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spc="-1" dirty="0">
                <a:solidFill>
                  <a:srgbClr val="FF0000"/>
                </a:solidFill>
                <a:latin typeface="Arial" panose="020B0604020202020204" pitchFamily="34" charset="0"/>
              </a:rPr>
              <a:t>in Helium (better!)</a:t>
            </a:r>
            <a:endParaRPr lang="en-US" sz="1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9" name="Line 12"/>
          <p:cNvSpPr/>
          <p:nvPr/>
        </p:nvSpPr>
        <p:spPr>
          <a:xfrm flipV="1">
            <a:off x="7688976" y="4687210"/>
            <a:ext cx="823694" cy="373163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CustomShape 13"/>
          <p:cNvSpPr/>
          <p:nvPr/>
        </p:nvSpPr>
        <p:spPr>
          <a:xfrm>
            <a:off x="5978308" y="5115969"/>
            <a:ext cx="2362442" cy="41857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80000"/>
            </a:srgbClr>
          </a:solidFill>
          <a:ln w="22225">
            <a:solidFill>
              <a:srgbClr val="00206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en-GB" sz="14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slightly dependent also on </a:t>
            </a:r>
            <a:endParaRPr lang="en-US" sz="1400" b="1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 particle energy</a:t>
            </a:r>
            <a:endParaRPr lang="en-US" sz="1400" b="1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1" name="CustomShape 14"/>
          <p:cNvSpPr/>
          <p:nvPr/>
        </p:nvSpPr>
        <p:spPr>
          <a:xfrm rot="16200000">
            <a:off x="8378702" y="4989987"/>
            <a:ext cx="2445926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HEED cluster simulation (HEED written by I. Smirnov)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2" name="CustomShape 15"/>
          <p:cNvSpPr/>
          <p:nvPr/>
        </p:nvSpPr>
        <p:spPr>
          <a:xfrm rot="16200000">
            <a:off x="3174509" y="4418620"/>
            <a:ext cx="2242730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data from H. </a:t>
            </a:r>
            <a:r>
              <a:rPr lang="en-GB" sz="8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Fischle</a:t>
            </a: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 et al., NIM A 301 (1991) 202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8" name="CustomShape 8">
            <a:extLst>
              <a:ext uri="{FF2B5EF4-FFF2-40B4-BE49-F238E27FC236}">
                <a16:creationId xmlns:a16="http://schemas.microsoft.com/office/drawing/2014/main" id="{CC44BE8B-FD8C-D748-BDFA-DBD164631795}"/>
              </a:ext>
            </a:extLst>
          </p:cNvPr>
          <p:cNvSpPr/>
          <p:nvPr/>
        </p:nvSpPr>
        <p:spPr>
          <a:xfrm>
            <a:off x="493404" y="3783811"/>
            <a:ext cx="819712" cy="70634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spc="-1" dirty="0">
                <a:solidFill>
                  <a:srgbClr val="800000"/>
                </a:solidFill>
                <a:latin typeface="Arial" panose="020B0604020202020204" pitchFamily="34" charset="0"/>
              </a:rPr>
              <a:t>multi-</a:t>
            </a: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spc="-1" dirty="0">
                <a:solidFill>
                  <a:srgbClr val="800000"/>
                </a:solidFill>
                <a:latin typeface="Arial" panose="020B0604020202020204" pitchFamily="34" charset="0"/>
              </a:rPr>
              <a:t>electron</a:t>
            </a:r>
            <a:endParaRPr lang="en-US" sz="18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spc="-1" dirty="0">
                <a:solidFill>
                  <a:srgbClr val="800000"/>
                </a:solidFill>
                <a:latin typeface="Arial" panose="020B0604020202020204" pitchFamily="34" charset="0"/>
              </a:rPr>
              <a:t>cluster</a:t>
            </a:r>
            <a:endParaRPr lang="en-US" sz="1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34319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7955E97-0350-304D-8CB4-67FB8C08FC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Size Fluctuations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4A1AA53-50E1-C64D-881C-4458AD9F2A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CH" b="1" dirty="0"/>
              <a:t>Cluster size fluctuations cause large variations of energy loss from sample to sample</a:t>
            </a:r>
          </a:p>
          <a:p>
            <a:pPr lvl="1"/>
            <a:r>
              <a:rPr lang="en-US" altLang="en-CH" dirty="0"/>
              <a:t>Landau distribution</a:t>
            </a:r>
          </a:p>
          <a:p>
            <a:pPr lvl="2"/>
            <a:r>
              <a:rPr lang="en-US" altLang="en-CH" dirty="0"/>
              <a:t>large broad peak (single or few el. clusters)</a:t>
            </a:r>
          </a:p>
          <a:p>
            <a:pPr lvl="3"/>
            <a:r>
              <a:rPr lang="en-US" altLang="en-CH" dirty="0"/>
              <a:t>soft collisions, interaction with whole gas molecule</a:t>
            </a:r>
          </a:p>
          <a:p>
            <a:pPr lvl="3"/>
            <a:r>
              <a:rPr lang="en-US" altLang="en-CH" dirty="0"/>
              <a:t>small energy transfer</a:t>
            </a:r>
          </a:p>
          <a:p>
            <a:pPr lvl="2"/>
            <a:r>
              <a:rPr lang="en-US" altLang="en-CH" dirty="0" err="1"/>
              <a:t>looong</a:t>
            </a:r>
            <a:r>
              <a:rPr lang="en-US" altLang="en-CH" dirty="0"/>
              <a:t> tail (multi el. clusters, δ-electrons)</a:t>
            </a:r>
          </a:p>
          <a:p>
            <a:pPr lvl="3"/>
            <a:r>
              <a:rPr lang="en-US" altLang="en-CH" dirty="0"/>
              <a:t>hard collisions, semi-free shell electrons</a:t>
            </a:r>
          </a:p>
          <a:p>
            <a:pPr lvl="3"/>
            <a:r>
              <a:rPr lang="en-US" altLang="en-CH" dirty="0"/>
              <a:t>large energy transfer</a:t>
            </a:r>
          </a:p>
          <a:p>
            <a:pPr lvl="1"/>
            <a:endParaRPr lang="en-US" altLang="en-CH" b="1" dirty="0"/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70261FF8-FD88-5D44-8835-F7686B4A10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525" y="1684709"/>
            <a:ext cx="2862263" cy="27432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Line 4">
            <a:extLst>
              <a:ext uri="{FF2B5EF4-FFF2-40B4-BE49-F238E27FC236}">
                <a16:creationId xmlns:a16="http://schemas.microsoft.com/office/drawing/2014/main" id="{C2CD5047-7DF6-AB42-A314-0590675A7BB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831138" y="3236913"/>
            <a:ext cx="401637" cy="427037"/>
          </a:xfrm>
          <a:prstGeom prst="line">
            <a:avLst/>
          </a:prstGeom>
          <a:noFill/>
          <a:ln w="36720" cap="flat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Text Box 5">
            <a:extLst>
              <a:ext uri="{FF2B5EF4-FFF2-40B4-BE49-F238E27FC236}">
                <a16:creationId xmlns:a16="http://schemas.microsoft.com/office/drawing/2014/main" id="{71F45BE3-D20E-C942-8007-31B31FFCFF6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6238" y="2959100"/>
            <a:ext cx="1163637" cy="258763"/>
          </a:xfrm>
          <a:prstGeom prst="rect">
            <a:avLst/>
          </a:prstGeom>
          <a:solidFill>
            <a:srgbClr val="FFFF00">
              <a:alpha val="50000"/>
            </a:srgbClr>
          </a:solidFill>
          <a:ln w="18360" cap="flat">
            <a:solidFill>
              <a:srgbClr val="000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" tIns="39240" rIns="9000" bIns="900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9pPr>
          </a:lstStyle>
          <a:p>
            <a:r>
              <a:rPr lang="en-US" altLang="en-CH" sz="1600" b="1">
                <a:solidFill>
                  <a:srgbClr val="FF0000"/>
                </a:solidFill>
              </a:rPr>
              <a:t> looong tail </a:t>
            </a:r>
          </a:p>
        </p:txBody>
      </p:sp>
      <p:sp>
        <p:nvSpPr>
          <p:cNvPr id="9" name="Line 15">
            <a:extLst>
              <a:ext uri="{FF2B5EF4-FFF2-40B4-BE49-F238E27FC236}">
                <a16:creationId xmlns:a16="http://schemas.microsoft.com/office/drawing/2014/main" id="{AABB597C-7624-B243-A1C2-2C0701089DB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11562" y="2267669"/>
            <a:ext cx="2862263" cy="0"/>
          </a:xfrm>
          <a:prstGeom prst="line">
            <a:avLst/>
          </a:prstGeom>
          <a:noFill/>
          <a:ln w="36720" cap="flat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" name="AutoShape 16">
            <a:extLst>
              <a:ext uri="{FF2B5EF4-FFF2-40B4-BE49-F238E27FC236}">
                <a16:creationId xmlns:a16="http://schemas.microsoft.com/office/drawing/2014/main" id="{67B30837-4777-3844-9774-616021C949F1}"/>
              </a:ext>
            </a:extLst>
          </p:cNvPr>
          <p:cNvSpPr>
            <a:spLocks noChangeArrowheads="1"/>
          </p:cNvSpPr>
          <p:nvPr/>
        </p:nvSpPr>
        <p:spPr bwMode="auto">
          <a:xfrm>
            <a:off x="7788324" y="1941513"/>
            <a:ext cx="1244600" cy="522288"/>
          </a:xfrm>
          <a:prstGeom prst="roundRect">
            <a:avLst>
              <a:gd name="adj" fmla="val 301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Text Box 17">
            <a:extLst>
              <a:ext uri="{FF2B5EF4-FFF2-40B4-BE49-F238E27FC236}">
                <a16:creationId xmlns:a16="http://schemas.microsoft.com/office/drawing/2014/main" id="{380DD083-DCF1-FC42-AC42-097BC0CEB16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0232" y="1961357"/>
            <a:ext cx="1681163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2646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9pPr>
          </a:lstStyle>
          <a:p>
            <a:r>
              <a:rPr lang="en-US" altLang="en-CH" sz="1400" dirty="0">
                <a:solidFill>
                  <a:srgbClr val="0000FF"/>
                </a:solidFill>
              </a:rPr>
              <a:t>1 cm sampling length</a:t>
            </a:r>
          </a:p>
        </p:txBody>
      </p:sp>
      <p:grpSp>
        <p:nvGrpSpPr>
          <p:cNvPr id="12" name="Group 6">
            <a:extLst>
              <a:ext uri="{FF2B5EF4-FFF2-40B4-BE49-F238E27FC236}">
                <a16:creationId xmlns:a16="http://schemas.microsoft.com/office/drawing/2014/main" id="{4C19A82B-3540-224A-BA92-6F5D7A9CE7B3}"/>
              </a:ext>
            </a:extLst>
          </p:cNvPr>
          <p:cNvGrpSpPr>
            <a:grpSpLocks/>
          </p:cNvGrpSpPr>
          <p:nvPr/>
        </p:nvGrpSpPr>
        <p:grpSpPr bwMode="auto">
          <a:xfrm>
            <a:off x="514349" y="4542631"/>
            <a:ext cx="9051925" cy="2613025"/>
            <a:chOff x="223" y="2823"/>
            <a:chExt cx="5702" cy="1646"/>
          </a:xfrm>
        </p:grpSpPr>
        <p:pic>
          <p:nvPicPr>
            <p:cNvPr id="13" name="Picture 7">
              <a:extLst>
                <a:ext uri="{FF2B5EF4-FFF2-40B4-BE49-F238E27FC236}">
                  <a16:creationId xmlns:a16="http://schemas.microsoft.com/office/drawing/2014/main" id="{159107F3-6F2D-B24F-B932-A0BFB9DA857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3" y="2823"/>
              <a:ext cx="4607" cy="15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4" name="AutoShape 8">
              <a:extLst>
                <a:ext uri="{FF2B5EF4-FFF2-40B4-BE49-F238E27FC236}">
                  <a16:creationId xmlns:a16="http://schemas.microsoft.com/office/drawing/2014/main" id="{8E6A41FE-4F0B-9944-B8EF-6F9308F22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5" y="2823"/>
              <a:ext cx="4607" cy="1520"/>
            </a:xfrm>
            <a:prstGeom prst="roundRect">
              <a:avLst>
                <a:gd name="adj" fmla="val 7431"/>
              </a:avLst>
            </a:prstGeom>
            <a:noFill/>
            <a:ln w="18360" cap="flat">
              <a:solidFill>
                <a:srgbClr val="0000FF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pic>
          <p:nvPicPr>
            <p:cNvPr id="15" name="Picture 9">
              <a:extLst>
                <a:ext uri="{FF2B5EF4-FFF2-40B4-BE49-F238E27FC236}">
                  <a16:creationId xmlns:a16="http://schemas.microsoft.com/office/drawing/2014/main" id="{D705D46B-38FA-8042-AE70-2CD925E2E46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2" y="3334"/>
              <a:ext cx="1263" cy="11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 cap="flat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16" name="AutoShape 10">
              <a:extLst>
                <a:ext uri="{FF2B5EF4-FFF2-40B4-BE49-F238E27FC236}">
                  <a16:creationId xmlns:a16="http://schemas.microsoft.com/office/drawing/2014/main" id="{B1C3C9EC-75AB-1D4B-AB81-406232A9DB5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0" y="3335"/>
              <a:ext cx="1261" cy="1134"/>
            </a:xfrm>
            <a:prstGeom prst="roundRect">
              <a:avLst>
                <a:gd name="adj" fmla="val 88"/>
              </a:avLst>
            </a:prstGeom>
            <a:noFill/>
            <a:ln w="18360" cap="flat">
              <a:solidFill>
                <a:srgbClr val="000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AutoShape 11">
              <a:extLst>
                <a:ext uri="{FF2B5EF4-FFF2-40B4-BE49-F238E27FC236}">
                  <a16:creationId xmlns:a16="http://schemas.microsoft.com/office/drawing/2014/main" id="{ABBECB01-7DC5-E744-9001-8BA43C9AE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18" y="3158"/>
              <a:ext cx="407" cy="374"/>
            </a:xfrm>
            <a:prstGeom prst="roundRect">
              <a:avLst>
                <a:gd name="adj" fmla="val 264"/>
              </a:avLst>
            </a:prstGeom>
            <a:noFill/>
            <a:ln w="22225" cap="flat">
              <a:solidFill>
                <a:srgbClr val="00206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Line 12">
              <a:extLst>
                <a:ext uri="{FF2B5EF4-FFF2-40B4-BE49-F238E27FC236}">
                  <a16:creationId xmlns:a16="http://schemas.microsoft.com/office/drawing/2014/main" id="{B5949674-3FD1-F042-839F-0C076137DB1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365" y="3414"/>
              <a:ext cx="1197" cy="256"/>
            </a:xfrm>
            <a:prstGeom prst="line">
              <a:avLst/>
            </a:prstGeom>
            <a:noFill/>
            <a:ln w="22225" cap="flat">
              <a:solidFill>
                <a:srgbClr val="00206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9" name="Text Box 13">
            <a:extLst>
              <a:ext uri="{FF2B5EF4-FFF2-40B4-BE49-F238E27FC236}">
                <a16:creationId xmlns:a16="http://schemas.microsoft.com/office/drawing/2014/main" id="{82517AEC-160D-BE4C-BFDF-56442F1359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1349" y="4314031"/>
            <a:ext cx="3044825" cy="20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26460" rIns="0" bIns="0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5pPr>
            <a:lvl6pPr marL="25146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6pPr>
            <a:lvl7pPr marL="29718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7pPr>
            <a:lvl8pPr marL="34290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8pPr>
            <a:lvl9pPr marL="3886200" indent="-228600" defTabSz="449263" fontAlgn="base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9pPr>
          </a:lstStyle>
          <a:p>
            <a:r>
              <a:rPr lang="en-US" altLang="en-CH" sz="1400" dirty="0">
                <a:solidFill>
                  <a:srgbClr val="0000FF"/>
                </a:solidFill>
              </a:rPr>
              <a:t>tracks in CERN 2m bubble chamber</a:t>
            </a:r>
          </a:p>
        </p:txBody>
      </p:sp>
      <p:sp>
        <p:nvSpPr>
          <p:cNvPr id="20" name="Line 14">
            <a:extLst>
              <a:ext uri="{FF2B5EF4-FFF2-40B4-BE49-F238E27FC236}">
                <a16:creationId xmlns:a16="http://schemas.microsoft.com/office/drawing/2014/main" id="{86AFF705-4AE6-3643-BAC9-E5A0C7EED7CF}"/>
              </a:ext>
            </a:extLst>
          </p:cNvPr>
          <p:cNvSpPr>
            <a:spLocks noChangeShapeType="1"/>
          </p:cNvSpPr>
          <p:nvPr/>
        </p:nvSpPr>
        <p:spPr bwMode="auto">
          <a:xfrm>
            <a:off x="274638" y="6156101"/>
            <a:ext cx="733226" cy="0"/>
          </a:xfrm>
          <a:prstGeom prst="line">
            <a:avLst/>
          </a:prstGeom>
          <a:noFill/>
          <a:ln w="36720" cap="flat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237F5C3-786E-334C-8B7F-8D92B4AAE0E9}"/>
              </a:ext>
            </a:extLst>
          </p:cNvPr>
          <p:cNvSpPr txBox="1"/>
          <p:nvPr/>
        </p:nvSpPr>
        <p:spPr>
          <a:xfrm>
            <a:off x="97165" y="5842573"/>
            <a:ext cx="720069" cy="3016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rgbClr val="FF0000"/>
                </a:solidFill>
              </a:rPr>
              <a:t>beam</a:t>
            </a:r>
          </a:p>
        </p:txBody>
      </p:sp>
    </p:spTree>
    <p:extLst>
      <p:ext uri="{BB962C8B-B14F-4D97-AF65-F5344CB8AC3E}">
        <p14:creationId xmlns:p14="http://schemas.microsoft.com/office/powerpoint/2010/main" val="32172599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EEDF3-967B-1741-9A9D-14BE5E595C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Ideal </a:t>
            </a:r>
            <a:r>
              <a:rPr lang="en-US" dirty="0" err="1"/>
              <a:t>dE</a:t>
            </a:r>
            <a:r>
              <a:rPr lang="en-US" dirty="0"/>
              <a:t>/dx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8CF112-722F-EC4A-BACD-27AA22A52A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Count number of clusters along track</a:t>
            </a:r>
          </a:p>
          <a:p>
            <a:pPr lvl="1"/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cluster density should be proportional to </a:t>
            </a:r>
            <a:r>
              <a:rPr lang="en-US" dirty="0" err="1">
                <a:highlight>
                  <a:scrgbClr r="0" g="0" b="0">
                    <a:alpha val="0"/>
                  </a:scrgbClr>
                </a:highlight>
              </a:rPr>
              <a:t>dE</a:t>
            </a:r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/dx</a:t>
            </a:r>
          </a:p>
          <a:p>
            <a:r>
              <a:rPr lang="en-US" b="1" dirty="0"/>
              <a:t>Obvious problem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how to resolve indiv</a:t>
            </a:r>
            <a:r>
              <a:rPr lang="en-US" sz="1800" dirty="0">
                <a:highlight>
                  <a:scrgbClr r="0" g="0" b="0">
                    <a:alpha val="0"/>
                  </a:scrgbClr>
                </a:highlight>
              </a:rPr>
              <a:t>idual clusters and count them?</a:t>
            </a:r>
          </a:p>
          <a:p>
            <a:pPr lvl="2"/>
            <a:r>
              <a:rPr lang="en-US" sz="14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usually high cluster density (20 - 30 cl./cm in </a:t>
            </a:r>
            <a:r>
              <a:rPr lang="en-US" sz="1400" dirty="0" err="1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Ar</a:t>
            </a:r>
            <a:r>
              <a:rPr lang="en-US" sz="14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 mixtures for </a:t>
            </a:r>
            <a:r>
              <a:rPr lang="en-US" sz="1400" dirty="0" err="1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m.i.p.</a:t>
            </a:r>
            <a:r>
              <a:rPr lang="en-US" sz="14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) </a:t>
            </a:r>
            <a:r>
              <a:rPr lang="en-US" sz="14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  <a:sym typeface="Wingdings" pitchFamily="2" charset="2"/>
              </a:rPr>
              <a:t></a:t>
            </a:r>
            <a:r>
              <a:rPr lang="en-US" sz="14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 1 cluster per 300 </a:t>
            </a:r>
            <a:r>
              <a:rPr lang="en-US" sz="1400" dirty="0">
                <a:highlight>
                  <a:scrgbClr r="0" g="0" b="0">
                    <a:alpha val="0"/>
                  </a:scrgbClr>
                </a:highlight>
              </a:rPr>
              <a:t>– </a:t>
            </a:r>
            <a:r>
              <a:rPr lang="en-US" sz="14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500 </a:t>
            </a:r>
            <a:r>
              <a:rPr lang="en-US" sz="1400" dirty="0" err="1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μm</a:t>
            </a:r>
            <a:endParaRPr lang="en-US" sz="1400" dirty="0">
              <a:highlight>
                <a:scrgbClr r="0" g="0" b="0">
                  <a:alpha val="0"/>
                </a:scrgbClr>
              </a:highlight>
            </a:endParaRPr>
          </a:p>
          <a:p>
            <a:pPr lvl="2"/>
            <a:r>
              <a:rPr lang="en-US" sz="1400" dirty="0">
                <a:highlight>
                  <a:scrgbClr r="0" g="0" b="0">
                    <a:alpha val="0"/>
                  </a:scrgbClr>
                </a:highlight>
              </a:rPr>
              <a:t>at </a:t>
            </a:r>
            <a:r>
              <a:rPr lang="en-US" sz="14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typical drift velocities of 50 </a:t>
            </a:r>
            <a:r>
              <a:rPr lang="en-US" sz="1400" dirty="0" err="1">
                <a:highlight>
                  <a:scrgbClr r="0" g="0" b="0">
                    <a:alpha val="0"/>
                  </a:scrgbClr>
                </a:highlight>
              </a:rPr>
              <a:t>μm</a:t>
            </a:r>
            <a:r>
              <a:rPr lang="en-US" sz="1400" dirty="0">
                <a:highlight>
                  <a:scrgbClr r="0" g="0" b="0">
                    <a:alpha val="0"/>
                  </a:scrgbClr>
                </a:highlight>
              </a:rPr>
              <a:t>/ns </a:t>
            </a:r>
            <a:r>
              <a:rPr lang="en-US" sz="1400" dirty="0">
                <a:highlight>
                  <a:scrgbClr r="0" g="0" b="0">
                    <a:alpha val="0"/>
                  </a:scrgbClr>
                </a:highlight>
                <a:sym typeface="Wingdings" pitchFamily="2" charset="2"/>
              </a:rPr>
              <a:t> 6 – 10 ns in between clusters</a:t>
            </a:r>
          </a:p>
          <a:p>
            <a:pPr lvl="1"/>
            <a:r>
              <a:rPr lang="en-US" sz="1800" dirty="0">
                <a:solidFill>
                  <a:srgbClr val="000000"/>
                </a:solidFill>
                <a:highlight>
                  <a:scrgbClr r="0" g="0" b="0">
                    <a:alpha val="0"/>
                  </a:scrgbClr>
                </a:highlight>
              </a:rPr>
              <a:t>need device with high time resolution or high granularity to resolve them</a:t>
            </a:r>
          </a:p>
          <a:p>
            <a:pPr lvl="2"/>
            <a:r>
              <a:rPr lang="en-US" sz="1400" dirty="0">
                <a:highlight>
                  <a:scrgbClr r="0" g="0" b="0">
                    <a:alpha val="0"/>
                  </a:scrgbClr>
                </a:highlight>
              </a:rPr>
              <a:t>difficult to achieve</a:t>
            </a:r>
          </a:p>
          <a:p>
            <a:r>
              <a:rPr lang="en-GB" b="1" spc="-1" dirty="0">
                <a:latin typeface="Arial"/>
              </a:rPr>
              <a:t>Most detectors measure CHARGE per sample along a track (charge ≃ number of primary + secondary electrons)</a:t>
            </a:r>
          </a:p>
          <a:p>
            <a:pPr lvl="1"/>
            <a:r>
              <a:rPr lang="en-GB" spc="-1" dirty="0">
                <a:latin typeface="Arial"/>
              </a:rPr>
              <a:t>sensitive to LARGE fluctuations</a:t>
            </a:r>
          </a:p>
          <a:p>
            <a:pPr lvl="2"/>
            <a:r>
              <a:rPr lang="en-GB" spc="-1" dirty="0">
                <a:latin typeface="Arial"/>
              </a:rPr>
              <a:t>makes </a:t>
            </a:r>
            <a:r>
              <a:rPr lang="en-GB" spc="-1" dirty="0" err="1">
                <a:latin typeface="Arial"/>
              </a:rPr>
              <a:t>dE</a:t>
            </a:r>
            <a:r>
              <a:rPr lang="en-GB" spc="-1" dirty="0">
                <a:latin typeface="Arial"/>
              </a:rPr>
              <a:t>/dx resolution by charge measurement much worse than cluster counting</a:t>
            </a:r>
          </a:p>
          <a:p>
            <a:pPr lvl="2"/>
            <a:r>
              <a:rPr lang="en-GB" spc="-1" dirty="0">
                <a:solidFill>
                  <a:srgbClr val="FF0000"/>
                </a:solidFill>
                <a:latin typeface="Arial"/>
              </a:rPr>
              <a:t>this is the fundamental, central problem of all </a:t>
            </a:r>
            <a:r>
              <a:rPr lang="en-GB" spc="-1" dirty="0" err="1">
                <a:solidFill>
                  <a:srgbClr val="FF0000"/>
                </a:solidFill>
                <a:latin typeface="Arial"/>
              </a:rPr>
              <a:t>dE</a:t>
            </a:r>
            <a:r>
              <a:rPr lang="en-GB" spc="-1" dirty="0">
                <a:solidFill>
                  <a:srgbClr val="FF0000"/>
                </a:solidFill>
                <a:latin typeface="Arial"/>
              </a:rPr>
              <a:t>/dx measurements by charge</a:t>
            </a:r>
            <a:endParaRPr lang="en-US" spc="-1" dirty="0">
              <a:latin typeface="Arial"/>
            </a:endParaRPr>
          </a:p>
          <a:p>
            <a:pPr lvl="1"/>
            <a:endParaRPr lang="en-US" b="1" spc="-1" dirty="0">
              <a:latin typeface="Arial"/>
            </a:endParaRPr>
          </a:p>
          <a:p>
            <a:endParaRPr lang="en-US" sz="2200" dirty="0">
              <a:solidFill>
                <a:srgbClr val="000000"/>
              </a:solidFill>
              <a:highlight>
                <a:scrgbClr r="0" g="0" b="0">
                  <a:alpha val="0"/>
                </a:scrgbClr>
              </a:highlight>
            </a:endParaRPr>
          </a:p>
          <a:p>
            <a:endParaRPr lang="en-US" dirty="0">
              <a:highlight>
                <a:scrgbClr r="0" g="0" b="0">
                  <a:alpha val="0"/>
                </a:scrgbClr>
              </a:highlight>
            </a:endParaRPr>
          </a:p>
          <a:p>
            <a:pPr lvl="1"/>
            <a:endParaRPr lang="en-US" b="1" dirty="0"/>
          </a:p>
          <a:p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91360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A981454-46F2-8B43-9520-FEFACC1F76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6038"/>
            <a:ext cx="10056812" cy="912812"/>
          </a:xfrm>
        </p:spPr>
        <p:txBody>
          <a:bodyPr/>
          <a:lstStyle/>
          <a:p>
            <a:r>
              <a:rPr lang="en-US" dirty="0"/>
              <a:t>Classical </a:t>
            </a:r>
            <a:r>
              <a:rPr lang="en-US" dirty="0" err="1"/>
              <a:t>dE</a:t>
            </a:r>
            <a:r>
              <a:rPr lang="en-US" dirty="0"/>
              <a:t>/dx Measurement by Charge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E8C1F2F-AB34-B34C-930F-64995CCEB9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Widely used (because counting is difficult)</a:t>
            </a:r>
          </a:p>
          <a:p>
            <a:pPr lvl="1"/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measure charge of many samples along track</a:t>
            </a:r>
          </a:p>
          <a:p>
            <a:pPr lvl="1"/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get ”mean" charge over samples = </a:t>
            </a:r>
            <a:r>
              <a:rPr lang="en-US" dirty="0" err="1">
                <a:highlight>
                  <a:scrgbClr r="0" g="0" b="0">
                    <a:alpha val="0"/>
                  </a:scrgbClr>
                </a:highlight>
              </a:rPr>
              <a:t>dE</a:t>
            </a:r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/dx</a:t>
            </a:r>
          </a:p>
          <a:p>
            <a:r>
              <a:rPr lang="en-US" b="1" dirty="0">
                <a:highlight>
                  <a:scrgbClr r="0" g="0" b="0">
                    <a:alpha val="0"/>
                  </a:scrgbClr>
                </a:highlight>
              </a:rPr>
              <a:t>Problem</a:t>
            </a:r>
          </a:p>
          <a:p>
            <a:pPr lvl="1"/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simple “mean” charge subject to large fluctuations due to multi-election clusters</a:t>
            </a:r>
          </a:p>
          <a:p>
            <a:pPr marL="49804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latin typeface="Arial"/>
              </a:rPr>
              <a:t>How to get better estimate of “mean” energy loss?</a:t>
            </a:r>
          </a:p>
          <a:p>
            <a:pPr lvl="1"/>
            <a:r>
              <a:rPr lang="en-GB" spc="-1" dirty="0">
                <a:latin typeface="Arial"/>
              </a:rPr>
              <a:t>Most commonly used</a:t>
            </a:r>
          </a:p>
          <a:p>
            <a:pPr lvl="2"/>
            <a:r>
              <a:rPr lang="en-GB" sz="1800" spc="-1" dirty="0">
                <a:solidFill>
                  <a:srgbClr val="FF0000"/>
                </a:solidFill>
                <a:latin typeface="Arial"/>
              </a:rPr>
              <a:t>“Truncated Mean”</a:t>
            </a:r>
            <a:r>
              <a:rPr lang="en-GB" sz="1800" spc="-1" dirty="0">
                <a:latin typeface="Arial"/>
              </a:rPr>
              <a:t> </a:t>
            </a:r>
            <a:r>
              <a:rPr lang="en-GB" sz="1800" spc="-1" dirty="0">
                <a:solidFill>
                  <a:srgbClr val="800000"/>
                </a:solidFill>
                <a:latin typeface="Arial"/>
              </a:rPr>
              <a:t>(robust) </a:t>
            </a:r>
            <a:r>
              <a:rPr lang="en-GB" sz="1800" spc="-1" dirty="0">
                <a:solidFill>
                  <a:srgbClr val="800000"/>
                </a:solidFill>
                <a:latin typeface="Arial"/>
                <a:sym typeface="Wingdings" pitchFamily="2" charset="2"/>
              </a:rPr>
              <a:t> </a:t>
            </a:r>
            <a:r>
              <a:rPr lang="en-GB" sz="1800" spc="-1" dirty="0">
                <a:solidFill>
                  <a:srgbClr val="800000"/>
                </a:solidFill>
                <a:latin typeface="Arial"/>
              </a:rPr>
              <a:t>reject samples with highest charge</a:t>
            </a:r>
            <a:endParaRPr lang="en-US" sz="1800" spc="-1" dirty="0">
              <a:latin typeface="Arial"/>
            </a:endParaRPr>
          </a:p>
          <a:p>
            <a:pPr marL="785206" lvl="1" indent="-285366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>
                <a:latin typeface="Arial"/>
              </a:rPr>
              <a:t>Other methods (rarely used)</a:t>
            </a:r>
          </a:p>
          <a:p>
            <a:pPr lvl="2"/>
            <a:r>
              <a:rPr lang="en-GB" sz="1800" spc="-1" dirty="0">
                <a:solidFill>
                  <a:srgbClr val="800000"/>
                </a:solidFill>
                <a:latin typeface="Arial"/>
              </a:rPr>
              <a:t>Max.-Likelihood fit</a:t>
            </a:r>
            <a:r>
              <a:rPr lang="en-GB" sz="1800" spc="-1" dirty="0">
                <a:latin typeface="Arial"/>
              </a:rPr>
              <a:t> to charge distribution (but more sensitive to changes of Landau shape)</a:t>
            </a:r>
            <a:endParaRPr lang="en-US" sz="1399" spc="-1" dirty="0">
              <a:latin typeface="Arial"/>
            </a:endParaRPr>
          </a:p>
          <a:p>
            <a:pPr lvl="2"/>
            <a:r>
              <a:rPr lang="en-GB" sz="1799" spc="-1" dirty="0">
                <a:solidFill>
                  <a:srgbClr val="800000"/>
                </a:solidFill>
                <a:latin typeface="Arial"/>
              </a:rPr>
              <a:t>Inverse transformation: </a:t>
            </a:r>
            <a:r>
              <a:rPr lang="en-GB" sz="1799" spc="-1" dirty="0">
                <a:latin typeface="Arial"/>
              </a:rPr>
              <a:t>mean of (1/sqrt[(</a:t>
            </a:r>
            <a:r>
              <a:rPr lang="en-GB" sz="1799" spc="-1" dirty="0" err="1">
                <a:latin typeface="Arial"/>
              </a:rPr>
              <a:t>dE</a:t>
            </a:r>
            <a:r>
              <a:rPr lang="en-GB" sz="1799" spc="-1" dirty="0">
                <a:latin typeface="Arial"/>
              </a:rPr>
              <a:t>/dx)</a:t>
            </a:r>
            <a:r>
              <a:rPr lang="en-GB" sz="1799" spc="-1" baseline="-33000" dirty="0" err="1">
                <a:latin typeface="Arial"/>
              </a:rPr>
              <a:t>i</a:t>
            </a:r>
            <a:r>
              <a:rPr lang="en-GB" sz="1799" spc="-1" dirty="0">
                <a:latin typeface="Arial"/>
              </a:rPr>
              <a:t>])</a:t>
            </a:r>
            <a:r>
              <a:rPr lang="en-GB" sz="1799" spc="-1" baseline="50000" dirty="0">
                <a:latin typeface="Arial"/>
              </a:rPr>
              <a:t>-1</a:t>
            </a:r>
            <a:endParaRPr lang="en-US" b="0" dirty="0">
              <a:highlight>
                <a:scrgbClr r="0" g="0" b="0">
                  <a:alpha val="0"/>
                </a:scrgbClr>
              </a:highlight>
            </a:endParaRPr>
          </a:p>
          <a:p>
            <a:pPr lvl="1"/>
            <a:endParaRPr lang="en-US" b="0" dirty="0">
              <a:highlight>
                <a:scrgbClr r="0" g="0" b="0">
                  <a:alpha val="0"/>
                </a:scrgbClr>
              </a:highlight>
            </a:endParaRPr>
          </a:p>
          <a:p>
            <a:endParaRPr lang="en-US" b="0" dirty="0">
              <a:highlight>
                <a:scrgbClr r="0" g="0" b="0">
                  <a:alpha val="0"/>
                </a:scrgbClr>
              </a:highlight>
            </a:endParaRPr>
          </a:p>
          <a:p>
            <a:pPr lvl="1"/>
            <a:endParaRPr lang="en-US" b="0" dirty="0">
              <a:highlight>
                <a:scrgbClr r="0" g="0" b="0">
                  <a:alpha val="0"/>
                </a:scrgbClr>
              </a:highlight>
            </a:endParaRPr>
          </a:p>
          <a:p>
            <a:pPr lvl="1"/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4470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TextShape 1"/>
          <p:cNvSpPr txBox="1"/>
          <p:nvPr/>
        </p:nvSpPr>
        <p:spPr>
          <a:xfrm>
            <a:off x="461504" y="46060"/>
            <a:ext cx="9140161" cy="91401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0876" indent="-210876" algn="ctr">
              <a:tabLst>
                <a:tab pos="0" algn="l"/>
                <a:tab pos="210876" algn="l"/>
                <a:tab pos="445862" algn="l"/>
                <a:tab pos="896401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8981646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4398" b="1" i="1" spc="-1">
                <a:solidFill>
                  <a:srgbClr val="000080"/>
                </a:solidFill>
                <a:latin typeface="Arial"/>
              </a:rPr>
              <a:t>Truncated Mean</a:t>
            </a:r>
            <a:endParaRPr lang="en-US" sz="4398" b="1" i="1" spc="-1">
              <a:solidFill>
                <a:srgbClr val="000080"/>
              </a:solidFill>
              <a:latin typeface="Arial"/>
            </a:endParaRPr>
          </a:p>
        </p:txBody>
      </p:sp>
      <p:sp>
        <p:nvSpPr>
          <p:cNvPr id="69" name="TextShape 2"/>
          <p:cNvSpPr txBox="1"/>
          <p:nvPr/>
        </p:nvSpPr>
        <p:spPr>
          <a:xfrm>
            <a:off x="337356" y="1036364"/>
            <a:ext cx="9586014" cy="5980688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785206" lvl="1" indent="-285366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3445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199" b="1" spc="-1" dirty="0">
                <a:solidFill>
                  <a:srgbClr val="FF0000"/>
                </a:solidFill>
                <a:latin typeface="Arial"/>
              </a:rPr>
              <a:t>reject</a:t>
            </a: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 (typically) 20-30% of samples with </a:t>
            </a:r>
            <a:r>
              <a:rPr lang="en-GB" sz="2199" b="1" spc="-1" dirty="0">
                <a:solidFill>
                  <a:srgbClr val="FF0000"/>
                </a:solidFill>
                <a:latin typeface="Arial"/>
              </a:rPr>
              <a:t>highest</a:t>
            </a: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 charges</a:t>
            </a:r>
            <a:endParaRPr lang="en-US" sz="2199" b="1" spc="-1" dirty="0">
              <a:solidFill>
                <a:srgbClr val="00000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3445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799" b="1" spc="-1" dirty="0">
                <a:solidFill>
                  <a:srgbClr val="000000"/>
                </a:solidFill>
                <a:latin typeface="Arial"/>
              </a:rPr>
              <a:t>sometimes also 5...10% of </a:t>
            </a:r>
            <a:r>
              <a:rPr lang="en-GB" sz="1799" b="1" spc="-1" dirty="0">
                <a:solidFill>
                  <a:srgbClr val="800000"/>
                </a:solidFill>
                <a:latin typeface="Arial"/>
              </a:rPr>
              <a:t>lowest</a:t>
            </a:r>
            <a:r>
              <a:rPr lang="en-GB" sz="1799" b="1" spc="-1" dirty="0">
                <a:solidFill>
                  <a:srgbClr val="000000"/>
                </a:solidFill>
                <a:latin typeface="Arial"/>
              </a:rPr>
              <a:t> charge samples </a:t>
            </a:r>
            <a:r>
              <a:rPr lang="en-GB" sz="1799" b="1" spc="-1" dirty="0">
                <a:solidFill>
                  <a:srgbClr val="800000"/>
                </a:solidFill>
                <a:latin typeface="Arial"/>
              </a:rPr>
              <a:t>rejected</a:t>
            </a:r>
            <a:r>
              <a:rPr lang="en-GB" sz="1799" b="1" spc="-1" dirty="0">
                <a:solidFill>
                  <a:srgbClr val="000000"/>
                </a:solidFill>
                <a:latin typeface="Arial"/>
              </a:rPr>
              <a:t> (noise removal)</a:t>
            </a:r>
            <a:endParaRPr lang="en-US" sz="1799" b="1" spc="-1" dirty="0">
              <a:solidFill>
                <a:srgbClr val="00000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3445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calculate mean (“truncated” mean) of remaining samples</a:t>
            </a:r>
            <a:endParaRPr lang="en-US" sz="2199" b="1" spc="-1" dirty="0">
              <a:solidFill>
                <a:srgbClr val="00000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3445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199" b="1" spc="-1" dirty="0">
                <a:solidFill>
                  <a:srgbClr val="FF0000"/>
                </a:solidFill>
                <a:latin typeface="Arial"/>
              </a:rPr>
              <a:t>optimize truncation</a:t>
            </a: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 empirically </a:t>
            </a:r>
            <a:r>
              <a:rPr lang="en-GB" sz="1799" b="1" spc="-1" dirty="0">
                <a:solidFill>
                  <a:srgbClr val="000000"/>
                </a:solidFill>
                <a:latin typeface="Arial"/>
              </a:rPr>
              <a:t>(</a:t>
            </a:r>
            <a:r>
              <a:rPr lang="en-GB" sz="1799" b="1" spc="-1" dirty="0">
                <a:solidFill>
                  <a:srgbClr val="000000"/>
                </a:solidFill>
                <a:latin typeface="Arial"/>
                <a:sym typeface="Wingdings" pitchFamily="2" charset="2"/>
              </a:rPr>
              <a:t></a:t>
            </a:r>
            <a:r>
              <a:rPr lang="en-GB" sz="1799" b="1" spc="-1" dirty="0">
                <a:solidFill>
                  <a:srgbClr val="000000"/>
                </a:solidFill>
                <a:latin typeface="Arial"/>
              </a:rPr>
              <a:t> best </a:t>
            </a:r>
            <a:r>
              <a:rPr lang="en-GB" sz="1799" b="1" spc="-1" dirty="0" err="1">
                <a:solidFill>
                  <a:srgbClr val="000000"/>
                </a:solidFill>
                <a:latin typeface="Arial"/>
              </a:rPr>
              <a:t>dE</a:t>
            </a:r>
            <a:r>
              <a:rPr lang="en-GB" sz="1799" b="1" spc="-1" dirty="0">
                <a:solidFill>
                  <a:srgbClr val="000000"/>
                </a:solidFill>
                <a:latin typeface="Arial"/>
              </a:rPr>
              <a:t>/dx resolution)</a:t>
            </a:r>
            <a:endParaRPr lang="en-US" sz="1799" b="1" spc="-1" dirty="0">
              <a:solidFill>
                <a:srgbClr val="00000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3445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799" b="1" spc="-1" dirty="0">
                <a:solidFill>
                  <a:srgbClr val="000000"/>
                </a:solidFill>
                <a:latin typeface="Arial"/>
              </a:rPr>
              <a:t>Helium mixtures </a:t>
            </a:r>
            <a:r>
              <a:rPr lang="en-GB" sz="1200" b="1" spc="-1" dirty="0">
                <a:solidFill>
                  <a:srgbClr val="000000"/>
                </a:solidFill>
                <a:latin typeface="Arial"/>
              </a:rPr>
              <a:t>(less multi-electron clusters)</a:t>
            </a:r>
            <a:r>
              <a:rPr lang="en-GB" sz="1799" b="1" spc="-1" dirty="0">
                <a:solidFill>
                  <a:srgbClr val="000000"/>
                </a:solidFill>
                <a:latin typeface="Arial"/>
              </a:rPr>
              <a:t> need less truncation than Argon mixtures</a:t>
            </a:r>
          </a:p>
          <a:p>
            <a:pPr marL="1074170" lvl="2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3445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800" b="1" spc="-1" dirty="0">
                <a:solidFill>
                  <a:srgbClr val="000000"/>
                </a:solidFill>
                <a:latin typeface="Arial"/>
              </a:rPr>
              <a:t>typically accepted fraction</a:t>
            </a:r>
          </a:p>
          <a:p>
            <a:pPr marL="1818535" lvl="4" indent="-426789">
              <a:spcAft>
                <a:spcPts val="536"/>
              </a:spcAft>
              <a:buBlip>
                <a:blip r:embed="rId5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3445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600" b="1" spc="-1" dirty="0">
                <a:solidFill>
                  <a:srgbClr val="000000"/>
                </a:solidFill>
                <a:latin typeface="Arial"/>
              </a:rPr>
              <a:t>He mixtures: 80%</a:t>
            </a:r>
          </a:p>
          <a:p>
            <a:pPr marL="1818535" lvl="4" indent="-426789">
              <a:spcAft>
                <a:spcPts val="536"/>
              </a:spcAft>
              <a:buBlip>
                <a:blip r:embed="rId5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3445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600" b="1" spc="-1" dirty="0" err="1">
                <a:solidFill>
                  <a:srgbClr val="000000"/>
                </a:solidFill>
                <a:latin typeface="Arial"/>
              </a:rPr>
              <a:t>Ar</a:t>
            </a:r>
            <a:r>
              <a:rPr lang="en-GB" sz="1600" b="1" spc="-1" dirty="0">
                <a:solidFill>
                  <a:srgbClr val="000000"/>
                </a:solidFill>
                <a:latin typeface="Arial"/>
              </a:rPr>
              <a:t> mixtures: 65-70%</a:t>
            </a:r>
          </a:p>
        </p:txBody>
      </p:sp>
      <p:pic>
        <p:nvPicPr>
          <p:cNvPr id="70" name="Picture 69"/>
          <p:cNvPicPr/>
          <p:nvPr/>
        </p:nvPicPr>
        <p:blipFill>
          <a:blip r:embed="rId6"/>
          <a:stretch/>
        </p:blipFill>
        <p:spPr>
          <a:xfrm>
            <a:off x="5104634" y="3856140"/>
            <a:ext cx="4497031" cy="3381500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71" name="Picture 70"/>
          <p:cNvPicPr/>
          <p:nvPr/>
        </p:nvPicPr>
        <p:blipFill>
          <a:blip r:embed="rId7"/>
          <a:stretch/>
        </p:blipFill>
        <p:spPr>
          <a:xfrm>
            <a:off x="390254" y="4227025"/>
            <a:ext cx="3993963" cy="2742048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2" name="Line 3"/>
          <p:cNvSpPr/>
          <p:nvPr/>
        </p:nvSpPr>
        <p:spPr>
          <a:xfrm flipH="1">
            <a:off x="817034" y="2784870"/>
            <a:ext cx="468163" cy="1365867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3" name="CustomShape 4"/>
          <p:cNvSpPr/>
          <p:nvPr/>
        </p:nvSpPr>
        <p:spPr>
          <a:xfrm rot="16200000">
            <a:off x="8471184" y="5970288"/>
            <a:ext cx="2445926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HEED cluster simulation (HEED written by I. Smirnov)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4" name="CustomShape 5"/>
          <p:cNvSpPr/>
          <p:nvPr/>
        </p:nvSpPr>
        <p:spPr>
          <a:xfrm rot="16200000">
            <a:off x="2920686" y="5413122"/>
            <a:ext cx="3109506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KLOE Collaboration, A. </a:t>
            </a:r>
            <a:r>
              <a:rPr lang="en-GB" sz="8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Andryakov</a:t>
            </a: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 et al., NIM A 409 (1998) 390-394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5" name="CustomShape 6"/>
          <p:cNvSpPr/>
          <p:nvPr/>
        </p:nvSpPr>
        <p:spPr>
          <a:xfrm>
            <a:off x="5204673" y="3928830"/>
            <a:ext cx="1037027" cy="23522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800000"/>
                </a:solidFill>
                <a:latin typeface="Arial" panose="020B0604020202020204" pitchFamily="34" charset="0"/>
              </a:rPr>
              <a:t>simulation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6" name="CustomShape 7"/>
          <p:cNvSpPr/>
          <p:nvPr/>
        </p:nvSpPr>
        <p:spPr>
          <a:xfrm>
            <a:off x="817035" y="4282442"/>
            <a:ext cx="615040" cy="23532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KLOE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1" name="CustomShape 8">
            <a:extLst>
              <a:ext uri="{FF2B5EF4-FFF2-40B4-BE49-F238E27FC236}">
                <a16:creationId xmlns:a16="http://schemas.microsoft.com/office/drawing/2014/main" id="{14E32E65-EF60-924D-94FA-07283B91C61D}"/>
              </a:ext>
            </a:extLst>
          </p:cNvPr>
          <p:cNvSpPr/>
          <p:nvPr/>
        </p:nvSpPr>
        <p:spPr>
          <a:xfrm>
            <a:off x="5366605" y="3305651"/>
            <a:ext cx="4235060" cy="47064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b="1" spc="-1" dirty="0">
                <a:solidFill>
                  <a:srgbClr val="002060"/>
                </a:solidFill>
                <a:latin typeface="Arial" panose="020B0604020202020204" pitchFamily="34" charset="0"/>
              </a:rPr>
              <a:t>number of samples / sampling length per track also plays a role</a:t>
            </a:r>
            <a:endParaRPr lang="en-US" sz="1799" b="1" spc="-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379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D72C66A-77BC-A345-A194-F39107D74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-1" dirty="0" err="1">
                <a:latin typeface="Arial"/>
              </a:rPr>
              <a:t>dE</a:t>
            </a:r>
            <a:r>
              <a:rPr lang="en-GB" spc="-1" dirty="0">
                <a:latin typeface="Arial"/>
              </a:rPr>
              <a:t>/dx resolution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076BAD8-F945-F24E-B56B-4C80939E0BC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spc="-1" dirty="0">
                <a:latin typeface="Arial"/>
              </a:rPr>
              <a:t>For a specific gas, </a:t>
            </a:r>
            <a:r>
              <a:rPr lang="en-GB" b="1" spc="-1" dirty="0" err="1">
                <a:latin typeface="Arial"/>
              </a:rPr>
              <a:t>dE</a:t>
            </a:r>
            <a:r>
              <a:rPr lang="en-GB" b="1" spc="-1" dirty="0">
                <a:latin typeface="Arial"/>
              </a:rPr>
              <a:t>/dx resolution depends on</a:t>
            </a:r>
          </a:p>
          <a:p>
            <a:pPr marL="785206" lvl="1" indent="-285366">
              <a:lnSpc>
                <a:spcPct val="85000"/>
              </a:lnSpc>
              <a:buSzPct val="100000"/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199" kern="1200" spc="-1" dirty="0">
                <a:latin typeface="Arial"/>
              </a:rPr>
              <a:t>effective detector length L (track length x pressure)</a:t>
            </a:r>
            <a:endParaRPr lang="en-US" sz="2199" kern="1200" spc="-1" dirty="0">
              <a:latin typeface="Arial"/>
            </a:endParaRPr>
          </a:p>
          <a:p>
            <a:pPr marL="785206" lvl="1" indent="-285366">
              <a:lnSpc>
                <a:spcPct val="85000"/>
              </a:lnSpc>
              <a:buSzPct val="100000"/>
              <a:buNone/>
              <a:tabLst>
                <a:tab pos="0" algn="l"/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199" kern="1200" spc="-1" dirty="0">
                <a:latin typeface="Arial"/>
              </a:rPr>
              <a:t> 		~ L</a:t>
            </a:r>
            <a:r>
              <a:rPr lang="en-GB" sz="2199" kern="1200" spc="-1" baseline="50000" dirty="0">
                <a:latin typeface="Arial"/>
              </a:rPr>
              <a:t>-0.32...-0.36</a:t>
            </a:r>
            <a:endParaRPr lang="en-US" sz="2199" kern="1200" spc="-1" dirty="0">
              <a:latin typeface="Arial"/>
            </a:endParaRPr>
          </a:p>
          <a:p>
            <a:pPr marL="785206" lvl="1" indent="-285366">
              <a:lnSpc>
                <a:spcPct val="85000"/>
              </a:lnSpc>
              <a:buSzPct val="100000"/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199" kern="1200" spc="-1" dirty="0">
                <a:latin typeface="Arial"/>
              </a:rPr>
              <a:t>number of samples N</a:t>
            </a:r>
            <a:endParaRPr lang="en-US" sz="2199" kern="1200" spc="-1" dirty="0">
              <a:latin typeface="Arial"/>
            </a:endParaRPr>
          </a:p>
          <a:p>
            <a:pPr marL="785206" lvl="1" indent="-285366">
              <a:lnSpc>
                <a:spcPct val="85000"/>
              </a:lnSpc>
              <a:buSzPct val="100000"/>
              <a:buNone/>
              <a:tabLst>
                <a:tab pos="0" algn="l"/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199" kern="1200" spc="-1" dirty="0">
                <a:latin typeface="Arial"/>
              </a:rPr>
              <a:t> 		~ N</a:t>
            </a:r>
            <a:r>
              <a:rPr lang="en-GB" sz="2199" kern="1200" spc="-1" baseline="50000" dirty="0">
                <a:latin typeface="Arial"/>
              </a:rPr>
              <a:t>-0.43...-0.47</a:t>
            </a:r>
            <a:endParaRPr lang="en-US" sz="2199" kern="1200" spc="-1" dirty="0">
              <a:latin typeface="Arial"/>
            </a:endParaRPr>
          </a:p>
          <a:p>
            <a:pPr marL="142503" indent="0">
              <a:buNone/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spc="-1" dirty="0">
              <a:latin typeface="Arial"/>
            </a:endParaRPr>
          </a:p>
          <a:p>
            <a:pPr marL="429841" lvl="1" indent="0">
              <a:buNone/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latin typeface="Arial"/>
              </a:rPr>
              <a:t>Long tracks and/or high pressure hel</a:t>
            </a:r>
            <a:r>
              <a:rPr lang="en-GB" spc="-1" dirty="0">
                <a:latin typeface="Arial"/>
              </a:rPr>
              <a:t>p</a:t>
            </a:r>
            <a:endParaRPr lang="en-US" sz="1799" spc="-1" dirty="0">
              <a:latin typeface="Arial"/>
            </a:endParaRPr>
          </a:p>
          <a:p>
            <a:pPr marL="500063" lvl="1" indent="0">
              <a:buNone/>
            </a:pPr>
            <a:endParaRPr lang="en-US" b="1" spc="-1" dirty="0">
              <a:latin typeface="Arial"/>
            </a:endParaRPr>
          </a:p>
          <a:p>
            <a:endParaRPr lang="en-US" dirty="0"/>
          </a:p>
        </p:txBody>
      </p:sp>
      <p:sp>
        <p:nvSpPr>
          <p:cNvPr id="7" name="Line 4">
            <a:extLst>
              <a:ext uri="{FF2B5EF4-FFF2-40B4-BE49-F238E27FC236}">
                <a16:creationId xmlns:a16="http://schemas.microsoft.com/office/drawing/2014/main" id="{CEF420F3-C3B2-6446-A5F8-2A99B5BC4FCB}"/>
              </a:ext>
            </a:extLst>
          </p:cNvPr>
          <p:cNvSpPr/>
          <p:nvPr/>
        </p:nvSpPr>
        <p:spPr>
          <a:xfrm flipH="1" flipV="1">
            <a:off x="2664047" y="3059757"/>
            <a:ext cx="432048" cy="216024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ustomShape 5">
            <a:extLst>
              <a:ext uri="{FF2B5EF4-FFF2-40B4-BE49-F238E27FC236}">
                <a16:creationId xmlns:a16="http://schemas.microsoft.com/office/drawing/2014/main" id="{9952C156-039D-4F45-AAED-6ABAC473F1BA}"/>
              </a:ext>
            </a:extLst>
          </p:cNvPr>
          <p:cNvSpPr/>
          <p:nvPr/>
        </p:nvSpPr>
        <p:spPr>
          <a:xfrm>
            <a:off x="2952080" y="3231278"/>
            <a:ext cx="1618200" cy="54938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spc="-1" dirty="0">
                <a:solidFill>
                  <a:srgbClr val="FF0000"/>
                </a:solidFill>
                <a:latin typeface="Arial" panose="020B0604020202020204" pitchFamily="34" charset="0"/>
              </a:rPr>
              <a:t>NOT ~ N</a:t>
            </a:r>
            <a:r>
              <a:rPr lang="en-GB" sz="1400" spc="-1" baseline="50000" dirty="0">
                <a:solidFill>
                  <a:srgbClr val="FF0000"/>
                </a:solidFill>
                <a:latin typeface="Arial" panose="020B0604020202020204" pitchFamily="34" charset="0"/>
              </a:rPr>
              <a:t>-0.5</a:t>
            </a:r>
            <a:endParaRPr lang="en-US" sz="14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spc="-1" dirty="0">
                <a:solidFill>
                  <a:srgbClr val="FF0000"/>
                </a:solidFill>
                <a:latin typeface="Arial" panose="020B0604020202020204" pitchFamily="34" charset="0"/>
              </a:rPr>
              <a:t>due to non-gaussian</a:t>
            </a:r>
            <a:endParaRPr lang="en-US" sz="14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spc="-1" dirty="0">
                <a:solidFill>
                  <a:srgbClr val="FF0000"/>
                </a:solidFill>
                <a:latin typeface="Arial" panose="020B0604020202020204" pitchFamily="34" charset="0"/>
              </a:rPr>
              <a:t>Landau distribution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F59AD16-7ACB-E842-9052-9D3A23CC09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5406772" y="2942982"/>
            <a:ext cx="4341268" cy="4234570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TextShape 2">
            <a:extLst>
              <a:ext uri="{FF2B5EF4-FFF2-40B4-BE49-F238E27FC236}">
                <a16:creationId xmlns:a16="http://schemas.microsoft.com/office/drawing/2014/main" id="{A6B7D26D-8738-B642-9DE7-821371A12C90}"/>
              </a:ext>
            </a:extLst>
          </p:cNvPr>
          <p:cNvSpPr txBox="1"/>
          <p:nvPr/>
        </p:nvSpPr>
        <p:spPr>
          <a:xfrm>
            <a:off x="5784700" y="2241091"/>
            <a:ext cx="3947902" cy="498296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98041" indent="-355538"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80"/>
                </a:solidFill>
                <a:latin typeface="Arial"/>
              </a:rPr>
              <a:t>OPAL Jet Chamber</a:t>
            </a:r>
            <a:endParaRPr lang="en-US" sz="2000" b="1" spc="-1" dirty="0">
              <a:solidFill>
                <a:srgbClr val="00008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5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400" b="1" spc="-1" dirty="0">
                <a:solidFill>
                  <a:srgbClr val="000000"/>
                </a:solidFill>
                <a:latin typeface="Arial"/>
              </a:rPr>
              <a:t>1.6 m track length</a:t>
            </a:r>
            <a:r>
              <a:rPr lang="en-US" sz="1400" b="1" spc="-1" dirty="0">
                <a:solidFill>
                  <a:srgbClr val="000000"/>
                </a:solidFill>
                <a:latin typeface="Arial"/>
              </a:rPr>
              <a:t>, </a:t>
            </a:r>
            <a:r>
              <a:rPr lang="en-GB" sz="1400" b="1" spc="-1" dirty="0">
                <a:solidFill>
                  <a:srgbClr val="FF0000"/>
                </a:solidFill>
                <a:latin typeface="Arial"/>
              </a:rPr>
              <a:t>4 bar</a:t>
            </a:r>
            <a:r>
              <a:rPr lang="en-GB" sz="1400" b="1" spc="-1" dirty="0">
                <a:solidFill>
                  <a:srgbClr val="000000"/>
                </a:solidFill>
                <a:latin typeface="Arial"/>
              </a:rPr>
              <a:t> pressure</a:t>
            </a:r>
            <a:endParaRPr lang="en-US" sz="1400" b="1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44456F-E4F9-3642-9FA1-8C26DBDD47E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719832" y="4357552"/>
            <a:ext cx="2952328" cy="2930693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CustomShape 3">
            <a:extLst>
              <a:ext uri="{FF2B5EF4-FFF2-40B4-BE49-F238E27FC236}">
                <a16:creationId xmlns:a16="http://schemas.microsoft.com/office/drawing/2014/main" id="{9FABEF96-1DD2-EA4B-A169-A680A6ADC33B}"/>
              </a:ext>
            </a:extLst>
          </p:cNvPr>
          <p:cNvSpPr/>
          <p:nvPr/>
        </p:nvSpPr>
        <p:spPr>
          <a:xfrm flipH="1">
            <a:off x="3914156" y="6249106"/>
            <a:ext cx="3947902" cy="771092"/>
          </a:xfrm>
          <a:custGeom>
            <a:avLst/>
            <a:gdLst>
              <a:gd name="connsiteX0" fmla="*/ 0 w 10000"/>
              <a:gd name="connsiteY0" fmla="*/ 0 h 10000"/>
              <a:gd name="connsiteX1" fmla="*/ 0 w 10000"/>
              <a:gd name="connsiteY1" fmla="*/ 10000 h 10000"/>
              <a:gd name="connsiteX2" fmla="*/ 10000 w 10000"/>
              <a:gd name="connsiteY2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00">
                <a:moveTo>
                  <a:pt x="0" y="0"/>
                </a:moveTo>
                <a:lnTo>
                  <a:pt x="0" y="10000"/>
                </a:lnTo>
                <a:lnTo>
                  <a:pt x="10000" y="10000"/>
                </a:lnTo>
              </a:path>
            </a:pathLst>
          </a:custGeom>
          <a:noFill/>
          <a:ln w="54720">
            <a:solidFill>
              <a:srgbClr val="FF000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DD6CA74-810A-A940-BD9F-DFB27031FCDF}"/>
              </a:ext>
            </a:extLst>
          </p:cNvPr>
          <p:cNvSpPr/>
          <p:nvPr/>
        </p:nvSpPr>
        <p:spPr>
          <a:xfrm>
            <a:off x="3717765" y="6591018"/>
            <a:ext cx="1779333" cy="3016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FF0000"/>
                </a:solidFill>
                <a:latin typeface="Arial" panose="020B0604020202020204" pitchFamily="34" charset="0"/>
              </a:rPr>
              <a:t>momentum slices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CustomShape 5">
            <a:extLst>
              <a:ext uri="{FF2B5EF4-FFF2-40B4-BE49-F238E27FC236}">
                <a16:creationId xmlns:a16="http://schemas.microsoft.com/office/drawing/2014/main" id="{6C74571B-AD7A-4745-9270-CDBEC47134D7}"/>
              </a:ext>
            </a:extLst>
          </p:cNvPr>
          <p:cNvSpPr/>
          <p:nvPr/>
        </p:nvSpPr>
        <p:spPr>
          <a:xfrm>
            <a:off x="2736112" y="5000296"/>
            <a:ext cx="165171" cy="2154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>
                <a:solidFill>
                  <a:srgbClr val="FF0000"/>
                </a:solidFill>
                <a:latin typeface="Arial"/>
              </a:rPr>
              <a:t>K</a:t>
            </a:r>
            <a:endParaRPr lang="en-US" sz="14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CustomShape 6">
            <a:extLst>
              <a:ext uri="{FF2B5EF4-FFF2-40B4-BE49-F238E27FC236}">
                <a16:creationId xmlns:a16="http://schemas.microsoft.com/office/drawing/2014/main" id="{65A09DD9-230A-754D-AF2E-8F1137632826}"/>
              </a:ext>
            </a:extLst>
          </p:cNvPr>
          <p:cNvSpPr/>
          <p:nvPr/>
        </p:nvSpPr>
        <p:spPr>
          <a:xfrm>
            <a:off x="2798769" y="4402282"/>
            <a:ext cx="175966" cy="2154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>
                <a:solidFill>
                  <a:srgbClr val="FF0000"/>
                </a:solidFill>
                <a:latin typeface="Arial"/>
                <a:ea typeface="Arial"/>
              </a:rPr>
              <a:t>π</a:t>
            </a:r>
            <a:endParaRPr lang="en-US" sz="14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CustomShape 7">
            <a:extLst>
              <a:ext uri="{FF2B5EF4-FFF2-40B4-BE49-F238E27FC236}">
                <a16:creationId xmlns:a16="http://schemas.microsoft.com/office/drawing/2014/main" id="{1393553B-B4BC-D345-9EA0-CE141B04FE60}"/>
              </a:ext>
            </a:extLst>
          </p:cNvPr>
          <p:cNvSpPr/>
          <p:nvPr/>
        </p:nvSpPr>
        <p:spPr>
          <a:xfrm>
            <a:off x="3211378" y="5299316"/>
            <a:ext cx="127027" cy="2154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>
                <a:solidFill>
                  <a:srgbClr val="FF0000"/>
                </a:solidFill>
                <a:latin typeface="Arial"/>
              </a:rPr>
              <a:t>e</a:t>
            </a:r>
            <a:endParaRPr lang="en-US" sz="14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7" name="CustomShape 8">
            <a:extLst>
              <a:ext uri="{FF2B5EF4-FFF2-40B4-BE49-F238E27FC236}">
                <a16:creationId xmlns:a16="http://schemas.microsoft.com/office/drawing/2014/main" id="{E84DC962-3243-C948-A900-99472F0A9000}"/>
              </a:ext>
            </a:extLst>
          </p:cNvPr>
          <p:cNvSpPr/>
          <p:nvPr/>
        </p:nvSpPr>
        <p:spPr>
          <a:xfrm>
            <a:off x="2625483" y="5292005"/>
            <a:ext cx="140701" cy="2154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>
                <a:solidFill>
                  <a:srgbClr val="FF0000"/>
                </a:solidFill>
                <a:latin typeface="Arial"/>
              </a:rPr>
              <a:t>p</a:t>
            </a:r>
            <a:endParaRPr lang="en-US" sz="14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1672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201A8-D23C-364A-AE35-C425EB52F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-1" dirty="0">
                <a:latin typeface="Arial"/>
              </a:rPr>
              <a:t>“</a:t>
            </a:r>
            <a:r>
              <a:rPr lang="en-GB" spc="-1" dirty="0" err="1">
                <a:latin typeface="Arial"/>
              </a:rPr>
              <a:t>Lehraus</a:t>
            </a:r>
            <a:r>
              <a:rPr lang="en-GB" spc="-1" dirty="0">
                <a:latin typeface="Arial"/>
              </a:rPr>
              <a:t>” Plot 1983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70A0B-C1C7-554E-8112-422EDD6EF1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spc="-1" dirty="0">
                <a:latin typeface="Arial"/>
              </a:rPr>
              <a:t>First attempt by </a:t>
            </a:r>
            <a:r>
              <a:rPr lang="en-GB" b="1" i="1" spc="-1" dirty="0">
                <a:latin typeface="Arial"/>
              </a:rPr>
              <a:t>Ivan </a:t>
            </a:r>
            <a:r>
              <a:rPr lang="en-GB" b="1" i="1" spc="-1" dirty="0" err="1">
                <a:latin typeface="Arial"/>
              </a:rPr>
              <a:t>Lehraus</a:t>
            </a:r>
            <a:r>
              <a:rPr lang="en-GB" b="1" i="1" spc="-1" dirty="0">
                <a:latin typeface="Arial"/>
              </a:rPr>
              <a:t> </a:t>
            </a:r>
            <a:r>
              <a:rPr lang="en-GB" b="1" spc="-1" dirty="0">
                <a:latin typeface="Arial"/>
              </a:rPr>
              <a:t>in 1983 to connect </a:t>
            </a:r>
            <a:r>
              <a:rPr lang="en-GB" b="1" spc="-1" dirty="0" err="1">
                <a:latin typeface="Arial"/>
              </a:rPr>
              <a:t>dE</a:t>
            </a:r>
            <a:r>
              <a:rPr lang="en-GB" b="1" spc="-1" dirty="0">
                <a:latin typeface="Arial"/>
              </a:rPr>
              <a:t>/dx resolution and detector size </a:t>
            </a:r>
            <a:r>
              <a:rPr lang="en-GB" sz="1400" b="1" spc="-1" dirty="0">
                <a:latin typeface="Arial"/>
              </a:rPr>
              <a:t>(effective detector length L = track length * pressure)</a:t>
            </a:r>
            <a:endParaRPr lang="en-US" sz="1600" b="1" spc="-1" dirty="0">
              <a:latin typeface="Arial"/>
            </a:endParaRPr>
          </a:p>
          <a:p>
            <a:pPr marL="142875" indent="0">
              <a:buNone/>
            </a:pPr>
            <a:endParaRPr lang="en-US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A048A09-396C-C043-AC60-ADEC56CBD429}"/>
              </a:ext>
            </a:extLst>
          </p:cNvPr>
          <p:cNvSpPr txBox="1">
            <a:spLocks/>
          </p:cNvSpPr>
          <p:nvPr/>
        </p:nvSpPr>
        <p:spPr bwMode="auto">
          <a:xfrm>
            <a:off x="5400352" y="2353635"/>
            <a:ext cx="4199261" cy="4777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0" i="0">
                <a:solidFill>
                  <a:srgbClr val="000080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0" i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0" i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498041" indent="-355538">
              <a:lnSpc>
                <a:spcPct val="93000"/>
              </a:lnSpc>
              <a:buBlip>
                <a:blip r:embed="rId6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r>
              <a:rPr lang="en-GB" b="1" spc="-1" dirty="0"/>
              <a:t>Results from 14 large detectors used</a:t>
            </a:r>
          </a:p>
          <a:p>
            <a:pPr marL="498041" indent="-355538">
              <a:lnSpc>
                <a:spcPct val="93000"/>
              </a:lnSpc>
              <a:buBlip>
                <a:blip r:embed="rId6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endParaRPr lang="en-GB" b="1" spc="-1" dirty="0"/>
          </a:p>
          <a:p>
            <a:pPr marL="498041" indent="-355538">
              <a:lnSpc>
                <a:spcPct val="93000"/>
              </a:lnSpc>
              <a:buBlip>
                <a:blip r:embed="rId6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endParaRPr lang="en-GB" b="1" spc="-1" dirty="0"/>
          </a:p>
          <a:p>
            <a:pPr marL="498041" indent="-355538">
              <a:lnSpc>
                <a:spcPct val="93000"/>
              </a:lnSpc>
              <a:buBlip>
                <a:blip r:embed="rId6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endParaRPr lang="en-GB" b="1" spc="-1" dirty="0"/>
          </a:p>
          <a:p>
            <a:pPr marL="498041" indent="-355538">
              <a:lnSpc>
                <a:spcPct val="93000"/>
              </a:lnSpc>
              <a:buBlip>
                <a:blip r:embed="rId6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endParaRPr lang="en-GB" b="1" spc="-1" dirty="0"/>
          </a:p>
          <a:p>
            <a:pPr marL="142503" indent="0">
              <a:lnSpc>
                <a:spcPct val="93000"/>
              </a:lnSpc>
              <a:buNone/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endParaRPr lang="en-GB" b="1" spc="-1" dirty="0"/>
          </a:p>
          <a:p>
            <a:pPr marL="498041" indent="-355538">
              <a:lnSpc>
                <a:spcPct val="93000"/>
              </a:lnSpc>
              <a:buBlip>
                <a:blip r:embed="rId6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r>
              <a:rPr lang="en-GB" b="1" spc="-1" dirty="0"/>
              <a:t>Fit by </a:t>
            </a:r>
            <a:r>
              <a:rPr lang="en-GB" b="1" i="1" spc="-1" dirty="0" err="1"/>
              <a:t>Lehraus</a:t>
            </a:r>
            <a:r>
              <a:rPr lang="en-GB" b="1" spc="-1" dirty="0"/>
              <a:t> :</a:t>
            </a:r>
            <a:endParaRPr lang="en-US" b="1" spc="-1" dirty="0">
              <a:solidFill>
                <a:srgbClr val="000000"/>
              </a:solidFill>
            </a:endParaRPr>
          </a:p>
          <a:p>
            <a:pPr marL="499840" lvl="1" indent="0">
              <a:lnSpc>
                <a:spcPct val="93000"/>
              </a:lnSpc>
              <a:buNone/>
              <a:tabLst>
                <a:tab pos="0" algn="l"/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r>
              <a:rPr lang="en-GB" sz="2199" b="1" spc="-1" dirty="0" err="1">
                <a:latin typeface="Arial"/>
                <a:ea typeface="HG Mincho Light J"/>
              </a:rPr>
              <a:t>dE</a:t>
            </a:r>
            <a:r>
              <a:rPr lang="en-GB" sz="2199" b="1" spc="-1" dirty="0">
                <a:latin typeface="Arial"/>
                <a:ea typeface="HG Mincho Light J"/>
              </a:rPr>
              <a:t>/dx res. = </a:t>
            </a:r>
            <a:r>
              <a:rPr lang="en-GB" sz="2199" b="1" spc="-1" dirty="0">
                <a:solidFill>
                  <a:srgbClr val="800000"/>
                </a:solidFill>
                <a:latin typeface="Arial"/>
                <a:ea typeface="HG Mincho Light J"/>
              </a:rPr>
              <a:t>5.7</a:t>
            </a:r>
            <a:r>
              <a:rPr lang="en-GB" sz="2199" b="1" spc="-1" dirty="0">
                <a:latin typeface="Arial"/>
                <a:ea typeface="HG Mincho Light J"/>
              </a:rPr>
              <a:t> * L</a:t>
            </a:r>
            <a:r>
              <a:rPr lang="en-GB" sz="2199" b="1" spc="-1" baseline="50000" dirty="0">
                <a:solidFill>
                  <a:srgbClr val="FF0000"/>
                </a:solidFill>
                <a:latin typeface="Arial"/>
                <a:ea typeface="HG Mincho Light J"/>
              </a:rPr>
              <a:t>-0.37</a:t>
            </a:r>
            <a:r>
              <a:rPr lang="en-GB" sz="2199" b="1" spc="-1" dirty="0">
                <a:latin typeface="Arial"/>
                <a:ea typeface="HG Mincho Light J"/>
              </a:rPr>
              <a:t> (%)</a:t>
            </a:r>
            <a:endParaRPr lang="en-US" sz="2199" spc="-1" dirty="0"/>
          </a:p>
          <a:p>
            <a:pPr marL="142503" indent="0">
              <a:lnSpc>
                <a:spcPct val="93000"/>
              </a:lnSpc>
              <a:buNone/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endParaRPr lang="en-GB" b="1" spc="-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0BF22A-0D0A-E949-801A-FCB1C6F742CC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7252" y="2311652"/>
            <a:ext cx="5027089" cy="3459006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CustomShape 28">
            <a:extLst>
              <a:ext uri="{FF2B5EF4-FFF2-40B4-BE49-F238E27FC236}">
                <a16:creationId xmlns:a16="http://schemas.microsoft.com/office/drawing/2014/main" id="{B8F803BB-1540-0148-A933-1C99515A8B59}"/>
              </a:ext>
            </a:extLst>
          </p:cNvPr>
          <p:cNvSpPr/>
          <p:nvPr/>
        </p:nvSpPr>
        <p:spPr>
          <a:xfrm rot="16200000">
            <a:off x="4789880" y="4188279"/>
            <a:ext cx="1523559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I. </a:t>
            </a:r>
            <a:r>
              <a:rPr lang="en-GB" sz="8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Lehraus</a:t>
            </a: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, NIM 217 (1983) 43-55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" name="CustomShape 6">
            <a:extLst>
              <a:ext uri="{FF2B5EF4-FFF2-40B4-BE49-F238E27FC236}">
                <a16:creationId xmlns:a16="http://schemas.microsoft.com/office/drawing/2014/main" id="{D87401E1-7018-F840-849B-20A025E913CF}"/>
              </a:ext>
            </a:extLst>
          </p:cNvPr>
          <p:cNvSpPr/>
          <p:nvPr/>
        </p:nvSpPr>
        <p:spPr>
          <a:xfrm>
            <a:off x="952449" y="5939750"/>
            <a:ext cx="4199261" cy="43088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dE</a:t>
            </a: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/dx resolutions achieved in large detectors as a function of the effective detector length.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4DFD77D-455D-A442-86EF-0F026040986A}"/>
              </a:ext>
            </a:extLst>
          </p:cNvPr>
          <p:cNvGrpSpPr/>
          <p:nvPr/>
        </p:nvGrpSpPr>
        <p:grpSpPr>
          <a:xfrm>
            <a:off x="5881572" y="3203773"/>
            <a:ext cx="3756380" cy="2073658"/>
            <a:chOff x="5881572" y="3203773"/>
            <a:chExt cx="3756380" cy="2073658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865E906C-1930-FC42-A8EF-E8DD43287258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81572" y="3203773"/>
              <a:ext cx="3756380" cy="2073658"/>
            </a:xfrm>
            <a:prstGeom prst="rect">
              <a:avLst/>
            </a:prstGeom>
          </p:spPr>
        </p:pic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5E4131F-4286-9046-85A1-9002B0528633}"/>
                </a:ext>
              </a:extLst>
            </p:cNvPr>
            <p:cNvSpPr/>
            <p:nvPr/>
          </p:nvSpPr>
          <p:spPr bwMode="auto">
            <a:xfrm>
              <a:off x="8496696" y="5075981"/>
              <a:ext cx="1102917" cy="20145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47675" rtl="0" eaLnBrk="1" fontAlgn="base" latinLnBrk="0" hangingPunct="0">
                <a:lnSpc>
                  <a:spcPct val="85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itchFamily="16" charset="0"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939108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201A8-D23C-364A-AE35-C425EB52FA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-1" dirty="0">
                <a:latin typeface="Arial"/>
              </a:rPr>
              <a:t>“</a:t>
            </a:r>
            <a:r>
              <a:rPr lang="en-GB" spc="-1" dirty="0" err="1">
                <a:latin typeface="Arial"/>
              </a:rPr>
              <a:t>Lehraus</a:t>
            </a:r>
            <a:r>
              <a:rPr lang="en-GB" spc="-1" dirty="0">
                <a:latin typeface="Arial"/>
              </a:rPr>
              <a:t>” Plot 2021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70A0B-C1C7-554E-8112-422EDD6EF1A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b="1" spc="-1" dirty="0" err="1">
                <a:latin typeface="Arial"/>
              </a:rPr>
              <a:t>dE</a:t>
            </a:r>
            <a:r>
              <a:rPr lang="en-GB" b="1" spc="-1" dirty="0">
                <a:latin typeface="Arial"/>
              </a:rPr>
              <a:t>/dx resolution achieved in large detectors, mainly at </a:t>
            </a:r>
            <a:r>
              <a:rPr lang="en-GB" b="1" spc="-1" dirty="0" err="1">
                <a:latin typeface="Arial"/>
              </a:rPr>
              <a:t>e</a:t>
            </a:r>
            <a:r>
              <a:rPr lang="en-GB" b="1" spc="-1" baseline="30000" dirty="0" err="1">
                <a:latin typeface="Arial"/>
              </a:rPr>
              <a:t>+</a:t>
            </a:r>
            <a:r>
              <a:rPr lang="en-GB" b="1" spc="-1" dirty="0" err="1">
                <a:latin typeface="Arial"/>
              </a:rPr>
              <a:t>e</a:t>
            </a:r>
            <a:r>
              <a:rPr lang="en-GB" b="1" spc="-1" baseline="30000" dirty="0">
                <a:latin typeface="Arial"/>
              </a:rPr>
              <a:t>–</a:t>
            </a:r>
            <a:r>
              <a:rPr lang="en-GB" b="1" spc="-1" dirty="0">
                <a:latin typeface="Arial"/>
              </a:rPr>
              <a:t> colliders, at some hadron colliders and fixed target </a:t>
            </a:r>
            <a:r>
              <a:rPr lang="en-GB" b="1" spc="-1" dirty="0" err="1">
                <a:latin typeface="Arial"/>
              </a:rPr>
              <a:t>expts</a:t>
            </a:r>
            <a:r>
              <a:rPr lang="en-GB" b="1" spc="-1" dirty="0">
                <a:latin typeface="Arial"/>
              </a:rPr>
              <a:t>.</a:t>
            </a:r>
            <a:endParaRPr lang="en-US" sz="1600" b="1" spc="-1" dirty="0">
              <a:latin typeface="Arial"/>
            </a:endParaRPr>
          </a:p>
          <a:p>
            <a:endParaRPr lang="en-US" b="1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A048A09-396C-C043-AC60-ADEC56CBD429}"/>
              </a:ext>
            </a:extLst>
          </p:cNvPr>
          <p:cNvSpPr txBox="1">
            <a:spLocks/>
          </p:cNvSpPr>
          <p:nvPr/>
        </p:nvSpPr>
        <p:spPr bwMode="auto">
          <a:xfrm>
            <a:off x="5400352" y="2339676"/>
            <a:ext cx="4199261" cy="47774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2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0" i="0">
                <a:solidFill>
                  <a:srgbClr val="000080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3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0" i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4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0" i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498041" indent="-355538">
              <a:lnSpc>
                <a:spcPct val="93000"/>
              </a:lnSpc>
              <a:buBlip>
                <a:blip r:embed="rId6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r>
              <a:rPr lang="en-GB" b="1" spc="-1" dirty="0"/>
              <a:t>Fit by </a:t>
            </a:r>
            <a:r>
              <a:rPr lang="en-GB" b="1" i="1" spc="-1" dirty="0" err="1"/>
              <a:t>Lehraus</a:t>
            </a:r>
            <a:r>
              <a:rPr lang="en-GB" b="1" spc="-1" dirty="0"/>
              <a:t> 1983:</a:t>
            </a:r>
            <a:endParaRPr lang="en-US" b="1" spc="-1" dirty="0">
              <a:solidFill>
                <a:srgbClr val="000000"/>
              </a:solidFill>
            </a:endParaRPr>
          </a:p>
          <a:p>
            <a:pPr marL="499840" lvl="1" indent="0">
              <a:lnSpc>
                <a:spcPct val="93000"/>
              </a:lnSpc>
              <a:buNone/>
              <a:tabLst>
                <a:tab pos="0" algn="l"/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r>
              <a:rPr lang="en-GB" sz="2199" b="1" spc="-1" dirty="0" err="1">
                <a:latin typeface="Arial"/>
                <a:ea typeface="HG Mincho Light J"/>
              </a:rPr>
              <a:t>dE</a:t>
            </a:r>
            <a:r>
              <a:rPr lang="en-GB" sz="2199" b="1" spc="-1" dirty="0">
                <a:latin typeface="Arial"/>
                <a:ea typeface="HG Mincho Light J"/>
              </a:rPr>
              <a:t>/dx res. = </a:t>
            </a:r>
            <a:r>
              <a:rPr lang="en-GB" sz="2199" b="1" spc="-1" dirty="0">
                <a:solidFill>
                  <a:srgbClr val="800000"/>
                </a:solidFill>
                <a:latin typeface="Arial"/>
                <a:ea typeface="HG Mincho Light J"/>
              </a:rPr>
              <a:t>5.7</a:t>
            </a:r>
            <a:r>
              <a:rPr lang="en-GB" sz="2199" b="1" spc="-1" dirty="0">
                <a:latin typeface="Arial"/>
                <a:ea typeface="HG Mincho Light J"/>
              </a:rPr>
              <a:t> * L</a:t>
            </a:r>
            <a:r>
              <a:rPr lang="en-GB" sz="2199" b="1" spc="-1" baseline="50000" dirty="0">
                <a:solidFill>
                  <a:srgbClr val="FF0000"/>
                </a:solidFill>
                <a:latin typeface="Arial"/>
                <a:ea typeface="HG Mincho Light J"/>
              </a:rPr>
              <a:t>-0.37</a:t>
            </a:r>
            <a:r>
              <a:rPr lang="en-GB" sz="2199" b="1" spc="-1" dirty="0">
                <a:latin typeface="Arial"/>
                <a:ea typeface="HG Mincho Light J"/>
              </a:rPr>
              <a:t> (%)</a:t>
            </a:r>
            <a:endParaRPr lang="en-US" sz="2199" spc="-1" dirty="0"/>
          </a:p>
          <a:p>
            <a:pPr marL="498041" indent="-355538">
              <a:lnSpc>
                <a:spcPct val="93000"/>
              </a:lnSpc>
              <a:buBlip>
                <a:blip r:embed="rId7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endParaRPr lang="en-GB" b="1" spc="-1" dirty="0"/>
          </a:p>
          <a:p>
            <a:pPr marL="498041" indent="-355538">
              <a:lnSpc>
                <a:spcPct val="93000"/>
              </a:lnSpc>
              <a:buBlip>
                <a:blip r:embed="rId7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r>
              <a:rPr lang="en-GB" b="1" spc="-1" dirty="0"/>
              <a:t>Fit in 2021 </a:t>
            </a:r>
            <a:r>
              <a:rPr lang="en-GB" sz="1600" b="1" spc="-1" dirty="0"/>
              <a:t>(25 large detectors):</a:t>
            </a:r>
            <a:r>
              <a:rPr lang="en-GB" b="1" spc="-1" dirty="0"/>
              <a:t> </a:t>
            </a:r>
            <a:endParaRPr lang="en-US" b="1" spc="-1" dirty="0">
              <a:solidFill>
                <a:srgbClr val="000000"/>
              </a:solidFill>
            </a:endParaRPr>
          </a:p>
          <a:p>
            <a:pPr marL="499840" lvl="1" indent="0">
              <a:lnSpc>
                <a:spcPct val="93000"/>
              </a:lnSpc>
              <a:buNone/>
              <a:tabLst>
                <a:tab pos="0" algn="l"/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10054377" algn="l"/>
              </a:tabLst>
            </a:pPr>
            <a:r>
              <a:rPr lang="en-GB" sz="2199" b="1" spc="-1" dirty="0" err="1">
                <a:latin typeface="Arial"/>
                <a:ea typeface="HG Mincho Light J"/>
              </a:rPr>
              <a:t>dE</a:t>
            </a:r>
            <a:r>
              <a:rPr lang="en-GB" sz="2199" b="1" spc="-1" dirty="0">
                <a:latin typeface="Arial"/>
                <a:ea typeface="HG Mincho Light J"/>
              </a:rPr>
              <a:t>/dx res. = </a:t>
            </a:r>
            <a:r>
              <a:rPr lang="en-GB" sz="2199" b="1" spc="-1" dirty="0">
                <a:solidFill>
                  <a:srgbClr val="800000"/>
                </a:solidFill>
                <a:latin typeface="Arial"/>
                <a:ea typeface="HG Mincho Light J"/>
              </a:rPr>
              <a:t>5.4</a:t>
            </a:r>
            <a:r>
              <a:rPr lang="en-GB" sz="2199" b="1" spc="-1" dirty="0">
                <a:latin typeface="Arial"/>
                <a:ea typeface="HG Mincho Light J"/>
              </a:rPr>
              <a:t> * L</a:t>
            </a:r>
            <a:r>
              <a:rPr lang="en-GB" sz="2199" b="1" spc="-1" baseline="50000" dirty="0">
                <a:solidFill>
                  <a:srgbClr val="FF0000"/>
                </a:solidFill>
                <a:latin typeface="Arial"/>
                <a:ea typeface="HG Mincho Light J"/>
              </a:rPr>
              <a:t>-0.37</a:t>
            </a:r>
            <a:r>
              <a:rPr lang="en-GB" sz="2199" b="1" spc="-1" dirty="0">
                <a:latin typeface="Arial"/>
                <a:ea typeface="HG Mincho Light J"/>
              </a:rPr>
              <a:t> (%)</a:t>
            </a:r>
            <a:endParaRPr lang="en-US" sz="2199" spc="-1" dirty="0"/>
          </a:p>
          <a:p>
            <a:pPr lvl="1"/>
            <a:r>
              <a:rPr lang="en-GB" sz="1800" b="1" spc="-1" dirty="0">
                <a:latin typeface="Arial"/>
              </a:rPr>
              <a:t>5.4% typical </a:t>
            </a:r>
            <a:r>
              <a:rPr lang="en-GB" sz="1800" b="1" spc="-1" dirty="0" err="1">
                <a:latin typeface="Arial"/>
              </a:rPr>
              <a:t>dE</a:t>
            </a:r>
            <a:r>
              <a:rPr lang="en-GB" sz="1800" b="1" spc="-1" dirty="0">
                <a:latin typeface="Arial"/>
              </a:rPr>
              <a:t>/dx resolution for 1 m track length</a:t>
            </a:r>
          </a:p>
          <a:p>
            <a:pPr lvl="1"/>
            <a:r>
              <a:rPr lang="en-GB" sz="1800" b="1" spc="-1" dirty="0">
                <a:latin typeface="Arial"/>
                <a:ea typeface="HG Mincho Light J"/>
              </a:rPr>
              <a:t>no significant change to 1983</a:t>
            </a:r>
            <a:endParaRPr lang="en-US" sz="1800" spc="-1" dirty="0"/>
          </a:p>
          <a:p>
            <a:pPr lvl="1"/>
            <a:r>
              <a:rPr lang="en-GB" sz="1800" b="1" spc="-1" dirty="0">
                <a:solidFill>
                  <a:srgbClr val="FF0000"/>
                </a:solidFill>
                <a:latin typeface="Arial"/>
                <a:ea typeface="HG Mincho Light J"/>
              </a:rPr>
              <a:t>performance of present generation of detectors as predicted ~40 years ago</a:t>
            </a:r>
            <a:endParaRPr lang="en-US" sz="1800" spc="-1" dirty="0"/>
          </a:p>
          <a:p>
            <a:endParaRPr lang="en-US" b="1" kern="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4D1685-7CFC-7343-A2ED-514FDB74BD08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94894" y="2090002"/>
            <a:ext cx="5027089" cy="5027089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18738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A201A8-D23C-364A-AE35-C425EB52F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9105" y="251445"/>
            <a:ext cx="9142413" cy="912812"/>
          </a:xfrm>
        </p:spPr>
        <p:txBody>
          <a:bodyPr/>
          <a:lstStyle/>
          <a:p>
            <a:pPr marL="210876" indent="-210876">
              <a:tabLst>
                <a:tab pos="0" algn="l"/>
                <a:tab pos="210876" algn="l"/>
                <a:tab pos="445862" algn="l"/>
                <a:tab pos="896401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8981646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 err="1">
                <a:latin typeface="Arial"/>
              </a:rPr>
              <a:t>dE</a:t>
            </a:r>
            <a:r>
              <a:rPr lang="en-GB" spc="-1" dirty="0">
                <a:latin typeface="Arial"/>
              </a:rPr>
              <a:t>/dx Resolutions of</a:t>
            </a:r>
            <a:br>
              <a:rPr lang="en-GB" spc="-1" dirty="0">
                <a:latin typeface="Arial"/>
              </a:rPr>
            </a:br>
            <a:r>
              <a:rPr lang="en-GB" spc="-1" dirty="0">
                <a:latin typeface="Arial"/>
              </a:rPr>
              <a:t>major Particle Physics Detectors</a:t>
            </a:r>
            <a:endParaRPr lang="en-US" spc="-1" dirty="0">
              <a:latin typeface="Arial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70A0B-C1C7-554E-8112-422EDD6EF1A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547588"/>
            <a:ext cx="9599612" cy="5583461"/>
          </a:xfrm>
        </p:spPr>
        <p:txBody>
          <a:bodyPr/>
          <a:lstStyle/>
          <a:p>
            <a:r>
              <a:rPr lang="en-GB" b="1" spc="-1" dirty="0">
                <a:latin typeface="Arial"/>
              </a:rPr>
              <a:t>Input data for the 2021 “</a:t>
            </a:r>
            <a:r>
              <a:rPr lang="en-GB" b="1" spc="-1" dirty="0" err="1">
                <a:latin typeface="Arial"/>
              </a:rPr>
              <a:t>Lehraus</a:t>
            </a:r>
            <a:r>
              <a:rPr lang="en-GB" b="1" spc="-1" dirty="0">
                <a:latin typeface="Arial"/>
              </a:rPr>
              <a:t>” plot</a:t>
            </a:r>
            <a:endParaRPr lang="en-US" b="1" dirty="0"/>
          </a:p>
        </p:txBody>
      </p:sp>
      <p:graphicFrame>
        <p:nvGraphicFramePr>
          <p:cNvPr id="6" name="Object 5">
            <a:extLst>
              <a:ext uri="{FF2B5EF4-FFF2-40B4-BE49-F238E27FC236}">
                <a16:creationId xmlns:a16="http://schemas.microsoft.com/office/drawing/2014/main" id="{138BA2C2-0294-3B4D-A914-BC963850A49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2415368"/>
              </p:ext>
            </p:extLst>
          </p:nvPr>
        </p:nvGraphicFramePr>
        <p:xfrm>
          <a:off x="206375" y="2266950"/>
          <a:ext cx="9758363" cy="4249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5358" name="Worksheet" r:id="rId3" imgW="19913600" imgH="6527800" progId="Excel.Sheet.12">
                  <p:embed/>
                </p:oleObj>
              </mc:Choice>
              <mc:Fallback>
                <p:oleObj name="Worksheet" r:id="rId3" imgW="19913600" imgH="6527800" progId="Excel.Sheet.12">
                  <p:embed/>
                  <p:pic>
                    <p:nvPicPr>
                      <p:cNvPr id="2" name="Object 1">
                        <a:extLst>
                          <a:ext uri="{FF2B5EF4-FFF2-40B4-BE49-F238E27FC236}">
                            <a16:creationId xmlns:a16="http://schemas.microsoft.com/office/drawing/2014/main" id="{9CFCFCFD-DF73-FC43-99D9-42169F9BD51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6375" y="2266950"/>
                        <a:ext cx="9758363" cy="42497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373916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Shape 1"/>
          <p:cNvSpPr txBox="1"/>
          <p:nvPr/>
        </p:nvSpPr>
        <p:spPr>
          <a:xfrm>
            <a:off x="461504" y="46060"/>
            <a:ext cx="9140161" cy="126954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0876" indent="-210876" algn="ctr">
              <a:tabLst>
                <a:tab pos="0" algn="l"/>
                <a:tab pos="210876" algn="l"/>
                <a:tab pos="445862" algn="l"/>
                <a:tab pos="896401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8981646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4000" b="1" i="1" spc="-1" dirty="0">
                <a:solidFill>
                  <a:srgbClr val="000080"/>
                </a:solidFill>
                <a:latin typeface="Arial"/>
              </a:rPr>
              <a:t>Particle ID with </a:t>
            </a:r>
            <a:r>
              <a:rPr lang="en-GB" sz="4000" b="1" i="1" spc="-1" dirty="0" err="1">
                <a:solidFill>
                  <a:srgbClr val="000080"/>
                </a:solidFill>
                <a:latin typeface="Arial"/>
              </a:rPr>
              <a:t>dE</a:t>
            </a:r>
            <a:r>
              <a:rPr lang="en-GB" sz="4000" b="1" i="1" spc="-1" dirty="0">
                <a:solidFill>
                  <a:srgbClr val="000080"/>
                </a:solidFill>
                <a:latin typeface="Arial"/>
              </a:rPr>
              <a:t>/dx</a:t>
            </a:r>
            <a:br>
              <a:rPr sz="2000" dirty="0"/>
            </a:br>
            <a:r>
              <a:rPr lang="en-GB" sz="4000" b="1" i="1" spc="-1" dirty="0">
                <a:solidFill>
                  <a:srgbClr val="000080"/>
                </a:solidFill>
                <a:latin typeface="Arial"/>
              </a:rPr>
              <a:t>at </a:t>
            </a:r>
            <a:r>
              <a:rPr lang="en-GB" sz="4000" b="1" i="1" spc="-1" dirty="0" err="1">
                <a:solidFill>
                  <a:srgbClr val="000080"/>
                </a:solidFill>
                <a:latin typeface="Arial"/>
              </a:rPr>
              <a:t>e</a:t>
            </a:r>
            <a:r>
              <a:rPr lang="en-GB" sz="4000" b="1" i="1" spc="-1" baseline="30000" dirty="0" err="1">
                <a:solidFill>
                  <a:srgbClr val="000080"/>
                </a:solidFill>
                <a:latin typeface="Arial"/>
              </a:rPr>
              <a:t>+</a:t>
            </a:r>
            <a:r>
              <a:rPr lang="en-GB" sz="4000" b="1" i="1" spc="-1" dirty="0" err="1">
                <a:solidFill>
                  <a:srgbClr val="000080"/>
                </a:solidFill>
                <a:latin typeface="Arial"/>
              </a:rPr>
              <a:t>e</a:t>
            </a:r>
            <a:r>
              <a:rPr lang="en-GB" sz="4000" b="1" i="1" spc="-1" baseline="30000" dirty="0">
                <a:solidFill>
                  <a:srgbClr val="000080"/>
                </a:solidFill>
                <a:latin typeface="Arial"/>
              </a:rPr>
              <a:t>–</a:t>
            </a:r>
            <a:r>
              <a:rPr lang="en-GB" sz="4000" b="1" i="1" spc="-1" dirty="0">
                <a:solidFill>
                  <a:srgbClr val="000080"/>
                </a:solidFill>
                <a:latin typeface="Arial"/>
              </a:rPr>
              <a:t> colliders and elsewhere</a:t>
            </a:r>
            <a:endParaRPr lang="en-US" sz="4000" b="1" i="1" spc="-1" dirty="0">
              <a:solidFill>
                <a:srgbClr val="000080"/>
              </a:solidFill>
              <a:latin typeface="Arial"/>
            </a:endParaRPr>
          </a:p>
        </p:txBody>
      </p:sp>
      <p:sp>
        <p:nvSpPr>
          <p:cNvPr id="43" name="TextShape 2"/>
          <p:cNvSpPr txBox="1"/>
          <p:nvPr/>
        </p:nvSpPr>
        <p:spPr>
          <a:xfrm>
            <a:off x="337716" y="1669338"/>
            <a:ext cx="9441715" cy="549057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98041" indent="-355538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QCD</a:t>
            </a:r>
            <a:endParaRPr lang="en-US" sz="2799" b="1" spc="-1" dirty="0">
              <a:solidFill>
                <a:srgbClr val="00008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inclusive </a:t>
            </a: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hadronic</a:t>
            </a: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 particle spectra (</a:t>
            </a:r>
            <a:r>
              <a:rPr lang="en-GB" sz="2199" b="1" spc="-1" dirty="0" err="1">
                <a:solidFill>
                  <a:srgbClr val="000000"/>
                </a:solidFill>
                <a:latin typeface="Arial"/>
              </a:rPr>
              <a:t>pions</a:t>
            </a:r>
            <a:r>
              <a:rPr lang="en-GB" sz="2199" b="1" spc="-1" dirty="0">
                <a:solidFill>
                  <a:srgbClr val="000000"/>
                </a:solidFill>
                <a:latin typeface="Arial"/>
              </a:rPr>
              <a:t>, kaons, protons)</a:t>
            </a:r>
            <a:endParaRPr lang="en-US" sz="2199" b="1" spc="-1" dirty="0">
              <a:solidFill>
                <a:srgbClr val="000000"/>
              </a:solidFill>
              <a:latin typeface="Arial"/>
            </a:endParaRPr>
          </a:p>
          <a:p>
            <a:pPr marL="498041" indent="-355538"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Heavy flavour physics</a:t>
            </a:r>
            <a:endParaRPr lang="en-US" b="1" spc="-1" dirty="0">
              <a:solidFill>
                <a:srgbClr val="00008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b-tagging (electrons from semi-leptonic b-decays)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5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c-tagging, D meson spectroscopy (kaon/pion separation)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498041" indent="-355538">
              <a:spcAft>
                <a:spcPts val="1100"/>
              </a:spcAft>
              <a:buBlip>
                <a:blip r:embed="rId6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Tau physics</a:t>
            </a:r>
            <a:endParaRPr lang="en-US" b="1" spc="-1" dirty="0">
              <a:solidFill>
                <a:srgbClr val="00008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hadronic branching ratios, strange spectral functions 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498041" indent="-355538">
              <a:spcAft>
                <a:spcPts val="1100"/>
              </a:spcAft>
              <a:buBlip>
                <a:blip r:embed="rId7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Searches</a:t>
            </a:r>
            <a:endParaRPr lang="en-US" b="1" spc="-1" dirty="0">
              <a:solidFill>
                <a:srgbClr val="00008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8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heavy charged long-lived/stable tracks (SUSY)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8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free quarks</a:t>
            </a:r>
          </a:p>
          <a:p>
            <a:pPr marL="785206" lvl="1" indent="-285366">
              <a:spcAft>
                <a:spcPts val="1100"/>
              </a:spcAft>
              <a:buBlip>
                <a:blip r:embed="rId8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magnetic monopoles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38727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ABAA935-3183-2940-9B95-5F9E4CA3B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-1" dirty="0">
                <a:latin typeface="Arial"/>
              </a:rPr>
              <a:t>Cluster Counting</a:t>
            </a: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83E007A-1099-184A-BBE7-CD98FF3F56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189038"/>
            <a:ext cx="9599612" cy="3094855"/>
          </a:xfrm>
        </p:spPr>
        <p:txBody>
          <a:bodyPr/>
          <a:lstStyle/>
          <a:p>
            <a:pPr marL="49804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FF0000"/>
                </a:solidFill>
                <a:latin typeface="Arial"/>
              </a:rPr>
              <a:t>Direct cluster counting</a:t>
            </a:r>
            <a:r>
              <a:rPr lang="en-GB" b="1" spc="-1" dirty="0">
                <a:latin typeface="Arial"/>
              </a:rPr>
              <a:t> would avoid any problems with cluster fluctuations, truncated mean etc.</a:t>
            </a:r>
            <a:endParaRPr lang="en-US" b="1" spc="-1" dirty="0">
              <a:latin typeface="Arial"/>
            </a:endParaRPr>
          </a:p>
          <a:p>
            <a:pPr marL="785206" lvl="1" indent="-285366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>
                <a:solidFill>
                  <a:srgbClr val="800000"/>
                </a:solidFill>
                <a:latin typeface="Arial"/>
              </a:rPr>
              <a:t>no charge measurement need, just counting</a:t>
            </a:r>
            <a:endParaRPr lang="en-US" spc="-1" dirty="0">
              <a:latin typeface="Arial"/>
            </a:endParaRPr>
          </a:p>
          <a:p>
            <a:pPr marL="498041" indent="-355538"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latin typeface="Arial"/>
              </a:rPr>
              <a:t>In theory </a:t>
            </a:r>
            <a:r>
              <a:rPr lang="en-GB" b="1" spc="-1" dirty="0">
                <a:latin typeface="Arial"/>
                <a:sym typeface="Wingdings" pitchFamily="2" charset="2"/>
              </a:rPr>
              <a:t> </a:t>
            </a:r>
            <a:r>
              <a:rPr lang="en-GB" b="1" spc="-1" dirty="0"/>
              <a:t>ultimate way to measure </a:t>
            </a:r>
            <a:r>
              <a:rPr lang="en-GB" b="1" spc="-1" dirty="0" err="1"/>
              <a:t>dE</a:t>
            </a:r>
            <a:r>
              <a:rPr lang="en-GB" b="1" spc="-1" dirty="0"/>
              <a:t>/dx</a:t>
            </a:r>
            <a:endParaRPr lang="en-US" b="1" spc="-1" dirty="0">
              <a:latin typeface="Arial"/>
            </a:endParaRPr>
          </a:p>
          <a:p>
            <a:pPr marL="785206" lvl="1" indent="-285366">
              <a:lnSpc>
                <a:spcPct val="93000"/>
              </a:lnSpc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/>
              <a:t>30 clusters/cm * 100 cm track length = 3000 clusters</a:t>
            </a:r>
          </a:p>
          <a:p>
            <a:pPr marL="785206" lvl="1" indent="-285366">
              <a:lnSpc>
                <a:spcPct val="93000"/>
              </a:lnSpc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>
                <a:solidFill>
                  <a:srgbClr val="FF0000"/>
                </a:solidFill>
              </a:rPr>
              <a:t>1.8% </a:t>
            </a:r>
            <a:r>
              <a:rPr lang="en-GB" spc="-1" dirty="0" err="1"/>
              <a:t>dE</a:t>
            </a:r>
            <a:r>
              <a:rPr lang="en-GB" spc="-1" dirty="0"/>
              <a:t>/dx resolution by cluster counting (statistical error only)</a:t>
            </a:r>
          </a:p>
          <a:p>
            <a:pPr marL="785206" lvl="1" indent="-285366">
              <a:lnSpc>
                <a:spcPct val="93000"/>
              </a:lnSpc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>
                <a:solidFill>
                  <a:srgbClr val="002060"/>
                </a:solidFill>
              </a:rPr>
              <a:t>5.4%</a:t>
            </a:r>
            <a:r>
              <a:rPr lang="en-GB" spc="-1" dirty="0"/>
              <a:t> </a:t>
            </a:r>
            <a:r>
              <a:rPr lang="en-GB" spc="-1" dirty="0" err="1"/>
              <a:t>dE</a:t>
            </a:r>
            <a:r>
              <a:rPr lang="en-GB" spc="-1" dirty="0"/>
              <a:t>/dx resolution by charge measurement (</a:t>
            </a:r>
            <a:r>
              <a:rPr lang="en-GB" spc="-1" dirty="0" err="1"/>
              <a:t>Lehraus</a:t>
            </a:r>
            <a:r>
              <a:rPr lang="en-GB" spc="-1" dirty="0"/>
              <a:t> fit) </a:t>
            </a:r>
            <a:endParaRPr lang="en-US" spc="-1" dirty="0">
              <a:latin typeface="Arial"/>
            </a:endParaRP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F93BBF18-3A2F-D240-A19D-55EB1F63ABEA}"/>
              </a:ext>
            </a:extLst>
          </p:cNvPr>
          <p:cNvSpPr txBox="1">
            <a:spLocks/>
          </p:cNvSpPr>
          <p:nvPr/>
        </p:nvSpPr>
        <p:spPr bwMode="auto">
          <a:xfrm>
            <a:off x="274638" y="4283893"/>
            <a:ext cx="5773786" cy="3094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0" i="0">
                <a:solidFill>
                  <a:srgbClr val="000080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 i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8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0" i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49804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/>
              <a:t>Not a brand new idea</a:t>
            </a:r>
          </a:p>
          <a:p>
            <a:pPr marL="785379" lvl="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900" spc="-1" dirty="0"/>
              <a:t>first ideas (1969) by A. </a:t>
            </a:r>
            <a:r>
              <a:rPr lang="en-GB" sz="1900" spc="-1" dirty="0" err="1"/>
              <a:t>Davidenko</a:t>
            </a:r>
            <a:r>
              <a:rPr lang="en-GB" sz="1900" spc="-1" dirty="0"/>
              <a:t> et al. </a:t>
            </a:r>
            <a:r>
              <a:rPr lang="en-US" sz="1300" spc="-1" dirty="0">
                <a:latin typeface="Arial"/>
              </a:rPr>
              <a:t>(JETP, 1969, Vol. 28, No. 2, p. 223)</a:t>
            </a:r>
          </a:p>
          <a:p>
            <a:pPr marL="785379" lvl="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800" spc="-1" dirty="0"/>
              <a:t>Detailed studies in mid-1990s by G. Malamud, A. Breskin, B. </a:t>
            </a:r>
            <a:r>
              <a:rPr lang="en-GB" sz="1800" spc="-1" dirty="0" err="1"/>
              <a:t>Chechik</a:t>
            </a:r>
            <a:endParaRPr lang="en-GB" sz="1800" spc="-1" dirty="0"/>
          </a:p>
          <a:p>
            <a:pPr marL="1361641" lvl="3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200" spc="-1" dirty="0"/>
              <a:t>cluster statistics</a:t>
            </a:r>
          </a:p>
          <a:p>
            <a:pPr marL="1361641" lvl="3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200" spc="-1" dirty="0"/>
              <a:t>measurements in low pressure drift chamber</a:t>
            </a:r>
          </a:p>
          <a:p>
            <a:pPr marL="1361641" lvl="3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200" spc="-1" dirty="0"/>
              <a:t>simulations</a:t>
            </a:r>
          </a:p>
          <a:p>
            <a:pPr marL="1361641" lvl="3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200" spc="-1" dirty="0"/>
              <a:t>expected particle separation</a:t>
            </a:r>
          </a:p>
          <a:p>
            <a:pPr marL="498041" indent="-355538">
              <a:buFont typeface="Times New Roman" pitchFamily="16" charset="0"/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kern="0" spc="-1" dirty="0">
              <a:latin typeface="Arial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17B856-DAAE-7E43-AB93-4BADF65CCF32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6496" y="4270908"/>
            <a:ext cx="2232248" cy="303732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Line 3">
            <a:extLst>
              <a:ext uri="{FF2B5EF4-FFF2-40B4-BE49-F238E27FC236}">
                <a16:creationId xmlns:a16="http://schemas.microsoft.com/office/drawing/2014/main" id="{E97E106F-3A3D-4B42-AF16-8A0245D4B833}"/>
              </a:ext>
            </a:extLst>
          </p:cNvPr>
          <p:cNvSpPr/>
          <p:nvPr/>
        </p:nvSpPr>
        <p:spPr>
          <a:xfrm flipV="1">
            <a:off x="3672160" y="6300117"/>
            <a:ext cx="3096344" cy="648072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ustomShape 28">
            <a:extLst>
              <a:ext uri="{FF2B5EF4-FFF2-40B4-BE49-F238E27FC236}">
                <a16:creationId xmlns:a16="http://schemas.microsoft.com/office/drawing/2014/main" id="{218E7DFB-15E8-5645-98D9-57A733FE5D5A}"/>
              </a:ext>
            </a:extLst>
          </p:cNvPr>
          <p:cNvSpPr/>
          <p:nvPr/>
        </p:nvSpPr>
        <p:spPr>
          <a:xfrm rot="16200000">
            <a:off x="7608672" y="5733494"/>
            <a:ext cx="2888804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G. Malamud, A. Breskin, B. </a:t>
            </a:r>
            <a:r>
              <a:rPr lang="en-GB" sz="8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Chechik</a:t>
            </a: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, NIM A 372 (1996) 19-30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50450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TextShape 1"/>
          <p:cNvSpPr txBox="1"/>
          <p:nvPr/>
        </p:nvSpPr>
        <p:spPr>
          <a:xfrm>
            <a:off x="461504" y="46060"/>
            <a:ext cx="9140161" cy="91401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5554" indent="-215554" algn="ctr">
              <a:tabLst>
                <a:tab pos="0" algn="l"/>
                <a:tab pos="215554" algn="l"/>
                <a:tab pos="450540" algn="l"/>
                <a:tab pos="901079" algn="l"/>
                <a:tab pos="1348740" algn="l"/>
                <a:tab pos="1797841" algn="l"/>
                <a:tab pos="2246941" algn="l"/>
                <a:tab pos="2696041" algn="l"/>
                <a:tab pos="3145141" algn="l"/>
                <a:tab pos="3594242" algn="l"/>
                <a:tab pos="4042982" algn="l"/>
                <a:tab pos="4492082" algn="l"/>
                <a:tab pos="4941183" algn="l"/>
                <a:tab pos="5390283" algn="l"/>
                <a:tab pos="5839383" algn="l"/>
                <a:tab pos="6288484" algn="l"/>
                <a:tab pos="6737584" algn="l"/>
                <a:tab pos="7186684" algn="l"/>
                <a:tab pos="7635784" algn="l"/>
                <a:tab pos="8084885" algn="l"/>
                <a:tab pos="8533985" algn="l"/>
                <a:tab pos="8983085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4398" b="1" i="1" spc="-1" dirty="0">
                <a:solidFill>
                  <a:srgbClr val="000080"/>
                </a:solidFill>
                <a:latin typeface="Arial"/>
              </a:rPr>
              <a:t>Cluster Counting How To?</a:t>
            </a:r>
            <a:endParaRPr lang="en-US" sz="4398" b="1" i="1" spc="-1" dirty="0">
              <a:solidFill>
                <a:srgbClr val="000080"/>
              </a:solidFill>
              <a:latin typeface="Arial"/>
            </a:endParaRPr>
          </a:p>
        </p:txBody>
      </p:sp>
      <p:sp>
        <p:nvSpPr>
          <p:cNvPr id="390" name="TextShape 2"/>
          <p:cNvSpPr txBox="1"/>
          <p:nvPr/>
        </p:nvSpPr>
        <p:spPr>
          <a:xfrm>
            <a:off x="461504" y="1115541"/>
            <a:ext cx="9378021" cy="6159893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 lnSpcReduction="10000"/>
          </a:bodyPr>
          <a:lstStyle/>
          <a:p>
            <a:pPr marL="498041" indent="-355538">
              <a:lnSpc>
                <a:spcPct val="93000"/>
              </a:lnSpc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 panose="020B0604020202020204" pitchFamily="34" charset="0"/>
              </a:rPr>
              <a:t>How to resolve (and count) individual clusters?</a:t>
            </a:r>
          </a:p>
          <a:p>
            <a:pPr marL="785206" lvl="1" indent="-285366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reminder:</a:t>
            </a:r>
          </a:p>
          <a:p>
            <a:pPr marL="1074170" lvl="2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800" b="1" spc="-1" dirty="0">
                <a:solidFill>
                  <a:srgbClr val="000000"/>
                </a:solidFill>
                <a:latin typeface="Arial"/>
              </a:rPr>
              <a:t>typically 30 clusters/cm at 1 bar in Argon mixtures</a:t>
            </a:r>
          </a:p>
          <a:p>
            <a:pPr marL="1074170" lvl="2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800" b="1" spc="-1" dirty="0">
                <a:solidFill>
                  <a:srgbClr val="000000"/>
                </a:solidFill>
                <a:latin typeface="Arial"/>
                <a:sym typeface="Wingdings" pitchFamily="2" charset="2"/>
              </a:rPr>
              <a:t> about 300 µm separated along track on average</a:t>
            </a:r>
          </a:p>
          <a:p>
            <a:pPr marL="1074170" lvl="2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800" b="1" spc="-1" dirty="0">
                <a:solidFill>
                  <a:srgbClr val="000000"/>
                </a:solidFill>
                <a:latin typeface="Arial"/>
                <a:sym typeface="Wingdings" pitchFamily="2" charset="2"/>
              </a:rPr>
              <a:t> </a:t>
            </a:r>
            <a:r>
              <a:rPr lang="en-GB" sz="1800" b="1" spc="-1" dirty="0">
                <a:solidFill>
                  <a:srgbClr val="000000"/>
                </a:solidFill>
                <a:latin typeface="Arial"/>
              </a:rPr>
              <a:t>time separation in fast gases (~50 µm/ns) about 6 ns</a:t>
            </a:r>
            <a:endParaRPr lang="en-GB" b="1" spc="-1" dirty="0">
              <a:solidFill>
                <a:srgbClr val="000080"/>
              </a:solidFill>
              <a:latin typeface="Arial" panose="020B0604020202020204" pitchFamily="34" charset="0"/>
            </a:endParaRPr>
          </a:p>
          <a:p>
            <a:pPr marL="498041" indent="-355538">
              <a:lnSpc>
                <a:spcPct val="93000"/>
              </a:lnSpc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 panose="020B0604020202020204" pitchFamily="34" charset="0"/>
              </a:rPr>
              <a:t>Most attempts tried to </a:t>
            </a:r>
            <a:r>
              <a:rPr lang="en-GB" b="1" spc="-1" dirty="0">
                <a:solidFill>
                  <a:srgbClr val="FF0000"/>
                </a:solidFill>
                <a:latin typeface="Arial" panose="020B0604020202020204" pitchFamily="34" charset="0"/>
              </a:rPr>
              <a:t>resolve clusters in time</a:t>
            </a:r>
          </a:p>
          <a:p>
            <a:pPr marL="785206" lvl="1" indent="-285366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however, 6 ns average time separation challenging to resolve them</a:t>
            </a:r>
            <a:endParaRPr lang="en-US" b="1" spc="-1" dirty="0">
              <a:solidFill>
                <a:srgbClr val="00008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799" b="1" spc="-1" dirty="0">
                <a:solidFill>
                  <a:srgbClr val="000000"/>
                </a:solidFill>
                <a:latin typeface="Arial" panose="020B0604020202020204" pitchFamily="34" charset="0"/>
              </a:rPr>
              <a:t>need proper detector geometry/principle</a:t>
            </a:r>
          </a:p>
          <a:p>
            <a:pPr marL="1531370" lvl="3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600" spc="-1" dirty="0">
                <a:solidFill>
                  <a:srgbClr val="000000"/>
                </a:solidFill>
                <a:latin typeface="Arial" panose="020B0604020202020204" pitchFamily="34" charset="0"/>
              </a:rPr>
              <a:t>clusters need to arrive sequentially at wires/pads, not simultaneously</a:t>
            </a:r>
          </a:p>
          <a:p>
            <a:pPr marL="1074170" lvl="2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799" b="1" spc="-1" dirty="0">
                <a:solidFill>
                  <a:srgbClr val="000000"/>
                </a:solidFill>
                <a:latin typeface="Arial" panose="020B0604020202020204" pitchFamily="34" charset="0"/>
              </a:rPr>
              <a:t>need slow gas with small drift velocity (e.g. CO</a:t>
            </a:r>
            <a:r>
              <a:rPr lang="en-GB" sz="1799" b="1" spc="-1" baseline="-33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en-GB" sz="1799" b="1" spc="-1" dirty="0">
                <a:solidFill>
                  <a:srgbClr val="000000"/>
                </a:solidFill>
                <a:latin typeface="Arial" panose="020B0604020202020204" pitchFamily="34" charset="0"/>
              </a:rPr>
              <a:t> mixtures, ~10 µm/ns)</a:t>
            </a:r>
          </a:p>
          <a:p>
            <a:pPr marL="1531370" lvl="3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600" spc="-1" dirty="0">
                <a:solidFill>
                  <a:srgbClr val="000000"/>
                </a:solidFill>
                <a:latin typeface="Arial" panose="020B0604020202020204" pitchFamily="34" charset="0"/>
              </a:rPr>
              <a:t>to stretch arrival time of clusters</a:t>
            </a:r>
            <a:endParaRPr lang="en-US" sz="1600" spc="-1" dirty="0">
              <a:solidFill>
                <a:srgbClr val="00000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799" b="1" spc="-1" dirty="0">
                <a:solidFill>
                  <a:srgbClr val="000000"/>
                </a:solidFill>
                <a:latin typeface="Arial" panose="020B0604020202020204" pitchFamily="34" charset="0"/>
              </a:rPr>
              <a:t>need gas with lower cluster density (e.g. He mixtures)</a:t>
            </a:r>
          </a:p>
          <a:p>
            <a:pPr marL="1531370" lvl="3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600" spc="-1" dirty="0">
                <a:solidFill>
                  <a:srgbClr val="000000"/>
                </a:solidFill>
                <a:latin typeface="Arial" panose="020B0604020202020204" pitchFamily="34" charset="0"/>
              </a:rPr>
              <a:t>to further increase time separation between clusters</a:t>
            </a:r>
            <a:endParaRPr lang="en-US" sz="1799" b="1" spc="-1" dirty="0">
              <a:solidFill>
                <a:srgbClr val="00000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5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799" b="1" spc="-1" dirty="0">
                <a:solidFill>
                  <a:srgbClr val="000000"/>
                </a:solidFill>
                <a:latin typeface="Arial" panose="020B0604020202020204" pitchFamily="34" charset="0"/>
              </a:rPr>
              <a:t>need gas with low diffusion</a:t>
            </a:r>
          </a:p>
          <a:p>
            <a:pPr marL="1531370" lvl="3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600" spc="-1" dirty="0">
                <a:solidFill>
                  <a:srgbClr val="000000"/>
                </a:solidFill>
                <a:latin typeface="Arial" panose="020B0604020202020204" pitchFamily="34" charset="0"/>
              </a:rPr>
              <a:t>to avoid dissolution of multi-electron clusters</a:t>
            </a:r>
            <a:endParaRPr lang="en-GB" sz="1799" b="1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1074170" lvl="2" indent="-426789">
              <a:spcAft>
                <a:spcPts val="825"/>
              </a:spcAft>
              <a:buBlip>
                <a:blip r:embed="rId5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799" b="1" spc="-1" dirty="0">
                <a:solidFill>
                  <a:srgbClr val="000000"/>
                </a:solidFill>
                <a:latin typeface="Arial" panose="020B0604020202020204" pitchFamily="34" charset="0"/>
              </a:rPr>
              <a:t>gas with good cluster statistics helps too (e.g. He mixtures)</a:t>
            </a:r>
          </a:p>
          <a:p>
            <a:pPr marL="1531370" lvl="3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600" spc="-1" dirty="0">
                <a:solidFill>
                  <a:srgbClr val="000000"/>
                </a:solidFill>
                <a:latin typeface="Arial" panose="020B0604020202020204" pitchFamily="34" charset="0"/>
              </a:rPr>
              <a:t>more single electron clusters, less multi-electron clusters</a:t>
            </a:r>
            <a:endParaRPr lang="en-US" sz="1600" b="1" spc="-1" dirty="0">
              <a:solidFill>
                <a:srgbClr val="00000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5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799" b="1" spc="-1" dirty="0">
                <a:solidFill>
                  <a:srgbClr val="000000"/>
                </a:solidFill>
                <a:latin typeface="Arial" panose="020B0604020202020204" pitchFamily="34" charset="0"/>
              </a:rPr>
              <a:t>requires electronics with sufficient time and multi-hit resolution</a:t>
            </a:r>
          </a:p>
          <a:p>
            <a:pPr marL="1531370" lvl="3" indent="-426789">
              <a:spcAft>
                <a:spcPts val="825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600" spc="-1" dirty="0">
                <a:solidFill>
                  <a:srgbClr val="000000"/>
                </a:solidFill>
                <a:latin typeface="Arial" panose="020B0604020202020204" pitchFamily="34" charset="0"/>
              </a:rPr>
              <a:t>short pulses (proper pulse shaping)</a:t>
            </a:r>
            <a:endParaRPr lang="en-US" sz="1600" spc="-1" dirty="0">
              <a:solidFill>
                <a:srgbClr val="00000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5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sz="1799" b="1" spc="-1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91" name="CustomShape 3"/>
          <p:cNvSpPr/>
          <p:nvPr/>
        </p:nvSpPr>
        <p:spPr>
          <a:xfrm>
            <a:off x="6981966" y="5655384"/>
            <a:ext cx="1439" cy="34437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38038665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TextShape 1"/>
          <p:cNvSpPr txBox="1"/>
          <p:nvPr/>
        </p:nvSpPr>
        <p:spPr>
          <a:xfrm>
            <a:off x="461504" y="46060"/>
            <a:ext cx="9140161" cy="91401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5554" indent="-215554" algn="ctr">
              <a:tabLst>
                <a:tab pos="0" algn="l"/>
                <a:tab pos="215554" algn="l"/>
                <a:tab pos="450540" algn="l"/>
                <a:tab pos="901079" algn="l"/>
                <a:tab pos="1348740" algn="l"/>
                <a:tab pos="1797841" algn="l"/>
                <a:tab pos="2246941" algn="l"/>
                <a:tab pos="2696041" algn="l"/>
                <a:tab pos="3145141" algn="l"/>
                <a:tab pos="3594242" algn="l"/>
                <a:tab pos="4042982" algn="l"/>
                <a:tab pos="4492082" algn="l"/>
                <a:tab pos="4941183" algn="l"/>
                <a:tab pos="5390283" algn="l"/>
                <a:tab pos="5839383" algn="l"/>
                <a:tab pos="6288484" algn="l"/>
                <a:tab pos="6737584" algn="l"/>
                <a:tab pos="7186684" algn="l"/>
                <a:tab pos="7635784" algn="l"/>
                <a:tab pos="8084885" algn="l"/>
                <a:tab pos="8533985" algn="l"/>
                <a:tab pos="8983085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4000" b="1" i="1" spc="-1" dirty="0">
                <a:solidFill>
                  <a:srgbClr val="000080"/>
                </a:solidFill>
                <a:latin typeface="Arial"/>
              </a:rPr>
              <a:t>Cluster Counting (by time)</a:t>
            </a:r>
            <a:endParaRPr lang="en-US" sz="4000" b="1" i="1" spc="-1" dirty="0">
              <a:solidFill>
                <a:srgbClr val="000080"/>
              </a:solidFill>
              <a:latin typeface="Arial"/>
            </a:endParaRPr>
          </a:p>
        </p:txBody>
      </p:sp>
      <p:sp>
        <p:nvSpPr>
          <p:cNvPr id="393" name="TextShape 2"/>
          <p:cNvSpPr txBox="1"/>
          <p:nvPr/>
        </p:nvSpPr>
        <p:spPr>
          <a:xfrm>
            <a:off x="488493" y="1033127"/>
            <a:ext cx="9209972" cy="12177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98041" indent="-355538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Test beam measurements 1998 using He/CH</a:t>
            </a:r>
            <a:r>
              <a:rPr lang="en-GB" b="1" spc="-1" baseline="-33000" dirty="0">
                <a:solidFill>
                  <a:srgbClr val="000080"/>
                </a:solidFill>
                <a:latin typeface="Arial"/>
              </a:rPr>
              <a:t>4</a:t>
            </a:r>
            <a:r>
              <a:rPr lang="en-GB" b="1" spc="-1" dirty="0">
                <a:solidFill>
                  <a:srgbClr val="000080"/>
                </a:solidFill>
                <a:latin typeface="Arial"/>
              </a:rPr>
              <a:t> (80/20) </a:t>
            </a:r>
            <a:endParaRPr lang="en-US" b="1" spc="-1" dirty="0">
              <a:solidFill>
                <a:srgbClr val="000080"/>
              </a:solidFill>
              <a:latin typeface="Arial"/>
            </a:endParaRPr>
          </a:p>
          <a:p>
            <a:pPr marL="498041" indent="-355538">
              <a:spcAft>
                <a:spcPts val="1100"/>
              </a:spcAft>
              <a:tabLst>
                <a:tab pos="0" algn="l"/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b="1" spc="-1" dirty="0">
              <a:solidFill>
                <a:srgbClr val="000080"/>
              </a:solidFill>
              <a:latin typeface="Arial"/>
            </a:endParaRPr>
          </a:p>
        </p:txBody>
      </p:sp>
      <p:pic>
        <p:nvPicPr>
          <p:cNvPr id="394" name="Picture 393"/>
          <p:cNvPicPr/>
          <p:nvPr/>
        </p:nvPicPr>
        <p:blipFill>
          <a:blip r:embed="rId3"/>
          <a:stretch/>
        </p:blipFill>
        <p:spPr>
          <a:xfrm>
            <a:off x="4425302" y="1547589"/>
            <a:ext cx="4998661" cy="2010835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95" name="CustomShape 3"/>
          <p:cNvSpPr/>
          <p:nvPr/>
        </p:nvSpPr>
        <p:spPr>
          <a:xfrm rot="16200000">
            <a:off x="8559820" y="2537209"/>
            <a:ext cx="1951753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L. Cerrito et. al, NIM A 436 (1999) 336-340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96" name="Line 4"/>
          <p:cNvSpPr/>
          <p:nvPr/>
        </p:nvSpPr>
        <p:spPr>
          <a:xfrm>
            <a:off x="8938167" y="2988032"/>
            <a:ext cx="363447" cy="1799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7" name="CustomShape 5"/>
          <p:cNvSpPr/>
          <p:nvPr/>
        </p:nvSpPr>
        <p:spPr>
          <a:xfrm>
            <a:off x="8360609" y="2843733"/>
            <a:ext cx="534735" cy="23522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Time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98" name="Line 6"/>
          <p:cNvSpPr/>
          <p:nvPr/>
        </p:nvSpPr>
        <p:spPr>
          <a:xfrm flipV="1">
            <a:off x="5231100" y="3203773"/>
            <a:ext cx="1799" cy="301553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9" name="Line 7"/>
          <p:cNvSpPr/>
          <p:nvPr/>
        </p:nvSpPr>
        <p:spPr>
          <a:xfrm flipV="1">
            <a:off x="5919850" y="3203773"/>
            <a:ext cx="1799" cy="301553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0" name="Line 8"/>
          <p:cNvSpPr/>
          <p:nvPr/>
        </p:nvSpPr>
        <p:spPr>
          <a:xfrm flipV="1">
            <a:off x="6378658" y="3203773"/>
            <a:ext cx="1439" cy="301553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1" name="Line 9"/>
          <p:cNvSpPr/>
          <p:nvPr/>
        </p:nvSpPr>
        <p:spPr>
          <a:xfrm flipV="1">
            <a:off x="6706840" y="3203773"/>
            <a:ext cx="1799" cy="301553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2" name="Line 10"/>
          <p:cNvSpPr/>
          <p:nvPr/>
        </p:nvSpPr>
        <p:spPr>
          <a:xfrm flipV="1">
            <a:off x="7198753" y="3203773"/>
            <a:ext cx="1799" cy="301553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403" name="CustomShape 11"/>
          <p:cNvSpPr/>
          <p:nvPr/>
        </p:nvSpPr>
        <p:spPr>
          <a:xfrm>
            <a:off x="5767634" y="3568660"/>
            <a:ext cx="915456" cy="20928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FF0000"/>
                </a:solidFill>
                <a:latin typeface="Arial" panose="020B0604020202020204" pitchFamily="34" charset="0"/>
              </a:rPr>
              <a:t>Clusters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404" name="Picture 403"/>
          <p:cNvPicPr/>
          <p:nvPr/>
        </p:nvPicPr>
        <p:blipFill>
          <a:blip r:embed="rId4"/>
          <a:stretch/>
        </p:blipFill>
        <p:spPr>
          <a:xfrm>
            <a:off x="803157" y="3275781"/>
            <a:ext cx="3099018" cy="2285040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05" name="Picture 404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5305876" y="4241507"/>
            <a:ext cx="3838891" cy="2773891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06" name="CustomShape 12"/>
          <p:cNvSpPr/>
          <p:nvPr/>
        </p:nvSpPr>
        <p:spPr>
          <a:xfrm>
            <a:off x="3277838" y="5580037"/>
            <a:ext cx="601835" cy="23522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 err="1">
                <a:solidFill>
                  <a:srgbClr val="FF0000"/>
                </a:solidFill>
                <a:latin typeface="Arial" panose="020B0604020202020204" pitchFamily="34" charset="0"/>
              </a:rPr>
              <a:t>dN</a:t>
            </a: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/dx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07" name="CustomShape 13"/>
          <p:cNvSpPr/>
          <p:nvPr/>
        </p:nvSpPr>
        <p:spPr>
          <a:xfrm>
            <a:off x="8916814" y="6878115"/>
            <a:ext cx="267368" cy="27456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/>
                <a:ea typeface="Arial"/>
              </a:rPr>
              <a:t>β</a:t>
            </a:r>
            <a:r>
              <a:rPr lang="en-GB" sz="1799" spc="-1" dirty="0" err="1">
                <a:solidFill>
                  <a:srgbClr val="FF0000"/>
                </a:solidFill>
                <a:latin typeface="Arial"/>
                <a:ea typeface="Arial"/>
              </a:rPr>
              <a:t>γ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08" name="CustomShape 14"/>
          <p:cNvSpPr/>
          <p:nvPr/>
        </p:nvSpPr>
        <p:spPr>
          <a:xfrm>
            <a:off x="6211617" y="5833120"/>
            <a:ext cx="1050288" cy="20928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 err="1">
                <a:solidFill>
                  <a:srgbClr val="FF0000"/>
                </a:solidFill>
                <a:latin typeface="Arial" panose="020B0604020202020204" pitchFamily="34" charset="0"/>
              </a:rPr>
              <a:t>dN</a:t>
            </a:r>
            <a:r>
              <a:rPr lang="en-GB" sz="1600" spc="-1" dirty="0">
                <a:solidFill>
                  <a:srgbClr val="FF0000"/>
                </a:solidFill>
                <a:latin typeface="Arial" panose="020B0604020202020204" pitchFamily="34" charset="0"/>
              </a:rPr>
              <a:t>/dx res.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09" name="CustomShape 15"/>
          <p:cNvSpPr/>
          <p:nvPr/>
        </p:nvSpPr>
        <p:spPr>
          <a:xfrm>
            <a:off x="6752470" y="4466774"/>
            <a:ext cx="1037463" cy="20928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 err="1">
                <a:solidFill>
                  <a:srgbClr val="FF0000"/>
                </a:solidFill>
                <a:latin typeface="Arial" panose="020B0604020202020204" pitchFamily="34" charset="0"/>
              </a:rPr>
              <a:t>dE</a:t>
            </a:r>
            <a:r>
              <a:rPr lang="en-GB" sz="1600" spc="-1" dirty="0">
                <a:solidFill>
                  <a:srgbClr val="FF0000"/>
                </a:solidFill>
                <a:latin typeface="Arial" panose="020B0604020202020204" pitchFamily="34" charset="0"/>
              </a:rPr>
              <a:t>/dx res.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10" name="CustomShape 16"/>
          <p:cNvSpPr/>
          <p:nvPr/>
        </p:nvSpPr>
        <p:spPr>
          <a:xfrm>
            <a:off x="4002240" y="3811852"/>
            <a:ext cx="741293" cy="1046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FF0000"/>
                </a:solidFill>
                <a:latin typeface="Arial" panose="020B0604020202020204" pitchFamily="34" charset="0"/>
              </a:rPr>
              <a:t>3 GeV/c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FF0000"/>
                </a:solidFill>
                <a:latin typeface="Arial" panose="020B0604020202020204" pitchFamily="34" charset="0"/>
              </a:rPr>
              <a:t>120 cm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FF0000"/>
                </a:solidFill>
                <a:latin typeface="Arial" panose="020B0604020202020204" pitchFamily="34" charset="0"/>
              </a:rPr>
              <a:t>track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FF0000"/>
                </a:solidFill>
                <a:latin typeface="Arial" panose="020B0604020202020204" pitchFamily="34" charset="0"/>
              </a:rPr>
              <a:t>length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11" name="CustomShape 17"/>
          <p:cNvSpPr/>
          <p:nvPr/>
        </p:nvSpPr>
        <p:spPr>
          <a:xfrm rot="16200000">
            <a:off x="-278694" y="4517655"/>
            <a:ext cx="1951753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L. Cerrito et. al, NIM A 434 (1999) 261-270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12" name="CustomShape 18"/>
          <p:cNvSpPr/>
          <p:nvPr/>
        </p:nvSpPr>
        <p:spPr>
          <a:xfrm rot="16200000">
            <a:off x="8301592" y="5711503"/>
            <a:ext cx="1951753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L. Cerrito et. al, NIM A 434 (1999) 261-270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7A0932B-27D9-C44E-BC84-1CE2D0A13A2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714" y="1541834"/>
            <a:ext cx="3397751" cy="12623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6" name="CustomShape 11">
            <a:extLst>
              <a:ext uri="{FF2B5EF4-FFF2-40B4-BE49-F238E27FC236}">
                <a16:creationId xmlns:a16="http://schemas.microsoft.com/office/drawing/2014/main" id="{BF49057F-3842-A34F-93E3-827C52C95DF9}"/>
              </a:ext>
            </a:extLst>
          </p:cNvPr>
          <p:cNvSpPr/>
          <p:nvPr/>
        </p:nvSpPr>
        <p:spPr>
          <a:xfrm>
            <a:off x="1964616" y="2840174"/>
            <a:ext cx="915456" cy="20928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FF0000"/>
                </a:solidFill>
                <a:latin typeface="Arial" panose="020B0604020202020204" pitchFamily="34" charset="0"/>
              </a:rPr>
              <a:t>drift cells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5" name="TextShape 2">
            <a:extLst>
              <a:ext uri="{FF2B5EF4-FFF2-40B4-BE49-F238E27FC236}">
                <a16:creationId xmlns:a16="http://schemas.microsoft.com/office/drawing/2014/main" id="{2B521BA7-3185-1245-81DD-122D8C51F088}"/>
              </a:ext>
            </a:extLst>
          </p:cNvPr>
          <p:cNvSpPr txBox="1"/>
          <p:nvPr/>
        </p:nvSpPr>
        <p:spPr>
          <a:xfrm>
            <a:off x="488493" y="5887285"/>
            <a:ext cx="4263787" cy="1492952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785206" lvl="1" indent="-285366">
              <a:spcAft>
                <a:spcPts val="1100"/>
              </a:spcAft>
              <a:buBlip>
                <a:blip r:embed="rId7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80"/>
                </a:solidFill>
                <a:latin typeface="Arial"/>
              </a:rPr>
              <a:t>Cluster Counting works in test beam under controlled conditions</a:t>
            </a:r>
          </a:p>
          <a:p>
            <a:pPr marL="785206" lvl="1" indent="-285366">
              <a:spcAft>
                <a:spcPts val="1100"/>
              </a:spcAft>
              <a:buBlip>
                <a:blip r:embed="rId7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80"/>
                </a:solidFill>
                <a:latin typeface="Arial"/>
              </a:rPr>
              <a:t>but not yet used in large scale particle detectors</a:t>
            </a:r>
            <a:endParaRPr lang="en-US" sz="2000" b="1" spc="-1" dirty="0">
              <a:solidFill>
                <a:srgbClr val="000080"/>
              </a:solidFill>
              <a:latin typeface="Arial"/>
            </a:endParaRPr>
          </a:p>
        </p:txBody>
      </p:sp>
      <p:sp>
        <p:nvSpPr>
          <p:cNvPr id="28" name="CustomShape 12">
            <a:extLst>
              <a:ext uri="{FF2B5EF4-FFF2-40B4-BE49-F238E27FC236}">
                <a16:creationId xmlns:a16="http://schemas.microsoft.com/office/drawing/2014/main" id="{9AAE265D-C1EA-7242-A54C-AA99FC63D038}"/>
              </a:ext>
            </a:extLst>
          </p:cNvPr>
          <p:cNvSpPr/>
          <p:nvPr/>
        </p:nvSpPr>
        <p:spPr>
          <a:xfrm>
            <a:off x="7741951" y="2295237"/>
            <a:ext cx="1547924" cy="36625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>
                <a:solidFill>
                  <a:srgbClr val="002060"/>
                </a:solidFill>
                <a:latin typeface="Arial" panose="020B0604020202020204" pitchFamily="34" charset="0"/>
              </a:rPr>
              <a:t> 5 </a:t>
            </a:r>
            <a:r>
              <a:rPr lang="en-GB" sz="1400" b="1" spc="-1" dirty="0" err="1">
                <a:solidFill>
                  <a:srgbClr val="002060"/>
                </a:solidFill>
                <a:latin typeface="Arial" panose="020B0604020202020204" pitchFamily="34" charset="0"/>
              </a:rPr>
              <a:t>Gsamples</a:t>
            </a:r>
            <a:r>
              <a:rPr lang="en-GB" sz="1400" b="1" spc="-1" dirty="0">
                <a:solidFill>
                  <a:srgbClr val="002060"/>
                </a:solidFill>
                <a:latin typeface="Arial" panose="020B0604020202020204" pitchFamily="34" charset="0"/>
              </a:rPr>
              <a:t>/s</a:t>
            </a: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>
                <a:solidFill>
                  <a:srgbClr val="002060"/>
                </a:solidFill>
                <a:latin typeface="Arial" panose="020B0604020202020204" pitchFamily="34" charset="0"/>
              </a:rPr>
              <a:t> 1 GHz bandwidth </a:t>
            </a:r>
            <a:endParaRPr lang="en-US" sz="1400" b="1" spc="-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4875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59581-9089-8A4C-915E-9F5311565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Counting for Large Detectors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E8CD1-A8BA-D343-9316-9C699D1B1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98041" indent="-355538">
              <a:lnSpc>
                <a:spcPct val="93000"/>
              </a:lnSpc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/>
              <a:t>New large detector concepts for future </a:t>
            </a:r>
            <a:r>
              <a:rPr lang="en-GB" b="1" spc="-1" dirty="0" err="1"/>
              <a:t>e</a:t>
            </a:r>
            <a:r>
              <a:rPr lang="en-GB" b="1" spc="-1" baseline="30000" dirty="0" err="1"/>
              <a:t>+</a:t>
            </a:r>
            <a:r>
              <a:rPr lang="en-GB" b="1" spc="-1" dirty="0" err="1"/>
              <a:t>e</a:t>
            </a:r>
            <a:r>
              <a:rPr lang="en-GB" b="1" spc="-1" baseline="30000" dirty="0"/>
              <a:t>–</a:t>
            </a:r>
            <a:r>
              <a:rPr lang="en-GB" b="1" spc="-1" dirty="0"/>
              <a:t> colliders consider cluster counting</a:t>
            </a:r>
          </a:p>
          <a:p>
            <a:pPr marL="785379" lvl="1" indent="-355538">
              <a:lnSpc>
                <a:spcPct val="93000"/>
              </a:lnSpc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FF0000"/>
                </a:solidFill>
              </a:rPr>
              <a:t>4</a:t>
            </a:r>
            <a:r>
              <a:rPr lang="en-GB" b="1" spc="-1" baseline="30000" dirty="0">
                <a:solidFill>
                  <a:srgbClr val="FF0000"/>
                </a:solidFill>
              </a:rPr>
              <a:t>th</a:t>
            </a:r>
            <a:r>
              <a:rPr lang="en-GB" b="1" spc="-1" dirty="0">
                <a:solidFill>
                  <a:srgbClr val="FF0000"/>
                </a:solidFill>
              </a:rPr>
              <a:t> detector concept for ILC</a:t>
            </a:r>
            <a:r>
              <a:rPr lang="en-GB" b="1" spc="-1" dirty="0"/>
              <a:t> (discontinued)</a:t>
            </a:r>
          </a:p>
          <a:p>
            <a:pPr marL="1074304" lvl="2" indent="-355538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 err="1"/>
              <a:t>CluCou</a:t>
            </a:r>
            <a:r>
              <a:rPr lang="en-GB" b="1" spc="-1" dirty="0"/>
              <a:t> drift chamber with small drift cells</a:t>
            </a:r>
          </a:p>
          <a:p>
            <a:pPr marL="1074304" lvl="2" indent="-355538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/>
              <a:t>He/</a:t>
            </a:r>
            <a:r>
              <a:rPr lang="en-GB" b="1" spc="-1" dirty="0" err="1"/>
              <a:t>i</a:t>
            </a:r>
            <a:r>
              <a:rPr lang="en-GB" b="1" spc="-1" dirty="0"/>
              <a:t>-Butane (90/10) gas mixture</a:t>
            </a:r>
          </a:p>
          <a:p>
            <a:pPr marL="1074304" lvl="2" indent="-355538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spc="-1" dirty="0"/>
          </a:p>
          <a:p>
            <a:pPr marL="785379" lvl="1" indent="-355538">
              <a:lnSpc>
                <a:spcPct val="93000"/>
              </a:lnSpc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>
                <a:solidFill>
                  <a:srgbClr val="FF0000"/>
                </a:solidFill>
              </a:rPr>
              <a:t>detector for Super-B </a:t>
            </a:r>
            <a:r>
              <a:rPr lang="en-GB" spc="-1" dirty="0"/>
              <a:t>(discontinued)</a:t>
            </a:r>
          </a:p>
          <a:p>
            <a:pPr marL="1074304" lvl="2" indent="-355538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/>
              <a:t>full-length single cell drift chamber prototype</a:t>
            </a:r>
          </a:p>
          <a:p>
            <a:pPr marL="1074304" lvl="2" indent="-355538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/>
              <a:t>He/</a:t>
            </a:r>
            <a:r>
              <a:rPr lang="en-GB" spc="-1" dirty="0" err="1"/>
              <a:t>i</a:t>
            </a:r>
            <a:r>
              <a:rPr lang="en-GB" spc="-1" dirty="0"/>
              <a:t>-Butane (90/10) gas mixture</a:t>
            </a:r>
          </a:p>
          <a:p>
            <a:pPr marL="1074304" lvl="2" indent="-355538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spc="-1" dirty="0"/>
          </a:p>
          <a:p>
            <a:pPr marL="785379" lvl="1" indent="-355538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>
                <a:solidFill>
                  <a:srgbClr val="FF0000"/>
                </a:solidFill>
              </a:rPr>
              <a:t>IDEA detector for FFC-</a:t>
            </a:r>
            <a:r>
              <a:rPr lang="en-GB" spc="-1" dirty="0" err="1">
                <a:solidFill>
                  <a:srgbClr val="FF0000"/>
                </a:solidFill>
              </a:rPr>
              <a:t>ee</a:t>
            </a:r>
            <a:r>
              <a:rPr lang="en-GB" spc="-1" dirty="0">
                <a:solidFill>
                  <a:srgbClr val="FF0000"/>
                </a:solidFill>
              </a:rPr>
              <a:t> or CEPC</a:t>
            </a:r>
          </a:p>
          <a:p>
            <a:pPr marL="1074304" lvl="2" indent="-355538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/>
              <a:t>follow-up of </a:t>
            </a:r>
            <a:r>
              <a:rPr lang="en-GB" b="1" spc="-1" dirty="0" err="1"/>
              <a:t>CluCou</a:t>
            </a:r>
            <a:r>
              <a:rPr lang="en-GB" b="1" spc="-1" dirty="0"/>
              <a:t>, small drift cells</a:t>
            </a:r>
          </a:p>
          <a:p>
            <a:pPr marL="1074304" lvl="2" indent="-355538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/>
              <a:t>He/</a:t>
            </a:r>
            <a:r>
              <a:rPr lang="en-GB" spc="-1" dirty="0" err="1"/>
              <a:t>i</a:t>
            </a:r>
            <a:r>
              <a:rPr lang="en-GB" spc="-1" dirty="0"/>
              <a:t>-Butane (90/10) gas mixture</a:t>
            </a:r>
          </a:p>
          <a:p>
            <a:pPr marL="1074304" lvl="2" indent="-355538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/>
              <a:t>simulation shows clear advantage of									          cluster counting	vs. classical </a:t>
            </a:r>
            <a:r>
              <a:rPr lang="en-GB" spc="-1" dirty="0" err="1"/>
              <a:t>dE</a:t>
            </a:r>
            <a:r>
              <a:rPr lang="en-GB" spc="-1" dirty="0"/>
              <a:t>/dx</a:t>
            </a:r>
          </a:p>
          <a:p>
            <a:pPr marL="1074304" lvl="2" indent="-355538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/>
              <a:t>assumes 4.2% </a:t>
            </a:r>
            <a:r>
              <a:rPr lang="en-GB" b="1" spc="-1" dirty="0" err="1"/>
              <a:t>dE</a:t>
            </a:r>
            <a:r>
              <a:rPr lang="en-GB" spc="-1" dirty="0"/>
              <a:t>/dx resolution and										       80% cluster counting efficiency</a:t>
            </a:r>
            <a:endParaRPr lang="en-GB" b="1" spc="-1" dirty="0"/>
          </a:p>
          <a:p>
            <a:pPr marL="785379" lvl="1" indent="-355538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spc="-1" dirty="0"/>
          </a:p>
        </p:txBody>
      </p:sp>
      <p:pic>
        <p:nvPicPr>
          <p:cNvPr id="59393" name="Picture 1" descr="page2image3468064704">
            <a:extLst>
              <a:ext uri="{FF2B5EF4-FFF2-40B4-BE49-F238E27FC236}">
                <a16:creationId xmlns:a16="http://schemas.microsoft.com/office/drawing/2014/main" id="{EF543D14-FAC1-9346-A29A-7729AC4CDBF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480" y="1687837"/>
            <a:ext cx="1746470" cy="1515936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CustomShape 18">
            <a:extLst>
              <a:ext uri="{FF2B5EF4-FFF2-40B4-BE49-F238E27FC236}">
                <a16:creationId xmlns:a16="http://schemas.microsoft.com/office/drawing/2014/main" id="{0B72A2A8-7A08-5041-BCD3-1191064CC3E4}"/>
              </a:ext>
            </a:extLst>
          </p:cNvPr>
          <p:cNvSpPr/>
          <p:nvPr/>
        </p:nvSpPr>
        <p:spPr>
          <a:xfrm rot="16200000">
            <a:off x="7872994" y="2398935"/>
            <a:ext cx="1191900" cy="20928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R. </a:t>
            </a:r>
            <a:r>
              <a:rPr lang="en-GB" sz="8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Perrino</a:t>
            </a: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 et. al,</a:t>
            </a: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NIM A 598 (2009) 98-101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2E25180-989A-1741-9CC2-95F17B5790A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4089" y="5369680"/>
            <a:ext cx="3029212" cy="18932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CustomShape 18">
            <a:extLst>
              <a:ext uri="{FF2B5EF4-FFF2-40B4-BE49-F238E27FC236}">
                <a16:creationId xmlns:a16="http://schemas.microsoft.com/office/drawing/2014/main" id="{7C6BF06B-ED8E-F540-8B61-726FC4FD7547}"/>
              </a:ext>
            </a:extLst>
          </p:cNvPr>
          <p:cNvSpPr/>
          <p:nvPr/>
        </p:nvSpPr>
        <p:spPr>
          <a:xfrm rot="16200000">
            <a:off x="8188741" y="6391996"/>
            <a:ext cx="1268820" cy="20928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G. </a:t>
            </a:r>
            <a:r>
              <a:rPr lang="en-GB" sz="8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Chiarello</a:t>
            </a: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 et. al,</a:t>
            </a: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NIM A 936 (2019) 503-504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3DE5A58-ADB8-7E4F-97F0-ABA43BE9B65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078" y="3418477"/>
            <a:ext cx="2560223" cy="173649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CustomShape 18">
            <a:extLst>
              <a:ext uri="{FF2B5EF4-FFF2-40B4-BE49-F238E27FC236}">
                <a16:creationId xmlns:a16="http://schemas.microsoft.com/office/drawing/2014/main" id="{52AACA81-91A4-2940-81F3-11660F19C6EA}"/>
              </a:ext>
            </a:extLst>
          </p:cNvPr>
          <p:cNvSpPr/>
          <p:nvPr/>
        </p:nvSpPr>
        <p:spPr>
          <a:xfrm rot="16200000">
            <a:off x="8175079" y="4107241"/>
            <a:ext cx="1296144" cy="20928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J.-F. Caron et al,</a:t>
            </a: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NIM A 735 (2014), 169-183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CustomShape 12">
            <a:extLst>
              <a:ext uri="{FF2B5EF4-FFF2-40B4-BE49-F238E27FC236}">
                <a16:creationId xmlns:a16="http://schemas.microsoft.com/office/drawing/2014/main" id="{5675ABAB-694F-6D46-A4C0-66E45DFCA168}"/>
              </a:ext>
            </a:extLst>
          </p:cNvPr>
          <p:cNvSpPr/>
          <p:nvPr/>
        </p:nvSpPr>
        <p:spPr>
          <a:xfrm>
            <a:off x="7634933" y="4676830"/>
            <a:ext cx="883575" cy="1831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r>
              <a:rPr lang="en-GB" sz="1400" b="1" spc="-1" dirty="0" err="1">
                <a:solidFill>
                  <a:srgbClr val="002060"/>
                </a:solidFill>
                <a:latin typeface="Arial" panose="020B0604020202020204" pitchFamily="34" charset="0"/>
              </a:rPr>
              <a:t>testbeam</a:t>
            </a:r>
            <a:r>
              <a:rPr lang="en-GB" sz="1400" b="1" spc="-1" dirty="0">
                <a:solidFill>
                  <a:srgbClr val="002060"/>
                </a:solidFill>
                <a:latin typeface="Arial" panose="020B0604020202020204" pitchFamily="34" charset="0"/>
              </a:rPr>
              <a:t> </a:t>
            </a:r>
            <a:endParaRPr lang="en-US" sz="1400" b="1" spc="-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  <p:sp>
        <p:nvSpPr>
          <p:cNvPr id="16" name="CustomShape 12">
            <a:extLst>
              <a:ext uri="{FF2B5EF4-FFF2-40B4-BE49-F238E27FC236}">
                <a16:creationId xmlns:a16="http://schemas.microsoft.com/office/drawing/2014/main" id="{A90BF21E-FB88-F848-B810-1774EE30016B}"/>
              </a:ext>
            </a:extLst>
          </p:cNvPr>
          <p:cNvSpPr/>
          <p:nvPr/>
        </p:nvSpPr>
        <p:spPr>
          <a:xfrm>
            <a:off x="7526185" y="5670206"/>
            <a:ext cx="992323" cy="1831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>
                <a:solidFill>
                  <a:srgbClr val="002060"/>
                </a:solidFill>
                <a:latin typeface="Arial" panose="020B0604020202020204" pitchFamily="34" charset="0"/>
              </a:rPr>
              <a:t> simulation </a:t>
            </a:r>
            <a:endParaRPr lang="en-US" sz="1400" b="1" spc="-1" dirty="0">
              <a:solidFill>
                <a:srgbClr val="00206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41987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>
            <a:extLst>
              <a:ext uri="{FF2B5EF4-FFF2-40B4-BE49-F238E27FC236}">
                <a16:creationId xmlns:a16="http://schemas.microsoft.com/office/drawing/2014/main" id="{11967F8A-604E-D54C-B27D-1C89DE5DD0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7006"/>
            <a:ext cx="9144000" cy="572464"/>
          </a:xfrm>
          <a:ln/>
        </p:spPr>
        <p:txBody>
          <a:bodyPr>
            <a:spAutoFit/>
          </a:bodyPr>
          <a:lstStyle/>
          <a:p>
            <a:pPr>
              <a:tabLst>
                <a:tab pos="211138" algn="l"/>
                <a:tab pos="446088" algn="l"/>
                <a:tab pos="896938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n-CH" dirty="0"/>
              <a:t>Cluster Counting Efficiency</a:t>
            </a: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900C3D75-FDA0-684A-9E7B-08F8F5BD08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1580561"/>
          </a:xfrm>
          <a:ln/>
        </p:spPr>
        <p:txBody>
          <a:bodyPr>
            <a:spAutoFit/>
          </a:bodyPr>
          <a:lstStyle/>
          <a:p>
            <a:pPr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en-CH" b="1" dirty="0"/>
              <a:t>Cluster Counting is not (never) perfect</a:t>
            </a:r>
          </a:p>
          <a:p>
            <a:pPr lvl="1"/>
            <a:r>
              <a:rPr lang="en-GB" altLang="en-CH" dirty="0"/>
              <a:t>some narrow clusters cannot be resolved</a:t>
            </a:r>
            <a:endParaRPr lang="en-GB" altLang="en-CH" b="1" dirty="0"/>
          </a:p>
          <a:p>
            <a:pPr lvl="1"/>
            <a:r>
              <a:rPr lang="en-GB" altLang="en-CH" dirty="0"/>
              <a:t>but </a:t>
            </a:r>
            <a:r>
              <a:rPr lang="en-GB" altLang="en-CH" b="1" dirty="0"/>
              <a:t>cluster counting efficiency &gt;25% sufficient to beat charge measurement</a:t>
            </a:r>
          </a:p>
        </p:txBody>
      </p:sp>
      <p:pic>
        <p:nvPicPr>
          <p:cNvPr id="14339" name="Picture 3">
            <a:extLst>
              <a:ext uri="{FF2B5EF4-FFF2-40B4-BE49-F238E27FC236}">
                <a16:creationId xmlns:a16="http://schemas.microsoft.com/office/drawing/2014/main" id="{A0D54692-26A8-ED4A-AFEA-F02AB2D7DF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9246" y="3131765"/>
            <a:ext cx="3883136" cy="377691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3">
            <a:extLst>
              <a:ext uri="{FF2B5EF4-FFF2-40B4-BE49-F238E27FC236}">
                <a16:creationId xmlns:a16="http://schemas.microsoft.com/office/drawing/2014/main" id="{C7D615F7-33E5-C548-93BC-C0162D4DC7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824" y="3140364"/>
            <a:ext cx="3934282" cy="3776911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rgbClr val="808080"/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CustomShape 6">
            <a:extLst>
              <a:ext uri="{FF2B5EF4-FFF2-40B4-BE49-F238E27FC236}">
                <a16:creationId xmlns:a16="http://schemas.microsoft.com/office/drawing/2014/main" id="{C24B75AE-2145-AE47-B5DC-C549D1222593}"/>
              </a:ext>
            </a:extLst>
          </p:cNvPr>
          <p:cNvSpPr/>
          <p:nvPr/>
        </p:nvSpPr>
        <p:spPr>
          <a:xfrm>
            <a:off x="3881114" y="2627709"/>
            <a:ext cx="2376264" cy="43088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Simulation study for ILD-TPC</a:t>
            </a:r>
          </a:p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with He mixture</a:t>
            </a:r>
          </a:p>
        </p:txBody>
      </p:sp>
    </p:spTree>
    <p:extLst>
      <p:ext uri="{BB962C8B-B14F-4D97-AF65-F5344CB8AC3E}">
        <p14:creationId xmlns:p14="http://schemas.microsoft.com/office/powerpoint/2010/main" val="23092672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>
            <a:extLst>
              <a:ext uri="{FF2B5EF4-FFF2-40B4-BE49-F238E27FC236}">
                <a16:creationId xmlns:a16="http://schemas.microsoft.com/office/drawing/2014/main" id="{11967F8A-604E-D54C-B27D-1C89DE5DD0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-1" y="217006"/>
            <a:ext cx="10080625" cy="572464"/>
          </a:xfrm>
          <a:ln/>
        </p:spPr>
        <p:txBody>
          <a:bodyPr wrap="square">
            <a:spAutoFit/>
          </a:bodyPr>
          <a:lstStyle/>
          <a:p>
            <a:pPr>
              <a:tabLst>
                <a:tab pos="211138" algn="l"/>
                <a:tab pos="446088" algn="l"/>
                <a:tab pos="896938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n-CH" dirty="0"/>
              <a:t>PID Improvement with Cluster Counting</a:t>
            </a: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900C3D75-FDA0-684A-9E7B-08F8F5BD08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1188339"/>
          </a:xfrm>
          <a:ln/>
        </p:spPr>
        <p:txBody>
          <a:bodyPr>
            <a:spAutoFit/>
          </a:bodyPr>
          <a:lstStyle/>
          <a:p>
            <a:pPr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en-CH" b="1" dirty="0"/>
              <a:t>PID improvement demonstrated in the full-length single cell drift chamber prototype for Super-B</a:t>
            </a:r>
            <a:endParaRPr lang="en-GB" altLang="en-CH" dirty="0"/>
          </a:p>
          <a:p>
            <a:pPr lvl="1"/>
            <a:r>
              <a:rPr lang="en-GB" altLang="en-CH" dirty="0"/>
              <a:t>simultaneous </a:t>
            </a:r>
            <a:r>
              <a:rPr lang="en-GB" altLang="en-CH" b="1" dirty="0"/>
              <a:t>charge a</a:t>
            </a:r>
            <a:r>
              <a:rPr lang="en-GB" altLang="en-CH" dirty="0"/>
              <a:t>nd cluster counting measurement</a:t>
            </a:r>
            <a:endParaRPr lang="en-GB" altLang="en-CH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653886-BFDD-AC4B-8809-7280639CDF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40" y="2682205"/>
            <a:ext cx="2997200" cy="20193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19DD64-55A4-CC4E-9565-731CEBF247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340" y="4856881"/>
            <a:ext cx="2933700" cy="20193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CBA1AD-F2F2-4147-8692-EA19C4B8FA6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8940" y="2699479"/>
            <a:ext cx="4252096" cy="295232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CustomShape 12">
            <a:extLst>
              <a:ext uri="{FF2B5EF4-FFF2-40B4-BE49-F238E27FC236}">
                <a16:creationId xmlns:a16="http://schemas.microsoft.com/office/drawing/2014/main" id="{B36C8A3C-E655-6449-9E89-8F4EA93E63FE}"/>
              </a:ext>
            </a:extLst>
          </p:cNvPr>
          <p:cNvSpPr/>
          <p:nvPr/>
        </p:nvSpPr>
        <p:spPr>
          <a:xfrm>
            <a:off x="3888184" y="6405539"/>
            <a:ext cx="1387752" cy="36625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cluster counting</a:t>
            </a: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 err="1">
                <a:solidFill>
                  <a:srgbClr val="FF0000"/>
                </a:solidFill>
                <a:latin typeface="Arial" panose="020B0604020202020204" pitchFamily="34" charset="0"/>
              </a:rPr>
              <a:t>dN</a:t>
            </a:r>
            <a:r>
              <a:rPr lang="en-GB" sz="14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/dx</a:t>
            </a:r>
            <a:endParaRPr lang="en-US" sz="1400" b="1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4" name="CustomShape 12">
            <a:extLst>
              <a:ext uri="{FF2B5EF4-FFF2-40B4-BE49-F238E27FC236}">
                <a16:creationId xmlns:a16="http://schemas.microsoft.com/office/drawing/2014/main" id="{A0E3C6B2-019C-2443-A610-9DFB4A31D9ED}"/>
              </a:ext>
            </a:extLst>
          </p:cNvPr>
          <p:cNvSpPr/>
          <p:nvPr/>
        </p:nvSpPr>
        <p:spPr>
          <a:xfrm>
            <a:off x="3888184" y="2754213"/>
            <a:ext cx="843629" cy="36625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 err="1">
                <a:solidFill>
                  <a:srgbClr val="FF0000"/>
                </a:solidFill>
                <a:latin typeface="Arial" panose="020B0604020202020204" pitchFamily="34" charset="0"/>
              </a:rPr>
              <a:t>dE</a:t>
            </a:r>
            <a:r>
              <a:rPr lang="en-GB" sz="14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/dx</a:t>
            </a: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by charge</a:t>
            </a:r>
            <a:endParaRPr lang="en-US" sz="1400" b="1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CustomShape 12">
            <a:extLst>
              <a:ext uri="{FF2B5EF4-FFF2-40B4-BE49-F238E27FC236}">
                <a16:creationId xmlns:a16="http://schemas.microsoft.com/office/drawing/2014/main" id="{B944F2E5-CC70-9846-AD89-D4C8DAAD7B7E}"/>
              </a:ext>
            </a:extLst>
          </p:cNvPr>
          <p:cNvSpPr/>
          <p:nvPr/>
        </p:nvSpPr>
        <p:spPr>
          <a:xfrm>
            <a:off x="5749066" y="5761991"/>
            <a:ext cx="4157613" cy="104644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b="1" spc="-1" dirty="0">
                <a:solidFill>
                  <a:srgbClr val="002060"/>
                </a:solidFill>
                <a:latin typeface="Arial" panose="020B0604020202020204" pitchFamily="34" charset="0"/>
              </a:rPr>
              <a:t>at 210 MeV/c: similar PID capabilities</a:t>
            </a:r>
          </a:p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b="1" spc="-1" dirty="0">
                <a:solidFill>
                  <a:srgbClr val="002060"/>
                </a:solidFill>
                <a:latin typeface="Arial" panose="020B0604020202020204" pitchFamily="34" charset="0"/>
              </a:rPr>
              <a:t>of </a:t>
            </a:r>
            <a:r>
              <a:rPr lang="en-GB" sz="1600" b="1" spc="-1" dirty="0" err="1">
                <a:solidFill>
                  <a:srgbClr val="002060"/>
                </a:solidFill>
                <a:latin typeface="Arial" panose="020B0604020202020204" pitchFamily="34" charset="0"/>
              </a:rPr>
              <a:t>dE</a:t>
            </a:r>
            <a:r>
              <a:rPr lang="en-GB" sz="1600" b="1" spc="-1" dirty="0">
                <a:solidFill>
                  <a:srgbClr val="002060"/>
                </a:solidFill>
                <a:latin typeface="Arial" panose="020B0604020202020204" pitchFamily="34" charset="0"/>
              </a:rPr>
              <a:t>/dx only and of Cluster Counting only</a:t>
            </a:r>
          </a:p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endParaRPr lang="en-GB" sz="1600" b="1" spc="-1" dirty="0">
              <a:solidFill>
                <a:srgbClr val="002060"/>
              </a:solidFill>
              <a:latin typeface="Arial" panose="020B0604020202020204" pitchFamily="34" charset="0"/>
            </a:endParaRPr>
          </a:p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improved PID performance by</a:t>
            </a:r>
          </a:p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combination of both </a:t>
            </a:r>
          </a:p>
        </p:txBody>
      </p:sp>
      <p:sp>
        <p:nvSpPr>
          <p:cNvPr id="16" name="CustomShape 12">
            <a:extLst>
              <a:ext uri="{FF2B5EF4-FFF2-40B4-BE49-F238E27FC236}">
                <a16:creationId xmlns:a16="http://schemas.microsoft.com/office/drawing/2014/main" id="{CBEE30A3-50A3-7E48-BC60-8553C87A2E2F}"/>
              </a:ext>
            </a:extLst>
          </p:cNvPr>
          <p:cNvSpPr/>
          <p:nvPr/>
        </p:nvSpPr>
        <p:spPr>
          <a:xfrm>
            <a:off x="8496696" y="2908369"/>
            <a:ext cx="864467" cy="18312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4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210 MeV/c</a:t>
            </a:r>
          </a:p>
        </p:txBody>
      </p:sp>
      <p:sp>
        <p:nvSpPr>
          <p:cNvPr id="17" name="CustomShape 18">
            <a:extLst>
              <a:ext uri="{FF2B5EF4-FFF2-40B4-BE49-F238E27FC236}">
                <a16:creationId xmlns:a16="http://schemas.microsoft.com/office/drawing/2014/main" id="{B5FD563C-D543-0249-AA6F-8D185237FAC0}"/>
              </a:ext>
            </a:extLst>
          </p:cNvPr>
          <p:cNvSpPr/>
          <p:nvPr/>
        </p:nvSpPr>
        <p:spPr>
          <a:xfrm rot="16200000">
            <a:off x="2903608" y="4649183"/>
            <a:ext cx="2073796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J.-F. Caron et al, NIM A 735 (2014), 169-183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8" name="CustomShape 18">
            <a:extLst>
              <a:ext uri="{FF2B5EF4-FFF2-40B4-BE49-F238E27FC236}">
                <a16:creationId xmlns:a16="http://schemas.microsoft.com/office/drawing/2014/main" id="{37D96489-C737-C84E-99EF-5A6740E67E4A}"/>
              </a:ext>
            </a:extLst>
          </p:cNvPr>
          <p:cNvSpPr/>
          <p:nvPr/>
        </p:nvSpPr>
        <p:spPr>
          <a:xfrm rot="16200000">
            <a:off x="8786618" y="4562587"/>
            <a:ext cx="2073796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J.-F. Caron et al, NIM A 735 (2014), 169-183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355139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>
            <a:extLst>
              <a:ext uri="{FF2B5EF4-FFF2-40B4-BE49-F238E27FC236}">
                <a16:creationId xmlns:a16="http://schemas.microsoft.com/office/drawing/2014/main" id="{11967F8A-604E-D54C-B27D-1C89DE5DD02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7200" y="217006"/>
            <a:ext cx="9144000" cy="572464"/>
          </a:xfrm>
          <a:ln/>
        </p:spPr>
        <p:txBody>
          <a:bodyPr>
            <a:spAutoFit/>
          </a:bodyPr>
          <a:lstStyle/>
          <a:p>
            <a:pPr>
              <a:tabLst>
                <a:tab pos="211138" algn="l"/>
                <a:tab pos="446088" algn="l"/>
                <a:tab pos="896938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altLang="en-CH" dirty="0"/>
              <a:t>Bethe-Bloch with Cluster Counting</a:t>
            </a:r>
          </a:p>
        </p:txBody>
      </p:sp>
      <p:sp>
        <p:nvSpPr>
          <p:cNvPr id="14338" name="Rectangle 2">
            <a:extLst>
              <a:ext uri="{FF2B5EF4-FFF2-40B4-BE49-F238E27FC236}">
                <a16:creationId xmlns:a16="http://schemas.microsoft.com/office/drawing/2014/main" id="{900C3D75-FDA0-684A-9E7B-08F8F5BD08B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274638" y="1189038"/>
            <a:ext cx="9601200" cy="2436821"/>
          </a:xfrm>
          <a:ln/>
        </p:spPr>
        <p:txBody>
          <a:bodyPr>
            <a:spAutoFit/>
          </a:bodyPr>
          <a:lstStyle/>
          <a:p>
            <a:pPr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n-GB" altLang="en-CH" b="1" dirty="0"/>
              <a:t>Different Bethe-Bloch functions for </a:t>
            </a:r>
            <a:r>
              <a:rPr lang="en-GB" altLang="en-CH" b="1" dirty="0" err="1"/>
              <a:t>dE</a:t>
            </a:r>
            <a:r>
              <a:rPr lang="en-GB" altLang="en-CH" b="1" dirty="0"/>
              <a:t>/dx (by charge) and </a:t>
            </a:r>
            <a:r>
              <a:rPr lang="en-GB" altLang="en-CH" b="1" dirty="0" err="1"/>
              <a:t>dN</a:t>
            </a:r>
            <a:r>
              <a:rPr lang="en-GB" altLang="en-CH" b="1" dirty="0"/>
              <a:t>/dx (by cluster counting)</a:t>
            </a:r>
          </a:p>
          <a:p>
            <a:pPr lvl="1"/>
            <a:r>
              <a:rPr lang="en-GB" altLang="en-CH" b="1" dirty="0"/>
              <a:t>relativistic rise </a:t>
            </a:r>
            <a:r>
              <a:rPr lang="en-GB" altLang="en-CH" dirty="0"/>
              <a:t>differs (important for particle separation)</a:t>
            </a:r>
            <a:endParaRPr lang="en-GB" altLang="en-CH" b="1" dirty="0"/>
          </a:p>
          <a:p>
            <a:pPr lvl="3"/>
            <a:r>
              <a:rPr lang="en-GB" altLang="en-CH" dirty="0"/>
              <a:t>charge measurement is highly sensitive to secondary electrons</a:t>
            </a:r>
          </a:p>
          <a:p>
            <a:pPr lvl="3"/>
            <a:r>
              <a:rPr lang="en-GB" altLang="en-CH" dirty="0"/>
              <a:t>more secondary electrons (deltas) at higher momenta </a:t>
            </a:r>
            <a:r>
              <a:rPr lang="en-GB" altLang="en-CH" dirty="0">
                <a:sym typeface="Wingdings" pitchFamily="2" charset="2"/>
              </a:rPr>
              <a:t> larger tails in </a:t>
            </a:r>
            <a:r>
              <a:rPr lang="en-GB" altLang="en-CH" dirty="0"/>
              <a:t>Landau distribution</a:t>
            </a:r>
          </a:p>
          <a:p>
            <a:pPr lvl="3"/>
            <a:r>
              <a:rPr lang="en-GB" altLang="en-CH" dirty="0"/>
              <a:t>(perfect) cluster counting ignores them </a:t>
            </a:r>
            <a:r>
              <a:rPr lang="en-GB" altLang="en-CH" dirty="0">
                <a:sym typeface="Wingdings" pitchFamily="2" charset="2"/>
              </a:rPr>
              <a:t> </a:t>
            </a:r>
            <a:r>
              <a:rPr lang="en-GB" altLang="en-CH" dirty="0"/>
              <a:t>relativistic rise “truncated”</a:t>
            </a:r>
          </a:p>
          <a:p>
            <a:pPr lvl="1"/>
            <a:r>
              <a:rPr lang="en-GB" altLang="en-CH" dirty="0"/>
              <a:t>more different at Argon than at Helium </a:t>
            </a:r>
            <a:r>
              <a:rPr lang="en-GB" altLang="en-CH" sz="1400" dirty="0"/>
              <a:t>(fewer secondary electrons in Helium)</a:t>
            </a:r>
          </a:p>
        </p:txBody>
      </p:sp>
      <p:pic>
        <p:nvPicPr>
          <p:cNvPr id="14340" name="Picture 4">
            <a:extLst>
              <a:ext uri="{FF2B5EF4-FFF2-40B4-BE49-F238E27FC236}">
                <a16:creationId xmlns:a16="http://schemas.microsoft.com/office/drawing/2014/main" id="{7CAD8E4B-B10F-5B44-BF68-63E35BA0A9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368" y="4142291"/>
            <a:ext cx="3119286" cy="304630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6" name="Picture 1">
            <a:extLst>
              <a:ext uri="{FF2B5EF4-FFF2-40B4-BE49-F238E27FC236}">
                <a16:creationId xmlns:a16="http://schemas.microsoft.com/office/drawing/2014/main" id="{A6698457-8077-A84A-84A4-A2456B6F2E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856" y="4142291"/>
            <a:ext cx="3119286" cy="304447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7" name="CustomShape 6">
            <a:extLst>
              <a:ext uri="{FF2B5EF4-FFF2-40B4-BE49-F238E27FC236}">
                <a16:creationId xmlns:a16="http://schemas.microsoft.com/office/drawing/2014/main" id="{EB8DCC08-F651-5D45-A394-27A6A53845DD}"/>
              </a:ext>
            </a:extLst>
          </p:cNvPr>
          <p:cNvSpPr/>
          <p:nvPr/>
        </p:nvSpPr>
        <p:spPr>
          <a:xfrm>
            <a:off x="3744168" y="3809983"/>
            <a:ext cx="2376264" cy="2154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Simulation study for ILD-TPC</a:t>
            </a:r>
          </a:p>
        </p:txBody>
      </p:sp>
      <p:sp>
        <p:nvSpPr>
          <p:cNvPr id="8" name="CustomShape 6">
            <a:extLst>
              <a:ext uri="{FF2B5EF4-FFF2-40B4-BE49-F238E27FC236}">
                <a16:creationId xmlns:a16="http://schemas.microsoft.com/office/drawing/2014/main" id="{FFD8B6B3-1856-1D47-B333-990B471E4354}"/>
              </a:ext>
            </a:extLst>
          </p:cNvPr>
          <p:cNvSpPr/>
          <p:nvPr/>
        </p:nvSpPr>
        <p:spPr>
          <a:xfrm>
            <a:off x="4091815" y="4209550"/>
            <a:ext cx="707939" cy="43088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Argon</a:t>
            </a:r>
          </a:p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mixture</a:t>
            </a:r>
          </a:p>
        </p:txBody>
      </p:sp>
      <p:sp>
        <p:nvSpPr>
          <p:cNvPr id="9" name="CustomShape 6">
            <a:extLst>
              <a:ext uri="{FF2B5EF4-FFF2-40B4-BE49-F238E27FC236}">
                <a16:creationId xmlns:a16="http://schemas.microsoft.com/office/drawing/2014/main" id="{B9BCC954-ACA5-B048-A494-21329C757FB5}"/>
              </a:ext>
            </a:extLst>
          </p:cNvPr>
          <p:cNvSpPr/>
          <p:nvPr/>
        </p:nvSpPr>
        <p:spPr>
          <a:xfrm>
            <a:off x="8674964" y="4209550"/>
            <a:ext cx="707939" cy="43088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Helium</a:t>
            </a:r>
          </a:p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mixture</a:t>
            </a:r>
          </a:p>
        </p:txBody>
      </p:sp>
    </p:spTree>
    <p:extLst>
      <p:ext uri="{BB962C8B-B14F-4D97-AF65-F5344CB8AC3E}">
        <p14:creationId xmlns:p14="http://schemas.microsoft.com/office/powerpoint/2010/main" val="424478540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>
            <a:extLst>
              <a:ext uri="{FF2B5EF4-FFF2-40B4-BE49-F238E27FC236}">
                <a16:creationId xmlns:a16="http://schemas.microsoft.com/office/drawing/2014/main" id="{F60BCB22-4732-0D4A-82DB-4B0A47DBC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/>
        </p:blipFill>
        <p:spPr>
          <a:xfrm>
            <a:off x="4866525" y="4426978"/>
            <a:ext cx="2393668" cy="2395208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585185E8-4D11-7741-A7B7-CCF5F1BF94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7370387" y="4419808"/>
            <a:ext cx="2393668" cy="2395207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A059581-9089-8A4C-915E-9F53115650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Cluster Counting in 2D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01E8CD1-A8BA-D343-9316-9C699D1B16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98041" indent="-355538">
              <a:lnSpc>
                <a:spcPct val="93000"/>
              </a:lnSpc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/>
              <a:t>Cluster Counting so far based on time measurement in small drift cells</a:t>
            </a:r>
          </a:p>
          <a:p>
            <a:pPr marL="498041" indent="-355538">
              <a:lnSpc>
                <a:spcPct val="93000"/>
              </a:lnSpc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/>
              <a:t>Future TPCs with micro-pattern devices (GEMs/</a:t>
            </a:r>
            <a:r>
              <a:rPr lang="en-GB" b="1" spc="-1" dirty="0" err="1"/>
              <a:t>MicroMegas</a:t>
            </a:r>
            <a:r>
              <a:rPr lang="en-GB" b="1" spc="-1" dirty="0"/>
              <a:t>) + small pads/pixels have high granularity</a:t>
            </a:r>
          </a:p>
          <a:p>
            <a:pPr marL="785379" lvl="1" indent="-355538">
              <a:lnSpc>
                <a:spcPct val="93000"/>
              </a:lnSpc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/>
              <a:t>could make it possible to </a:t>
            </a:r>
            <a:r>
              <a:rPr lang="en-GB" b="1" spc="-1" dirty="0">
                <a:solidFill>
                  <a:srgbClr val="FF0000"/>
                </a:solidFill>
              </a:rPr>
              <a:t>resolve clusters in space (2D imaging)</a:t>
            </a:r>
          </a:p>
          <a:p>
            <a:pPr marL="785379" lvl="1" indent="-355538">
              <a:lnSpc>
                <a:spcPct val="93000"/>
              </a:lnSpc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/>
              <a:t>if time could be added </a:t>
            </a:r>
            <a:r>
              <a:rPr lang="en-GB" b="1" spc="-1" dirty="0">
                <a:sym typeface="Wingdings" pitchFamily="2" charset="2"/>
              </a:rPr>
              <a:t> </a:t>
            </a:r>
            <a:r>
              <a:rPr lang="en-GB" b="1" spc="-1" dirty="0"/>
              <a:t>even 3D positions in space</a:t>
            </a:r>
          </a:p>
        </p:txBody>
      </p:sp>
      <p:sp>
        <p:nvSpPr>
          <p:cNvPr id="10" name="CustomShape 6">
            <a:extLst>
              <a:ext uri="{FF2B5EF4-FFF2-40B4-BE49-F238E27FC236}">
                <a16:creationId xmlns:a16="http://schemas.microsoft.com/office/drawing/2014/main" id="{184FF3ED-72DE-0C4A-ACF2-031C5A06E7C0}"/>
              </a:ext>
            </a:extLst>
          </p:cNvPr>
          <p:cNvSpPr/>
          <p:nvPr/>
        </p:nvSpPr>
        <p:spPr>
          <a:xfrm>
            <a:off x="4126287" y="3798615"/>
            <a:ext cx="2947165" cy="49244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600" spc="-1" dirty="0">
                <a:solidFill>
                  <a:srgbClr val="000000"/>
                </a:solidFill>
                <a:latin typeface="Arial" panose="020B0604020202020204" pitchFamily="34" charset="0"/>
              </a:rPr>
              <a:t>Simulation study for ILD-TPC</a:t>
            </a:r>
          </a:p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600" spc="-1" dirty="0">
                <a:solidFill>
                  <a:srgbClr val="000000"/>
                </a:solidFill>
                <a:latin typeface="Arial" panose="020B0604020202020204" pitchFamily="34" charset="0"/>
              </a:rPr>
              <a:t>with GEMs and small pads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DCA335E-C5E4-1A44-974B-629F59B97C95}"/>
              </a:ext>
            </a:extLst>
          </p:cNvPr>
          <p:cNvSpPr txBox="1"/>
          <p:nvPr/>
        </p:nvSpPr>
        <p:spPr>
          <a:xfrm>
            <a:off x="3653994" y="6394191"/>
            <a:ext cx="1237773" cy="619016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endplate with </a:t>
            </a:r>
            <a:r>
              <a:rPr lang="en-US" sz="1400" u="none" strike="noStrike" dirty="0">
                <a:ln>
                  <a:noFill/>
                </a:ln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GEMs </a:t>
            </a:r>
            <a:r>
              <a:rPr lang="en-US" sz="14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or </a:t>
            </a:r>
            <a:r>
              <a:rPr lang="en-US" sz="1400" dirty="0" err="1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MicroMegas</a:t>
            </a:r>
            <a:endParaRPr lang="en-US" sz="1400" u="none" strike="noStrike" dirty="0">
              <a:ln>
                <a:noFill/>
              </a:ln>
              <a:solidFill>
                <a:srgbClr val="0000FF"/>
              </a:solidFill>
              <a:latin typeface="Arial" panose="020B0604020202020204" pitchFamily="34" charset="0"/>
              <a:ea typeface="Nimbus Sans L" pitchFamily="2"/>
              <a:cs typeface="Arial" panose="020B0604020202020204" pitchFamily="34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D29DC3C-D8BB-9C41-9BB2-A7DEC4D34C25}"/>
              </a:ext>
            </a:extLst>
          </p:cNvPr>
          <p:cNvGrpSpPr>
            <a:grpSpLocks noChangeAspect="1"/>
          </p:cNvGrpSpPr>
          <p:nvPr/>
        </p:nvGrpSpPr>
        <p:grpSpPr>
          <a:xfrm>
            <a:off x="491060" y="4117121"/>
            <a:ext cx="3107918" cy="3107918"/>
            <a:chOff x="453959" y="1216439"/>
            <a:chExt cx="5952600" cy="5952600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5234E63C-97EF-7D45-8587-9034AC4EB59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lum/>
              <a:alphaModFix/>
            </a:blip>
            <a:stretch>
              <a:fillRect/>
            </a:stretch>
          </p:blipFill>
          <p:spPr>
            <a:xfrm>
              <a:off x="453959" y="1216439"/>
              <a:ext cx="5952600" cy="59526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" name="Straight Connector 31">
              <a:extLst>
                <a:ext uri="{FF2B5EF4-FFF2-40B4-BE49-F238E27FC236}">
                  <a16:creationId xmlns:a16="http://schemas.microsoft.com/office/drawing/2014/main" id="{FF28D272-848A-A544-88FE-5F74185FBF94}"/>
                </a:ext>
              </a:extLst>
            </p:cNvPr>
            <p:cNvSpPr/>
            <p:nvPr/>
          </p:nvSpPr>
          <p:spPr>
            <a:xfrm>
              <a:off x="1380959" y="1990800"/>
              <a:ext cx="4372201" cy="9719"/>
            </a:xfrm>
            <a:prstGeom prst="line">
              <a:avLst/>
            </a:prstGeom>
            <a:noFill/>
            <a:ln w="36720">
              <a:solidFill>
                <a:srgbClr val="FF00FF"/>
              </a:solidFill>
              <a:prstDash val="solid"/>
            </a:ln>
          </p:spPr>
          <p:txBody>
            <a:bodyPr vert="horz" wrap="none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2400" u="none" strike="noStrike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endParaRPr>
            </a:p>
          </p:txBody>
        </p:sp>
        <p:sp>
          <p:nvSpPr>
            <p:cNvPr id="33" name="Straight Connector 32">
              <a:extLst>
                <a:ext uri="{FF2B5EF4-FFF2-40B4-BE49-F238E27FC236}">
                  <a16:creationId xmlns:a16="http://schemas.microsoft.com/office/drawing/2014/main" id="{36743DA9-D51F-B74F-8A5E-3A381A703A1D}"/>
                </a:ext>
              </a:extLst>
            </p:cNvPr>
            <p:cNvSpPr/>
            <p:nvPr/>
          </p:nvSpPr>
          <p:spPr>
            <a:xfrm>
              <a:off x="1400040" y="5276880"/>
              <a:ext cx="4353120" cy="0"/>
            </a:xfrm>
            <a:prstGeom prst="line">
              <a:avLst/>
            </a:prstGeom>
            <a:noFill/>
            <a:ln w="36720">
              <a:solidFill>
                <a:srgbClr val="FF00FF"/>
              </a:solidFill>
              <a:prstDash val="solid"/>
            </a:ln>
          </p:spPr>
          <p:txBody>
            <a:bodyPr vert="horz" wrap="none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2400" u="none" strike="noStrike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endParaRPr>
            </a:p>
          </p:txBody>
        </p:sp>
        <p:sp>
          <p:nvSpPr>
            <p:cNvPr id="35" name="Straight Connector 34">
              <a:extLst>
                <a:ext uri="{FF2B5EF4-FFF2-40B4-BE49-F238E27FC236}">
                  <a16:creationId xmlns:a16="http://schemas.microsoft.com/office/drawing/2014/main" id="{A978F05A-0FB8-764C-A432-AFD93354CD29}"/>
                </a:ext>
              </a:extLst>
            </p:cNvPr>
            <p:cNvSpPr/>
            <p:nvPr/>
          </p:nvSpPr>
          <p:spPr>
            <a:xfrm>
              <a:off x="5744160" y="2007360"/>
              <a:ext cx="0" cy="3282480"/>
            </a:xfrm>
            <a:prstGeom prst="line">
              <a:avLst/>
            </a:prstGeom>
            <a:noFill/>
            <a:ln w="36720">
              <a:solidFill>
                <a:srgbClr val="FF00FF"/>
              </a:solidFill>
              <a:prstDash val="solid"/>
            </a:ln>
          </p:spPr>
          <p:txBody>
            <a:bodyPr vert="horz" wrap="none" lIns="18360" tIns="18360" rIns="18360" bIns="18360" anchor="ctr" anchorCtr="1" compatLnSpc="0"/>
            <a:lstStyle/>
            <a:p>
              <a:pPr marL="0" marR="0" lvl="0" indent="0" algn="l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endParaRPr lang="en-US" sz="2400" u="none" strike="noStrike" dirty="0">
                <a:ln>
                  <a:noFill/>
                </a:ln>
                <a:solidFill>
                  <a:srgbClr val="000000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endParaRP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9A81B86F-8558-5648-A565-531C7A98F75D}"/>
              </a:ext>
            </a:extLst>
          </p:cNvPr>
          <p:cNvSpPr txBox="1"/>
          <p:nvPr/>
        </p:nvSpPr>
        <p:spPr>
          <a:xfrm>
            <a:off x="719832" y="3898858"/>
            <a:ext cx="1767134" cy="206339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u="none" strike="noStrike" dirty="0">
                <a:ln>
                  <a:noFill/>
                </a:ln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s</a:t>
            </a:r>
            <a:r>
              <a:rPr lang="en-US" sz="14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ingle t</a:t>
            </a:r>
            <a:r>
              <a:rPr lang="en-US" sz="1400" u="none" strike="noStrike" dirty="0">
                <a:ln>
                  <a:noFill/>
                </a:ln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rack (clusters)</a:t>
            </a:r>
          </a:p>
        </p:txBody>
      </p:sp>
      <p:sp>
        <p:nvSpPr>
          <p:cNvPr id="29" name="Straight Connector 28">
            <a:extLst>
              <a:ext uri="{FF2B5EF4-FFF2-40B4-BE49-F238E27FC236}">
                <a16:creationId xmlns:a16="http://schemas.microsoft.com/office/drawing/2014/main" id="{C7E9A3DB-D19A-BA4A-9A89-037E4145EA1D}"/>
              </a:ext>
            </a:extLst>
          </p:cNvPr>
          <p:cNvSpPr/>
          <p:nvPr/>
        </p:nvSpPr>
        <p:spPr>
          <a:xfrm>
            <a:off x="1408404" y="4177493"/>
            <a:ext cx="791280" cy="1069919"/>
          </a:xfrm>
          <a:prstGeom prst="line">
            <a:avLst/>
          </a:prstGeom>
          <a:noFill/>
          <a:ln w="22225">
            <a:solidFill>
              <a:srgbClr val="0000FF"/>
            </a:solidFill>
            <a:prstDash val="solid"/>
            <a:tailEnd type="arrow"/>
          </a:ln>
        </p:spPr>
        <p:txBody>
          <a:bodyPr vert="horz" wrap="none" lIns="27360" tIns="27360" rIns="27360" bIns="27360" anchor="ctr" anchorCtr="1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u="none" strike="noStrike" dirty="0">
              <a:ln>
                <a:noFill/>
              </a:ln>
              <a:solidFill>
                <a:srgbClr val="000000"/>
              </a:solidFill>
              <a:latin typeface="Arial" panose="020B0604020202020204" pitchFamily="34" charset="0"/>
              <a:ea typeface="Nimbus Sans L" pitchFamily="2"/>
              <a:cs typeface="Arial" panose="020B0604020202020204" pitchFamily="34" charset="0"/>
            </a:endParaRPr>
          </a:p>
        </p:txBody>
      </p:sp>
      <p:sp>
        <p:nvSpPr>
          <p:cNvPr id="37" name="Straight Connector 36">
            <a:extLst>
              <a:ext uri="{FF2B5EF4-FFF2-40B4-BE49-F238E27FC236}">
                <a16:creationId xmlns:a16="http://schemas.microsoft.com/office/drawing/2014/main" id="{ED842B91-352F-5D40-B5EA-7922060635A6}"/>
              </a:ext>
            </a:extLst>
          </p:cNvPr>
          <p:cNvSpPr/>
          <p:nvPr/>
        </p:nvSpPr>
        <p:spPr>
          <a:xfrm>
            <a:off x="3300279" y="4518951"/>
            <a:ext cx="0" cy="1724937"/>
          </a:xfrm>
          <a:prstGeom prst="line">
            <a:avLst/>
          </a:prstGeom>
          <a:noFill/>
          <a:ln w="54720">
            <a:solidFill>
              <a:srgbClr val="0000FF"/>
            </a:solidFill>
            <a:prstDash val="solid"/>
            <a:tailEnd type="none"/>
          </a:ln>
        </p:spPr>
        <p:txBody>
          <a:bodyPr vert="horz" wrap="none" lIns="27360" tIns="27360" rIns="27360" bIns="27360" anchor="ctr" anchorCtr="1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u="none" strike="noStrike" dirty="0">
              <a:ln>
                <a:noFill/>
              </a:ln>
              <a:solidFill>
                <a:srgbClr val="000000"/>
              </a:solidFill>
              <a:latin typeface="Arial" panose="020B0604020202020204" pitchFamily="34" charset="0"/>
              <a:ea typeface="Nimbus Sans L" pitchFamily="2"/>
              <a:cs typeface="Arial" panose="020B0604020202020204" pitchFamily="34" charset="0"/>
            </a:endParaRPr>
          </a:p>
        </p:txBody>
      </p:sp>
      <p:sp>
        <p:nvSpPr>
          <p:cNvPr id="27" name="Straight Connector 26">
            <a:extLst>
              <a:ext uri="{FF2B5EF4-FFF2-40B4-BE49-F238E27FC236}">
                <a16:creationId xmlns:a16="http://schemas.microsoft.com/office/drawing/2014/main" id="{B7C60A2F-2F28-274F-99FF-2B52A76DFD7E}"/>
              </a:ext>
            </a:extLst>
          </p:cNvPr>
          <p:cNvSpPr/>
          <p:nvPr/>
        </p:nvSpPr>
        <p:spPr>
          <a:xfrm flipH="1" flipV="1">
            <a:off x="3363432" y="5927865"/>
            <a:ext cx="761759" cy="412677"/>
          </a:xfrm>
          <a:prstGeom prst="line">
            <a:avLst/>
          </a:prstGeom>
          <a:noFill/>
          <a:ln w="22225">
            <a:solidFill>
              <a:srgbClr val="0000FF"/>
            </a:solidFill>
            <a:prstDash val="solid"/>
            <a:tailEnd type="arrow"/>
          </a:ln>
        </p:spPr>
        <p:txBody>
          <a:bodyPr vert="horz" wrap="none" lIns="27360" tIns="27360" rIns="27360" bIns="27360" anchor="ctr" anchorCtr="1" compatLnSpc="0"/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2400" u="none" strike="noStrike" dirty="0">
              <a:ln>
                <a:noFill/>
              </a:ln>
              <a:solidFill>
                <a:srgbClr val="000000"/>
              </a:solidFill>
              <a:latin typeface="Arial" panose="020B0604020202020204" pitchFamily="34" charset="0"/>
              <a:ea typeface="Nimbus Sans L" pitchFamily="2"/>
              <a:cs typeface="Arial" panose="020B0604020202020204" pitchFamily="34" charset="0"/>
            </a:endParaRPr>
          </a:p>
        </p:txBody>
      </p:sp>
      <p:sp>
        <p:nvSpPr>
          <p:cNvPr id="38" name="Line 13">
            <a:extLst>
              <a:ext uri="{FF2B5EF4-FFF2-40B4-BE49-F238E27FC236}">
                <a16:creationId xmlns:a16="http://schemas.microsoft.com/office/drawing/2014/main" id="{674554AC-88D3-B241-8F61-CD6A65FBDE8F}"/>
              </a:ext>
            </a:extLst>
          </p:cNvPr>
          <p:cNvSpPr/>
          <p:nvPr/>
        </p:nvSpPr>
        <p:spPr>
          <a:xfrm flipV="1">
            <a:off x="975057" y="6370636"/>
            <a:ext cx="392847" cy="372949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9" name="CustomShape 14">
            <a:extLst>
              <a:ext uri="{FF2B5EF4-FFF2-40B4-BE49-F238E27FC236}">
                <a16:creationId xmlns:a16="http://schemas.microsoft.com/office/drawing/2014/main" id="{0188FF3C-0BCE-7441-BD79-66E4C73401F8}"/>
              </a:ext>
            </a:extLst>
          </p:cNvPr>
          <p:cNvSpPr/>
          <p:nvPr/>
        </p:nvSpPr>
        <p:spPr>
          <a:xfrm>
            <a:off x="889413" y="6620158"/>
            <a:ext cx="198637" cy="198277"/>
          </a:xfrm>
          <a:prstGeom prst="ellipse">
            <a:avLst/>
          </a:prstGeom>
          <a:noFill/>
          <a:ln w="3672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60A4472-1001-5743-ABF2-C223D6BDCD66}"/>
              </a:ext>
            </a:extLst>
          </p:cNvPr>
          <p:cNvSpPr txBox="1"/>
          <p:nvPr/>
        </p:nvSpPr>
        <p:spPr>
          <a:xfrm>
            <a:off x="2180029" y="6249297"/>
            <a:ext cx="1363771" cy="412677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Ctr="0" compatLnSpc="0">
            <a:sp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u="none" strike="noStrike" dirty="0">
                <a:ln>
                  <a:noFill/>
                </a:ln>
                <a:solidFill>
                  <a:srgbClr val="FF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TPC frame</a:t>
            </a:r>
          </a:p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US" sz="1400" u="none" strike="noStrike" dirty="0">
                <a:ln>
                  <a:noFill/>
                </a:ln>
                <a:solidFill>
                  <a:srgbClr val="FF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(sideview)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C6F46F0-BE6F-4D4D-83A1-D1C7BAE8B494}"/>
              </a:ext>
            </a:extLst>
          </p:cNvPr>
          <p:cNvSpPr txBox="1"/>
          <p:nvPr/>
        </p:nvSpPr>
        <p:spPr>
          <a:xfrm>
            <a:off x="7609239" y="6840248"/>
            <a:ext cx="2024529" cy="353687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Ctr="0" compatLnSpc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pad response (0.5 x 0.5 </a:t>
            </a:r>
            <a:r>
              <a:rPr lang="en-CH" sz="12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m</a:t>
            </a:r>
            <a:r>
              <a:rPr lang="en-US" sz="12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m</a:t>
            </a:r>
            <a:r>
              <a:rPr lang="en-US" sz="1200" baseline="300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2</a:t>
            </a:r>
            <a:r>
              <a:rPr lang="en-US" sz="12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)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above threshold (1500 e</a:t>
            </a:r>
            <a:r>
              <a:rPr lang="en-US" sz="1200" baseline="300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-</a:t>
            </a:r>
            <a:r>
              <a:rPr lang="en-US" sz="12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5CF217A-FA9C-4B48-96E5-4E59F80D0238}"/>
              </a:ext>
            </a:extLst>
          </p:cNvPr>
          <p:cNvSpPr txBox="1"/>
          <p:nvPr/>
        </p:nvSpPr>
        <p:spPr>
          <a:xfrm>
            <a:off x="5205557" y="6865785"/>
            <a:ext cx="1950534" cy="353687"/>
          </a:xfrm>
          <a:prstGeom prst="rect">
            <a:avLst/>
          </a:prstGeom>
          <a:noFill/>
          <a:ln>
            <a:noFill/>
          </a:ln>
        </p:spPr>
        <p:txBody>
          <a:bodyPr vert="horz" wrap="none" lIns="0" tIns="0" rIns="0" bIns="0" anchorCtr="0" compatLnSpc="0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projection of single electrons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rgbClr val="0000FF"/>
                </a:solidFill>
                <a:latin typeface="Arial" panose="020B0604020202020204" pitchFamily="34" charset="0"/>
                <a:ea typeface="Nimbus Sans L" pitchFamily="2"/>
                <a:cs typeface="Arial" panose="020B0604020202020204" pitchFamily="34" charset="0"/>
              </a:rPr>
              <a:t>on endplate</a:t>
            </a:r>
          </a:p>
        </p:txBody>
      </p:sp>
    </p:spTree>
    <p:extLst>
      <p:ext uri="{BB962C8B-B14F-4D97-AF65-F5344CB8AC3E}">
        <p14:creationId xmlns:p14="http://schemas.microsoft.com/office/powerpoint/2010/main" val="175688441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4DC7111A-ECDE-3E42-AABC-CB42D8AF59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TPC with Cluster Counting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5A0145A-A97E-6340-A3D9-F58E1573C6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506" y="1187549"/>
            <a:ext cx="9599612" cy="5942012"/>
          </a:xfrm>
        </p:spPr>
        <p:txBody>
          <a:bodyPr/>
          <a:lstStyle/>
          <a:p>
            <a:r>
              <a:rPr lang="en-US" b="1" dirty="0"/>
              <a:t>Different endplate technologies suitable for Cluster Counting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>
                <a:solidFill>
                  <a:srgbClr val="FF0000"/>
                </a:solidFill>
              </a:rPr>
              <a:t>Visible individual clusters</a:t>
            </a:r>
          </a:p>
          <a:p>
            <a:pPr marL="142875" indent="0">
              <a:buNone/>
            </a:pPr>
            <a:endParaRPr lang="en-US" dirty="0"/>
          </a:p>
        </p:txBody>
      </p:sp>
      <p:sp>
        <p:nvSpPr>
          <p:cNvPr id="22" name="CustomShape 6">
            <a:extLst>
              <a:ext uri="{FF2B5EF4-FFF2-40B4-BE49-F238E27FC236}">
                <a16:creationId xmlns:a16="http://schemas.microsoft.com/office/drawing/2014/main" id="{9CBA100C-5A58-FA48-9A8B-0A1013706E99}"/>
              </a:ext>
            </a:extLst>
          </p:cNvPr>
          <p:cNvSpPr/>
          <p:nvPr/>
        </p:nvSpPr>
        <p:spPr>
          <a:xfrm>
            <a:off x="807762" y="1730221"/>
            <a:ext cx="2239452" cy="43088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Multiple-GEMs with conventional (passive) pads</a:t>
            </a:r>
          </a:p>
        </p:txBody>
      </p:sp>
      <p:sp>
        <p:nvSpPr>
          <p:cNvPr id="23" name="CustomShape 6">
            <a:extLst>
              <a:ext uri="{FF2B5EF4-FFF2-40B4-BE49-F238E27FC236}">
                <a16:creationId xmlns:a16="http://schemas.microsoft.com/office/drawing/2014/main" id="{55372779-F16A-374C-83A9-A6139EEAA123}"/>
              </a:ext>
            </a:extLst>
          </p:cNvPr>
          <p:cNvSpPr/>
          <p:nvPr/>
        </p:nvSpPr>
        <p:spPr>
          <a:xfrm>
            <a:off x="3839317" y="1729955"/>
            <a:ext cx="2378178" cy="43088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Multiple-GEMs with </a:t>
            </a:r>
            <a:r>
              <a:rPr lang="en-US" sz="14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TimePix</a:t>
            </a:r>
            <a:endParaRPr lang="en-US" sz="14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(active pads, 55 x 55 µm</a:t>
            </a:r>
            <a:r>
              <a:rPr lang="en-US" sz="1400" spc="-1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25" name="CustomShape 6">
            <a:extLst>
              <a:ext uri="{FF2B5EF4-FFF2-40B4-BE49-F238E27FC236}">
                <a16:creationId xmlns:a16="http://schemas.microsoft.com/office/drawing/2014/main" id="{26F1E2E6-8B6B-4A42-BC90-3FB52A886AC1}"/>
              </a:ext>
            </a:extLst>
          </p:cNvPr>
          <p:cNvSpPr/>
          <p:nvPr/>
        </p:nvSpPr>
        <p:spPr>
          <a:xfrm>
            <a:off x="7009598" y="1622232"/>
            <a:ext cx="2650446" cy="64633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InGrid</a:t>
            </a: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 / </a:t>
            </a:r>
            <a:r>
              <a:rPr lang="en-US" sz="14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GridPix</a:t>
            </a: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 = </a:t>
            </a:r>
            <a:r>
              <a:rPr lang="en-US" sz="14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MicroMegas</a:t>
            </a: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 on top of </a:t>
            </a:r>
            <a:r>
              <a:rPr lang="en-US" sz="14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TimePix</a:t>
            </a:r>
            <a:endParaRPr lang="en-US" sz="14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(active pads, 55 x 55 µm</a:t>
            </a:r>
            <a:r>
              <a:rPr lang="en-US" sz="1400" spc="-1" baseline="30000" dirty="0">
                <a:solidFill>
                  <a:srgbClr val="000000"/>
                </a:solidFill>
                <a:latin typeface="Arial" panose="020B0604020202020204" pitchFamily="34" charset="0"/>
              </a:rPr>
              <a:t>2</a:t>
            </a:r>
            <a:r>
              <a:rPr lang="en-US" sz="1400" spc="-1" dirty="0">
                <a:solidFill>
                  <a:srgbClr val="000000"/>
                </a:solidFill>
                <a:latin typeface="Arial" panose="020B0604020202020204" pitchFamily="34" charset="0"/>
              </a:rPr>
              <a:t>)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2B4C1157-C310-494B-B4E8-258DAF57B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832" y="2400442"/>
            <a:ext cx="2431139" cy="193796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3" name="CustomShape 6">
            <a:extLst>
              <a:ext uri="{FF2B5EF4-FFF2-40B4-BE49-F238E27FC236}">
                <a16:creationId xmlns:a16="http://schemas.microsoft.com/office/drawing/2014/main" id="{F4C4FDBD-EE91-3A49-8F34-0CC0BEB282CB}"/>
              </a:ext>
            </a:extLst>
          </p:cNvPr>
          <p:cNvSpPr/>
          <p:nvPr/>
        </p:nvSpPr>
        <p:spPr>
          <a:xfrm>
            <a:off x="732489" y="4378508"/>
            <a:ext cx="2431139" cy="18466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200" b="1" spc="-1" dirty="0">
                <a:solidFill>
                  <a:srgbClr val="FF0000"/>
                </a:solidFill>
                <a:latin typeface="Arial"/>
              </a:rPr>
              <a:t>ALICE TPC-upgrade + ILD TPC</a:t>
            </a:r>
            <a:endParaRPr lang="en-US" sz="12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2622BBCE-BBED-D645-BF95-35C59F761D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166" y="2400442"/>
            <a:ext cx="2862362" cy="21438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CFC394CD-D3D3-5141-ACA9-0AD829D20E4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94"/>
          <a:stretch/>
        </p:blipFill>
        <p:spPr>
          <a:xfrm>
            <a:off x="3709803" y="2395051"/>
            <a:ext cx="2739773" cy="214387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8" name="Rectangle 47">
            <a:extLst>
              <a:ext uri="{FF2B5EF4-FFF2-40B4-BE49-F238E27FC236}">
                <a16:creationId xmlns:a16="http://schemas.microsoft.com/office/drawing/2014/main" id="{0A22322B-C9F7-C248-B634-0521B64CCAB4}"/>
              </a:ext>
            </a:extLst>
          </p:cNvPr>
          <p:cNvSpPr/>
          <p:nvPr/>
        </p:nvSpPr>
        <p:spPr bwMode="auto">
          <a:xfrm>
            <a:off x="5688384" y="4071945"/>
            <a:ext cx="648072" cy="216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CE819844-DA62-F541-91FF-2109F44A25DE}"/>
              </a:ext>
            </a:extLst>
          </p:cNvPr>
          <p:cNvSpPr/>
          <p:nvPr/>
        </p:nvSpPr>
        <p:spPr bwMode="auto">
          <a:xfrm>
            <a:off x="3709803" y="2955710"/>
            <a:ext cx="178381" cy="62659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pic>
        <p:nvPicPr>
          <p:cNvPr id="51" name="Picture 50">
            <a:extLst>
              <a:ext uri="{FF2B5EF4-FFF2-40B4-BE49-F238E27FC236}">
                <a16:creationId xmlns:a16="http://schemas.microsoft.com/office/drawing/2014/main" id="{3315732D-36E8-8349-A855-59AAA8687C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8059" y="5455140"/>
            <a:ext cx="3812333" cy="171278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2" name="CustomShape 6">
            <a:extLst>
              <a:ext uri="{FF2B5EF4-FFF2-40B4-BE49-F238E27FC236}">
                <a16:creationId xmlns:a16="http://schemas.microsoft.com/office/drawing/2014/main" id="{E13DC230-63A1-5945-9E9E-35FEB8AB77AE}"/>
              </a:ext>
            </a:extLst>
          </p:cNvPr>
          <p:cNvSpPr/>
          <p:nvPr/>
        </p:nvSpPr>
        <p:spPr>
          <a:xfrm>
            <a:off x="2304008" y="5552374"/>
            <a:ext cx="1008112" cy="32316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050" b="1" spc="-1" dirty="0">
                <a:latin typeface="Arial"/>
              </a:rPr>
              <a:t>before noise </a:t>
            </a:r>
          </a:p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050" b="1" spc="-1" dirty="0">
                <a:latin typeface="Arial"/>
              </a:rPr>
              <a:t>suppression</a:t>
            </a:r>
            <a:endParaRPr lang="en-US" sz="1050" spc="-1" dirty="0">
              <a:latin typeface="Arial" panose="020B0604020202020204" pitchFamily="34" charset="0"/>
            </a:endParaRPr>
          </a:p>
        </p:txBody>
      </p:sp>
      <p:sp>
        <p:nvSpPr>
          <p:cNvPr id="53" name="CustomShape 6">
            <a:extLst>
              <a:ext uri="{FF2B5EF4-FFF2-40B4-BE49-F238E27FC236}">
                <a16:creationId xmlns:a16="http://schemas.microsoft.com/office/drawing/2014/main" id="{B4E4A718-ED38-2644-9EFC-C6B8332168DD}"/>
              </a:ext>
            </a:extLst>
          </p:cNvPr>
          <p:cNvSpPr/>
          <p:nvPr/>
        </p:nvSpPr>
        <p:spPr>
          <a:xfrm>
            <a:off x="4166735" y="5552374"/>
            <a:ext cx="1008112" cy="323165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050" b="1" spc="-1" dirty="0">
                <a:latin typeface="Arial"/>
              </a:rPr>
              <a:t>after noise </a:t>
            </a:r>
          </a:p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050" b="1" spc="-1" dirty="0">
                <a:latin typeface="Arial"/>
              </a:rPr>
              <a:t>suppression</a:t>
            </a:r>
            <a:endParaRPr lang="en-US" sz="1050" spc="-1" dirty="0">
              <a:latin typeface="Arial" panose="020B0604020202020204" pitchFamily="34" charset="0"/>
            </a:endParaRPr>
          </a:p>
        </p:txBody>
      </p:sp>
      <p:sp>
        <p:nvSpPr>
          <p:cNvPr id="54" name="CustomShape 6">
            <a:extLst>
              <a:ext uri="{FF2B5EF4-FFF2-40B4-BE49-F238E27FC236}">
                <a16:creationId xmlns:a16="http://schemas.microsoft.com/office/drawing/2014/main" id="{0A71F51A-0A2A-5344-86E5-BB736C2F172A}"/>
              </a:ext>
            </a:extLst>
          </p:cNvPr>
          <p:cNvSpPr/>
          <p:nvPr/>
        </p:nvSpPr>
        <p:spPr>
          <a:xfrm>
            <a:off x="630996" y="5477035"/>
            <a:ext cx="1170457" cy="1661993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200" b="1" spc="-1" dirty="0">
                <a:solidFill>
                  <a:srgbClr val="FF0000"/>
                </a:solidFill>
                <a:latin typeface="Arial"/>
              </a:rPr>
              <a:t>electron track</a:t>
            </a:r>
          </a:p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200" b="1" spc="-1" dirty="0">
                <a:solidFill>
                  <a:srgbClr val="FF0000"/>
                </a:solidFill>
                <a:latin typeface="Arial"/>
              </a:rPr>
              <a:t>from </a:t>
            </a:r>
            <a:r>
              <a:rPr lang="en-GB" sz="1200" b="1" spc="-1" baseline="30000" dirty="0">
                <a:solidFill>
                  <a:srgbClr val="FF0000"/>
                </a:solidFill>
                <a:latin typeface="Arial"/>
              </a:rPr>
              <a:t>106</a:t>
            </a:r>
            <a:r>
              <a:rPr lang="en-GB" sz="1200" b="1" spc="-1" dirty="0">
                <a:solidFill>
                  <a:srgbClr val="FF0000"/>
                </a:solidFill>
                <a:latin typeface="Arial"/>
              </a:rPr>
              <a:t>Ru source in </a:t>
            </a:r>
            <a:r>
              <a:rPr lang="en-GB" sz="1200" b="1" spc="-1" dirty="0" err="1">
                <a:solidFill>
                  <a:srgbClr val="FF0000"/>
                </a:solidFill>
                <a:latin typeface="Arial"/>
              </a:rPr>
              <a:t>Ar</a:t>
            </a:r>
            <a:r>
              <a:rPr lang="en-GB" sz="1200" b="1" spc="-1" dirty="0">
                <a:solidFill>
                  <a:srgbClr val="FF0000"/>
                </a:solidFill>
                <a:latin typeface="Arial"/>
              </a:rPr>
              <a:t>/CO</a:t>
            </a:r>
            <a:r>
              <a:rPr lang="en-GB" sz="1200" b="1" spc="-1" baseline="-25000" dirty="0">
                <a:solidFill>
                  <a:srgbClr val="FF0000"/>
                </a:solidFill>
                <a:latin typeface="Arial"/>
              </a:rPr>
              <a:t>2</a:t>
            </a:r>
            <a:r>
              <a:rPr lang="en-GB" sz="1200" b="1" spc="-1" dirty="0">
                <a:solidFill>
                  <a:srgbClr val="FF0000"/>
                </a:solidFill>
                <a:latin typeface="Arial"/>
              </a:rPr>
              <a:t> (70/30)</a:t>
            </a:r>
          </a:p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endParaRPr lang="en-GB" sz="1200" b="1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endParaRPr lang="en-GB" sz="1200" b="1" spc="-1" dirty="0">
              <a:solidFill>
                <a:srgbClr val="FF0000"/>
              </a:solidFill>
              <a:latin typeface="Arial"/>
            </a:endParaRPr>
          </a:p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200" b="1" spc="-1" dirty="0">
                <a:solidFill>
                  <a:srgbClr val="FF0000"/>
                </a:solidFill>
                <a:latin typeface="Arial"/>
              </a:rPr>
              <a:t>“blobs” due to diffusion in GEM stack</a:t>
            </a:r>
            <a:endParaRPr lang="en-US" sz="12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6" name="CustomShape 18">
            <a:extLst>
              <a:ext uri="{FF2B5EF4-FFF2-40B4-BE49-F238E27FC236}">
                <a16:creationId xmlns:a16="http://schemas.microsoft.com/office/drawing/2014/main" id="{A17FC0F4-4558-1E44-904F-97E1FA24A09E}"/>
              </a:ext>
            </a:extLst>
          </p:cNvPr>
          <p:cNvSpPr/>
          <p:nvPr/>
        </p:nvSpPr>
        <p:spPr>
          <a:xfrm rot="16200000">
            <a:off x="4824801" y="6063193"/>
            <a:ext cx="2163955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A. Bamberger et al, NIM A 573 (2007), 361-370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57" name="Line 3">
            <a:extLst>
              <a:ext uri="{FF2B5EF4-FFF2-40B4-BE49-F238E27FC236}">
                <a16:creationId xmlns:a16="http://schemas.microsoft.com/office/drawing/2014/main" id="{4319EAEE-9071-8D4E-B3B6-7FBF31798CEC}"/>
              </a:ext>
            </a:extLst>
          </p:cNvPr>
          <p:cNvSpPr/>
          <p:nvPr/>
        </p:nvSpPr>
        <p:spPr>
          <a:xfrm flipH="1">
            <a:off x="5174847" y="4139877"/>
            <a:ext cx="811201" cy="1080950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9" name="Line 3">
            <a:extLst>
              <a:ext uri="{FF2B5EF4-FFF2-40B4-BE49-F238E27FC236}">
                <a16:creationId xmlns:a16="http://schemas.microsoft.com/office/drawing/2014/main" id="{F27ADE62-C6DD-DB4A-82BB-E2A03B5C2F81}"/>
              </a:ext>
            </a:extLst>
          </p:cNvPr>
          <p:cNvSpPr/>
          <p:nvPr/>
        </p:nvSpPr>
        <p:spPr>
          <a:xfrm flipH="1">
            <a:off x="4166734" y="6926174"/>
            <a:ext cx="1593657" cy="0"/>
          </a:xfrm>
          <a:prstGeom prst="line">
            <a:avLst/>
          </a:prstGeom>
          <a:ln w="36720">
            <a:solidFill>
              <a:srgbClr val="FF0000"/>
            </a:solidFill>
            <a:miter/>
            <a:headEnd type="triangle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0" name="CustomShape 6">
            <a:extLst>
              <a:ext uri="{FF2B5EF4-FFF2-40B4-BE49-F238E27FC236}">
                <a16:creationId xmlns:a16="http://schemas.microsoft.com/office/drawing/2014/main" id="{AA8AE7D0-A74E-9A41-AECA-2B8DDCC4CADF}"/>
              </a:ext>
            </a:extLst>
          </p:cNvPr>
          <p:cNvSpPr/>
          <p:nvPr/>
        </p:nvSpPr>
        <p:spPr>
          <a:xfrm>
            <a:off x="4459506" y="6716685"/>
            <a:ext cx="1008112" cy="18466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200" b="1" spc="-1" dirty="0">
                <a:solidFill>
                  <a:srgbClr val="FF0000"/>
                </a:solidFill>
                <a:latin typeface="Arial"/>
              </a:rPr>
              <a:t>14 mm</a:t>
            </a:r>
            <a:endParaRPr lang="en-US" sz="1200" spc="-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E6D194AE-D967-524F-BCFF-EDD14913348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9576" y="4921267"/>
            <a:ext cx="3061684" cy="227622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3" name="CustomShape 18">
            <a:extLst>
              <a:ext uri="{FF2B5EF4-FFF2-40B4-BE49-F238E27FC236}">
                <a16:creationId xmlns:a16="http://schemas.microsoft.com/office/drawing/2014/main" id="{267D99BF-1814-4343-A8D2-86B1EEE0B661}"/>
              </a:ext>
            </a:extLst>
          </p:cNvPr>
          <p:cNvSpPr/>
          <p:nvPr/>
        </p:nvSpPr>
        <p:spPr>
          <a:xfrm rot="16200000">
            <a:off x="8578067" y="5995261"/>
            <a:ext cx="2163955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C. Krieger et al, NIM A 729 (2013), 905-909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4" name="Line 3">
            <a:extLst>
              <a:ext uri="{FF2B5EF4-FFF2-40B4-BE49-F238E27FC236}">
                <a16:creationId xmlns:a16="http://schemas.microsoft.com/office/drawing/2014/main" id="{B29A7BA0-DC70-DA4A-9A40-E75C08D39EAD}"/>
              </a:ext>
            </a:extLst>
          </p:cNvPr>
          <p:cNvSpPr/>
          <p:nvPr/>
        </p:nvSpPr>
        <p:spPr>
          <a:xfrm flipH="1">
            <a:off x="7451091" y="4152093"/>
            <a:ext cx="247275" cy="1139912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5" name="CustomShape 6">
            <a:extLst>
              <a:ext uri="{FF2B5EF4-FFF2-40B4-BE49-F238E27FC236}">
                <a16:creationId xmlns:a16="http://schemas.microsoft.com/office/drawing/2014/main" id="{5885D2C4-86A0-CA47-8E11-15AFB4B60335}"/>
              </a:ext>
            </a:extLst>
          </p:cNvPr>
          <p:cNvSpPr/>
          <p:nvPr/>
        </p:nvSpPr>
        <p:spPr>
          <a:xfrm>
            <a:off x="6978248" y="5314878"/>
            <a:ext cx="892914" cy="36933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200" b="1" spc="-1" dirty="0">
                <a:solidFill>
                  <a:srgbClr val="FF0000"/>
                </a:solidFill>
                <a:latin typeface="Arial"/>
              </a:rPr>
              <a:t>cosmic ray track</a:t>
            </a:r>
          </a:p>
        </p:txBody>
      </p:sp>
      <p:sp>
        <p:nvSpPr>
          <p:cNvPr id="66" name="Line 3">
            <a:extLst>
              <a:ext uri="{FF2B5EF4-FFF2-40B4-BE49-F238E27FC236}">
                <a16:creationId xmlns:a16="http://schemas.microsoft.com/office/drawing/2014/main" id="{A80BB315-90D0-3944-8E5E-BCB9995E62F1}"/>
              </a:ext>
            </a:extLst>
          </p:cNvPr>
          <p:cNvSpPr/>
          <p:nvPr/>
        </p:nvSpPr>
        <p:spPr>
          <a:xfrm flipH="1">
            <a:off x="6843976" y="6804173"/>
            <a:ext cx="1944215" cy="0"/>
          </a:xfrm>
          <a:prstGeom prst="line">
            <a:avLst/>
          </a:prstGeom>
          <a:ln w="36720">
            <a:solidFill>
              <a:srgbClr val="FF0000"/>
            </a:solidFill>
            <a:miter/>
            <a:headEnd type="triangle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67" name="CustomShape 6">
            <a:extLst>
              <a:ext uri="{FF2B5EF4-FFF2-40B4-BE49-F238E27FC236}">
                <a16:creationId xmlns:a16="http://schemas.microsoft.com/office/drawing/2014/main" id="{41BB7343-4E6B-7047-92CE-9069F6DCF16A}"/>
              </a:ext>
            </a:extLst>
          </p:cNvPr>
          <p:cNvSpPr/>
          <p:nvPr/>
        </p:nvSpPr>
        <p:spPr>
          <a:xfrm>
            <a:off x="7390945" y="6619507"/>
            <a:ext cx="1008112" cy="18466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200" b="1" spc="-1" dirty="0">
                <a:solidFill>
                  <a:srgbClr val="FF0000"/>
                </a:solidFill>
                <a:latin typeface="Arial"/>
              </a:rPr>
              <a:t>14 mm</a:t>
            </a:r>
            <a:endParaRPr lang="en-US" sz="1200" spc="-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46085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C9604F4-7A0E-4942-B477-DCAF4A363C9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935856" y="2474787"/>
            <a:ext cx="2745742" cy="26100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8CE67E2-67D3-A84C-9F30-CC34D15576B6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104208" y="2474787"/>
            <a:ext cx="2745742" cy="261009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B9B325C-4930-9541-A8B4-97A4B37B72C1}"/>
              </a:ext>
            </a:extLst>
          </p:cNvPr>
          <p:cNvSpPr/>
          <p:nvPr/>
        </p:nvSpPr>
        <p:spPr bwMode="auto">
          <a:xfrm>
            <a:off x="1605534" y="2555657"/>
            <a:ext cx="1274538" cy="32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D79350C-7117-B543-870D-6E8EE3E58F29}"/>
              </a:ext>
            </a:extLst>
          </p:cNvPr>
          <p:cNvSpPr/>
          <p:nvPr/>
        </p:nvSpPr>
        <p:spPr bwMode="auto">
          <a:xfrm>
            <a:off x="4752280" y="2555657"/>
            <a:ext cx="1274538" cy="324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179E486-9B29-9D45-B005-EF79DCE99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Counting Clusters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D4B7EA-314D-804D-839E-E75B6D908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How to properly count clusters in space (2D)?</a:t>
            </a:r>
          </a:p>
          <a:p>
            <a:pPr lvl="1"/>
            <a:r>
              <a:rPr lang="en-US" b="1" dirty="0"/>
              <a:t>need cluster finding algorithm</a:t>
            </a:r>
          </a:p>
          <a:p>
            <a:pPr lvl="1"/>
            <a:endParaRPr lang="en-US" dirty="0"/>
          </a:p>
          <a:p>
            <a:pPr lvl="1"/>
            <a:endParaRPr lang="en-US" b="1" dirty="0"/>
          </a:p>
          <a:p>
            <a:pPr lvl="1"/>
            <a:endParaRPr lang="en-US" dirty="0"/>
          </a:p>
          <a:p>
            <a:pPr lvl="1"/>
            <a:endParaRPr lang="en-US" b="1" dirty="0"/>
          </a:p>
          <a:p>
            <a:pPr lvl="1"/>
            <a:endParaRPr lang="en-US" dirty="0"/>
          </a:p>
          <a:p>
            <a:pPr lvl="1"/>
            <a:endParaRPr lang="en-US" b="1" dirty="0"/>
          </a:p>
          <a:p>
            <a:pPr lvl="1"/>
            <a:endParaRPr lang="en-US" dirty="0"/>
          </a:p>
          <a:p>
            <a:pPr lvl="1"/>
            <a:r>
              <a:rPr lang="en-US" dirty="0"/>
              <a:t>difficult to find clusters dissolved by diffusion</a:t>
            </a:r>
          </a:p>
          <a:p>
            <a:pPr lvl="1"/>
            <a:r>
              <a:rPr lang="en-US" dirty="0"/>
              <a:t>efficiency also strongly depending on drift length</a:t>
            </a:r>
          </a:p>
          <a:p>
            <a:pPr lvl="1"/>
            <a:r>
              <a:rPr lang="en-US" dirty="0"/>
              <a:t>+ electronics thresholds + noise</a:t>
            </a:r>
          </a:p>
          <a:p>
            <a:r>
              <a:rPr lang="en-US" b="1" dirty="0"/>
              <a:t>Cluster counting in space sensitive to quite some systematics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8562CB2-4378-D84B-A124-A52F1B1BC75D}"/>
              </a:ext>
            </a:extLst>
          </p:cNvPr>
          <p:cNvSpPr txBox="1"/>
          <p:nvPr/>
        </p:nvSpPr>
        <p:spPr>
          <a:xfrm>
            <a:off x="1790263" y="4427909"/>
            <a:ext cx="1401760" cy="165652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  <a:effectLst/>
        </p:spPr>
        <p:txBody>
          <a:bodyPr vert="horz" wrap="non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100" u="none" strike="noStrike" baseline="0" dirty="0">
                <a:ln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HG Mincho Light J" pitchFamily="2"/>
                <a:cs typeface="HG Mincho Light J" pitchFamily="2"/>
              </a:rPr>
              <a:t> triple-GEM </a:t>
            </a:r>
            <a:r>
              <a:rPr lang="en-US" sz="1100" dirty="0">
                <a:solidFill>
                  <a:srgbClr val="FF0000"/>
                </a:solidFill>
                <a:latin typeface="Arial" panose="020B0604020202020204" pitchFamily="34" charset="0"/>
                <a:ea typeface="HG Mincho Light J" pitchFamily="2"/>
                <a:cs typeface="HG Mincho Light J" pitchFamily="2"/>
              </a:rPr>
              <a:t>+ </a:t>
            </a:r>
            <a:r>
              <a:rPr lang="en-US" sz="1100" dirty="0" err="1">
                <a:solidFill>
                  <a:srgbClr val="FF0000"/>
                </a:solidFill>
                <a:latin typeface="Arial" panose="020B0604020202020204" pitchFamily="34" charset="0"/>
                <a:ea typeface="HG Mincho Light J" pitchFamily="2"/>
                <a:cs typeface="HG Mincho Light J" pitchFamily="2"/>
              </a:rPr>
              <a:t>TimePix</a:t>
            </a:r>
            <a:endParaRPr lang="en-US" sz="1100" u="none" strike="noStrike" baseline="0" dirty="0">
              <a:ln>
                <a:noFill/>
              </a:ln>
              <a:solidFill>
                <a:srgbClr val="FF0000"/>
              </a:solidFill>
              <a:latin typeface="Arial" panose="020B0604020202020204" pitchFamily="34" charset="0"/>
              <a:ea typeface="HG Mincho Light J" pitchFamily="2"/>
              <a:cs typeface="HG Mincho Light J" pitchFamily="2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F614CA-4958-F941-BA5D-8A00E8E700E7}"/>
              </a:ext>
            </a:extLst>
          </p:cNvPr>
          <p:cNvSpPr txBox="1"/>
          <p:nvPr/>
        </p:nvSpPr>
        <p:spPr>
          <a:xfrm>
            <a:off x="4752280" y="4398221"/>
            <a:ext cx="2695191" cy="179117"/>
          </a:xfrm>
          <a:prstGeom prst="rect">
            <a:avLst/>
          </a:prstGeom>
          <a:solidFill>
            <a:srgbClr val="FFFF99"/>
          </a:solidFill>
          <a:ln w="18360">
            <a:solidFill>
              <a:srgbClr val="000080"/>
            </a:solidFill>
            <a:prstDash val="solid"/>
          </a:ln>
          <a:effectLst/>
        </p:spPr>
        <p:txBody>
          <a:bodyPr vert="horz" wrap="none" lIns="9000" tIns="9000" rIns="9000" bIns="9000" anchorCtr="0" compatLnSpc="0">
            <a:spAutoFit/>
          </a:bodyPr>
          <a:lstStyle/>
          <a:p>
            <a:pPr marL="0" marR="0" lvl="0" indent="0" algn="l" rtl="0" hangingPunct="0">
              <a:lnSpc>
                <a:spcPct val="91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0" algn="l"/>
                <a:tab pos="448919" algn="l"/>
                <a:tab pos="898199" algn="l"/>
                <a:tab pos="1347480" algn="l"/>
                <a:tab pos="1796760" algn="l"/>
                <a:tab pos="2246040" algn="l"/>
                <a:tab pos="2695320" algn="l"/>
                <a:tab pos="3144600" algn="l"/>
                <a:tab pos="3593880" algn="l"/>
                <a:tab pos="4043159" algn="l"/>
                <a:tab pos="4492440" algn="l"/>
                <a:tab pos="4941719" algn="l"/>
                <a:tab pos="5391000" algn="l"/>
                <a:tab pos="5840280" algn="l"/>
                <a:tab pos="6289560" algn="l"/>
                <a:tab pos="6738840" algn="l"/>
                <a:tab pos="7188120" algn="l"/>
                <a:tab pos="7637400" algn="l"/>
                <a:tab pos="8086679" algn="l"/>
                <a:tab pos="8535960" algn="l"/>
                <a:tab pos="8985240" algn="l"/>
              </a:tabLst>
            </a:pPr>
            <a:r>
              <a:rPr lang="en-US" sz="1200" u="none" strike="noStrike" baseline="0" dirty="0">
                <a:ln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HG Mincho Light J" pitchFamily="2"/>
                <a:cs typeface="HG Mincho Light J" pitchFamily="2"/>
              </a:rPr>
              <a:t> </a:t>
            </a:r>
            <a:r>
              <a:rPr lang="en-US" sz="1200" u="none" strike="noStrike" baseline="0" dirty="0" err="1">
                <a:ln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HG Mincho Light J" pitchFamily="2"/>
                <a:cs typeface="HG Mincho Light J" pitchFamily="2"/>
              </a:rPr>
              <a:t>MicroMegas</a:t>
            </a:r>
            <a:r>
              <a:rPr lang="en-US" sz="1200" u="none" strike="noStrike" baseline="0" dirty="0">
                <a:ln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HG Mincho Light J" pitchFamily="2"/>
                <a:cs typeface="HG Mincho Light J" pitchFamily="2"/>
              </a:rPr>
              <a:t> on top of </a:t>
            </a:r>
            <a:r>
              <a:rPr lang="en-US" sz="1200" u="none" strike="noStrike" baseline="0" dirty="0" err="1">
                <a:ln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HG Mincho Light J" pitchFamily="2"/>
                <a:cs typeface="HG Mincho Light J" pitchFamily="2"/>
              </a:rPr>
              <a:t>TimePix</a:t>
            </a:r>
            <a:r>
              <a:rPr lang="en-US" sz="1200" u="none" strike="noStrike" baseline="0" dirty="0">
                <a:ln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HG Mincho Light J" pitchFamily="2"/>
                <a:cs typeface="HG Mincho Light J" pitchFamily="2"/>
              </a:rPr>
              <a:t> (</a:t>
            </a:r>
            <a:r>
              <a:rPr lang="en-US" sz="1200" u="none" strike="noStrike" baseline="0" dirty="0" err="1">
                <a:ln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HG Mincho Light J" pitchFamily="2"/>
                <a:cs typeface="HG Mincho Light J" pitchFamily="2"/>
              </a:rPr>
              <a:t>InGrid</a:t>
            </a:r>
            <a:r>
              <a:rPr lang="en-US" sz="1200" u="none" strike="noStrike" baseline="0" dirty="0">
                <a:ln>
                  <a:noFill/>
                </a:ln>
                <a:solidFill>
                  <a:srgbClr val="FF0000"/>
                </a:solidFill>
                <a:latin typeface="Arial" panose="020B0604020202020204" pitchFamily="34" charset="0"/>
                <a:ea typeface="HG Mincho Light J" pitchFamily="2"/>
                <a:cs typeface="HG Mincho Light J" pitchFamily="2"/>
              </a:rPr>
              <a:t>)</a:t>
            </a:r>
          </a:p>
        </p:txBody>
      </p:sp>
      <p:sp>
        <p:nvSpPr>
          <p:cNvPr id="15" name="CustomShape 6">
            <a:extLst>
              <a:ext uri="{FF2B5EF4-FFF2-40B4-BE49-F238E27FC236}">
                <a16:creationId xmlns:a16="http://schemas.microsoft.com/office/drawing/2014/main" id="{A8EED7CC-37B2-5947-A570-EEBA871779D2}"/>
              </a:ext>
            </a:extLst>
          </p:cNvPr>
          <p:cNvSpPr/>
          <p:nvPr/>
        </p:nvSpPr>
        <p:spPr>
          <a:xfrm>
            <a:off x="2242803" y="2071796"/>
            <a:ext cx="4097404" cy="36933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200" spc="-1" dirty="0">
                <a:solidFill>
                  <a:srgbClr val="000000"/>
                </a:solidFill>
                <a:latin typeface="Arial" panose="020B0604020202020204" pitchFamily="34" charset="0"/>
              </a:rPr>
              <a:t> ILD-TPC simulated 100 GeV muon, 100 cm drift</a:t>
            </a:r>
          </a:p>
          <a:p>
            <a:pPr>
              <a:lnSpc>
                <a:spcPct val="100000"/>
              </a:lnSpc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US" sz="1200" spc="-1" dirty="0">
                <a:solidFill>
                  <a:srgbClr val="000000"/>
                </a:solidFill>
                <a:latin typeface="Arial" panose="020B0604020202020204" pitchFamily="34" charset="0"/>
              </a:rPr>
              <a:t> identical events: same generated primary clusters/electrons</a:t>
            </a:r>
          </a:p>
        </p:txBody>
      </p:sp>
    </p:spTree>
    <p:extLst>
      <p:ext uri="{BB962C8B-B14F-4D97-AF65-F5344CB8AC3E}">
        <p14:creationId xmlns:p14="http://schemas.microsoft.com/office/powerpoint/2010/main" val="16062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4"/>
          <p:cNvSpPr>
            <a:spLocks noChangeAspect="1"/>
          </p:cNvSpPr>
          <p:nvPr/>
        </p:nvSpPr>
        <p:spPr>
          <a:xfrm>
            <a:off x="7043859" y="1491573"/>
            <a:ext cx="650017" cy="650283"/>
          </a:xfrm>
          <a:prstGeom prst="ellipse">
            <a:avLst/>
          </a:prstGeom>
          <a:noFill/>
          <a:ln w="36720">
            <a:solidFill>
              <a:srgbClr val="FFFF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3" name="CustomShape 15"/>
          <p:cNvSpPr>
            <a:spLocks noChangeAspect="1"/>
          </p:cNvSpPr>
          <p:nvPr/>
        </p:nvSpPr>
        <p:spPr>
          <a:xfrm>
            <a:off x="8732501" y="1491179"/>
            <a:ext cx="650017" cy="650283"/>
          </a:xfrm>
          <a:prstGeom prst="ellipse">
            <a:avLst/>
          </a:prstGeom>
          <a:noFill/>
          <a:ln w="36720">
            <a:solidFill>
              <a:srgbClr val="FFFF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0" name="CustomShape 22"/>
          <p:cNvSpPr>
            <a:spLocks noChangeAspect="1"/>
          </p:cNvSpPr>
          <p:nvPr/>
        </p:nvSpPr>
        <p:spPr>
          <a:xfrm>
            <a:off x="3359951" y="1476880"/>
            <a:ext cx="650018" cy="650018"/>
          </a:xfrm>
          <a:prstGeom prst="ellipse">
            <a:avLst/>
          </a:prstGeom>
          <a:noFill/>
          <a:ln w="36720">
            <a:solidFill>
              <a:srgbClr val="FFFF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1" name="CustomShape 22">
            <a:extLst>
              <a:ext uri="{FF2B5EF4-FFF2-40B4-BE49-F238E27FC236}">
                <a16:creationId xmlns:a16="http://schemas.microsoft.com/office/drawing/2014/main" id="{BFD6B476-47CC-754C-82BA-FFDE274636C7}"/>
              </a:ext>
            </a:extLst>
          </p:cNvPr>
          <p:cNvSpPr>
            <a:spLocks noChangeAspect="1"/>
          </p:cNvSpPr>
          <p:nvPr/>
        </p:nvSpPr>
        <p:spPr>
          <a:xfrm>
            <a:off x="2651774" y="1480711"/>
            <a:ext cx="650017" cy="650017"/>
          </a:xfrm>
          <a:prstGeom prst="ellipse">
            <a:avLst/>
          </a:prstGeom>
          <a:noFill/>
          <a:ln w="36720">
            <a:solidFill>
              <a:srgbClr val="FFFF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7" name="TextShape 1"/>
          <p:cNvSpPr txBox="1"/>
          <p:nvPr/>
        </p:nvSpPr>
        <p:spPr>
          <a:xfrm>
            <a:off x="461504" y="46060"/>
            <a:ext cx="9140161" cy="91401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0876" indent="-210876" algn="ctr">
              <a:tabLst>
                <a:tab pos="0" algn="l"/>
                <a:tab pos="210876" algn="l"/>
                <a:tab pos="445862" algn="l"/>
                <a:tab pos="896401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8981646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4000" b="1" i="1" spc="-1" dirty="0">
                <a:solidFill>
                  <a:srgbClr val="000080"/>
                </a:solidFill>
                <a:latin typeface="Arial"/>
              </a:rPr>
              <a:t>Energy Loss Function </a:t>
            </a:r>
            <a:r>
              <a:rPr lang="en-GB" sz="2799" b="1" i="1" spc="-1" dirty="0">
                <a:solidFill>
                  <a:srgbClr val="000080"/>
                </a:solidFill>
                <a:latin typeface="Arial"/>
              </a:rPr>
              <a:t>(Bethe-Bloch)</a:t>
            </a:r>
            <a:endParaRPr lang="en-US" sz="2799" b="1" i="1" spc="-1" dirty="0">
              <a:solidFill>
                <a:srgbClr val="000080"/>
              </a:solidFill>
              <a:latin typeface="Arial"/>
            </a:endParaRPr>
          </a:p>
        </p:txBody>
      </p:sp>
      <p:sp>
        <p:nvSpPr>
          <p:cNvPr id="78" name="TextShape 2"/>
          <p:cNvSpPr txBox="1"/>
          <p:nvPr/>
        </p:nvSpPr>
        <p:spPr>
          <a:xfrm>
            <a:off x="337716" y="1052197"/>
            <a:ext cx="9441715" cy="612678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98041" indent="-355538">
              <a:lnSpc>
                <a:spcPct val="93000"/>
              </a:lnSpc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“mean” energy loss as function of </a:t>
            </a:r>
            <a:r>
              <a:rPr lang="en-GB" b="1" spc="-1" dirty="0">
                <a:solidFill>
                  <a:srgbClr val="0000FF"/>
                </a:solidFill>
                <a:latin typeface="Arial"/>
              </a:rPr>
              <a:t>Q</a:t>
            </a:r>
            <a:r>
              <a:rPr lang="en-GB" b="1" spc="-1" dirty="0">
                <a:solidFill>
                  <a:srgbClr val="000080"/>
                </a:solidFill>
                <a:latin typeface="Arial"/>
              </a:rPr>
              <a:t>, </a:t>
            </a:r>
            <a:r>
              <a:rPr lang="en-GB" b="1" spc="-1" dirty="0">
                <a:solidFill>
                  <a:srgbClr val="FF0000"/>
                </a:solidFill>
                <a:latin typeface="Arial"/>
                <a:ea typeface="Arial"/>
              </a:rPr>
              <a:t>β</a:t>
            </a:r>
            <a:r>
              <a:rPr lang="en-GB" b="1" spc="-1" dirty="0" err="1">
                <a:solidFill>
                  <a:srgbClr val="FF0000"/>
                </a:solidFill>
                <a:latin typeface="Arial"/>
                <a:ea typeface="Arial"/>
              </a:rPr>
              <a:t>γ</a:t>
            </a:r>
            <a:r>
              <a:rPr lang="en-GB" b="1" spc="-1" dirty="0">
                <a:solidFill>
                  <a:srgbClr val="FF0000"/>
                </a:solidFill>
                <a:latin typeface="Arial"/>
                <a:ea typeface="Arial"/>
              </a:rPr>
              <a:t> </a:t>
            </a:r>
            <a:r>
              <a:rPr lang="en-GB" b="1" spc="-1" dirty="0">
                <a:solidFill>
                  <a:srgbClr val="002060"/>
                </a:solidFill>
                <a:latin typeface="Arial"/>
                <a:ea typeface="Arial"/>
              </a:rPr>
              <a:t>:</a:t>
            </a:r>
            <a:endParaRPr lang="en-US" b="1" spc="-1" dirty="0">
              <a:solidFill>
                <a:srgbClr val="002060"/>
              </a:solidFill>
              <a:latin typeface="Arial"/>
            </a:endParaRPr>
          </a:p>
          <a:p>
            <a:pPr marL="498041" indent="-355538">
              <a:lnSpc>
                <a:spcPct val="93000"/>
              </a:lnSpc>
              <a:spcAft>
                <a:spcPts val="1100"/>
              </a:spcAft>
              <a:tabLst>
                <a:tab pos="0" algn="l"/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799" b="1" spc="-1" dirty="0">
                <a:solidFill>
                  <a:srgbClr val="000080"/>
                </a:solidFill>
                <a:latin typeface="Arial"/>
                <a:ea typeface="Arial"/>
              </a:rPr>
              <a:t>      </a:t>
            </a:r>
            <a:r>
              <a:rPr lang="en-GB" sz="2799" b="1" spc="-1" dirty="0">
                <a:solidFill>
                  <a:srgbClr val="000080"/>
                </a:solidFill>
                <a:latin typeface="Arial"/>
              </a:rPr>
              <a:t>&lt;</a:t>
            </a:r>
            <a:r>
              <a:rPr lang="en-GB" sz="2799" b="1" spc="-1" dirty="0" err="1">
                <a:solidFill>
                  <a:srgbClr val="000080"/>
                </a:solidFill>
                <a:latin typeface="Arial"/>
              </a:rPr>
              <a:t>dE</a:t>
            </a:r>
            <a:r>
              <a:rPr lang="en-GB" sz="2799" b="1" spc="-1" dirty="0">
                <a:solidFill>
                  <a:srgbClr val="000080"/>
                </a:solidFill>
                <a:latin typeface="Arial"/>
              </a:rPr>
              <a:t>/dx&gt; = </a:t>
            </a:r>
            <a:r>
              <a:rPr lang="en-GB" sz="2799" b="1" spc="-1" dirty="0" err="1">
                <a:solidFill>
                  <a:srgbClr val="000080"/>
                </a:solidFill>
                <a:latin typeface="Arial"/>
                <a:ea typeface="Arial"/>
              </a:rPr>
              <a:t>ξ</a:t>
            </a:r>
            <a:r>
              <a:rPr lang="en-GB" sz="2799" b="1" spc="-1" dirty="0">
                <a:solidFill>
                  <a:srgbClr val="000080"/>
                </a:solidFill>
                <a:latin typeface="Arial"/>
                <a:ea typeface="Arial"/>
              </a:rPr>
              <a:t> * 1/</a:t>
            </a:r>
            <a:r>
              <a:rPr lang="en-GB" sz="2799" b="1" spc="-1" dirty="0">
                <a:solidFill>
                  <a:srgbClr val="FF0000"/>
                </a:solidFill>
                <a:latin typeface="Arial"/>
                <a:ea typeface="Arial"/>
              </a:rPr>
              <a:t>β</a:t>
            </a:r>
            <a:r>
              <a:rPr lang="en-GB" sz="2799" b="1" spc="-1" baseline="50000" dirty="0">
                <a:solidFill>
                  <a:srgbClr val="000080"/>
                </a:solidFill>
                <a:latin typeface="Arial"/>
                <a:ea typeface="Arial"/>
              </a:rPr>
              <a:t>2</a:t>
            </a:r>
            <a:r>
              <a:rPr lang="en-GB" sz="2799" b="1" spc="-1" dirty="0">
                <a:solidFill>
                  <a:srgbClr val="000080"/>
                </a:solidFill>
                <a:latin typeface="Arial"/>
                <a:ea typeface="Arial"/>
              </a:rPr>
              <a:t> * </a:t>
            </a:r>
            <a:r>
              <a:rPr lang="en-GB" sz="2799" b="1" spc="-1" dirty="0">
                <a:solidFill>
                  <a:srgbClr val="0000FF"/>
                </a:solidFill>
                <a:latin typeface="Arial"/>
                <a:ea typeface="Arial"/>
              </a:rPr>
              <a:t>Q</a:t>
            </a:r>
            <a:r>
              <a:rPr lang="en-GB" sz="2799" b="1" spc="-1" baseline="50000" dirty="0">
                <a:solidFill>
                  <a:srgbClr val="000080"/>
                </a:solidFill>
                <a:latin typeface="Arial"/>
                <a:ea typeface="Arial"/>
              </a:rPr>
              <a:t>2</a:t>
            </a:r>
            <a:r>
              <a:rPr lang="en-GB" sz="2799" b="1" spc="-1" dirty="0">
                <a:solidFill>
                  <a:srgbClr val="000080"/>
                </a:solidFill>
                <a:latin typeface="Arial"/>
                <a:ea typeface="Arial"/>
              </a:rPr>
              <a:t> * [K + ln</a:t>
            </a:r>
            <a:r>
              <a:rPr lang="en-GB" sz="2799" b="1" spc="-1" dirty="0">
                <a:solidFill>
                  <a:srgbClr val="0000FF"/>
                </a:solidFill>
                <a:latin typeface="Arial"/>
                <a:ea typeface="Arial"/>
              </a:rPr>
              <a:t>Q</a:t>
            </a:r>
            <a:r>
              <a:rPr lang="en-GB" sz="2799" b="1" spc="-1" baseline="50000" dirty="0">
                <a:solidFill>
                  <a:srgbClr val="000080"/>
                </a:solidFill>
                <a:latin typeface="Arial"/>
                <a:ea typeface="Arial"/>
              </a:rPr>
              <a:t>2</a:t>
            </a:r>
            <a:r>
              <a:rPr lang="en-GB" sz="2799" b="1" spc="-1" dirty="0">
                <a:solidFill>
                  <a:srgbClr val="000080"/>
                </a:solidFill>
                <a:latin typeface="Arial"/>
                <a:ea typeface="Arial"/>
              </a:rPr>
              <a:t> + ln</a:t>
            </a:r>
            <a:r>
              <a:rPr lang="en-GB" sz="2799" b="1" spc="-1" dirty="0">
                <a:solidFill>
                  <a:srgbClr val="FF0000"/>
                </a:solidFill>
                <a:latin typeface="Arial"/>
                <a:ea typeface="Arial"/>
              </a:rPr>
              <a:t>γ</a:t>
            </a:r>
            <a:r>
              <a:rPr lang="en-GB" sz="2799" b="1" spc="-1" baseline="50000" dirty="0">
                <a:solidFill>
                  <a:srgbClr val="000080"/>
                </a:solidFill>
                <a:latin typeface="Arial"/>
                <a:ea typeface="Arial"/>
              </a:rPr>
              <a:t>2</a:t>
            </a:r>
            <a:r>
              <a:rPr lang="en-GB" sz="2799" b="1" spc="-1" dirty="0">
                <a:solidFill>
                  <a:srgbClr val="000080"/>
                </a:solidFill>
                <a:latin typeface="Arial"/>
                <a:ea typeface="Arial"/>
              </a:rPr>
              <a:t> - </a:t>
            </a:r>
            <a:r>
              <a:rPr lang="en-GB" sz="2799" b="1" spc="-1" dirty="0">
                <a:solidFill>
                  <a:srgbClr val="FF0000"/>
                </a:solidFill>
                <a:latin typeface="Arial"/>
                <a:ea typeface="Arial"/>
              </a:rPr>
              <a:t>β</a:t>
            </a:r>
            <a:r>
              <a:rPr lang="en-GB" sz="2799" b="1" spc="-1" baseline="50000" dirty="0">
                <a:solidFill>
                  <a:srgbClr val="000080"/>
                </a:solidFill>
                <a:latin typeface="Arial"/>
                <a:ea typeface="Arial"/>
              </a:rPr>
              <a:t>2</a:t>
            </a:r>
            <a:r>
              <a:rPr lang="en-GB" sz="2799" b="1" spc="-1" dirty="0">
                <a:solidFill>
                  <a:srgbClr val="000080"/>
                </a:solidFill>
                <a:latin typeface="Arial"/>
                <a:ea typeface="Arial"/>
              </a:rPr>
              <a:t> - </a:t>
            </a:r>
            <a:r>
              <a:rPr lang="en-GB" sz="2799" b="1" spc="-1" dirty="0" err="1">
                <a:solidFill>
                  <a:srgbClr val="000080"/>
                </a:solidFill>
                <a:latin typeface="Arial"/>
                <a:ea typeface="Arial"/>
              </a:rPr>
              <a:t>δ</a:t>
            </a:r>
            <a:r>
              <a:rPr lang="en-GB" sz="2799" b="1" spc="-1" dirty="0">
                <a:solidFill>
                  <a:srgbClr val="000080"/>
                </a:solidFill>
                <a:latin typeface="Arial"/>
                <a:ea typeface="Arial"/>
              </a:rPr>
              <a:t>(</a:t>
            </a:r>
            <a:r>
              <a:rPr lang="en-GB" sz="2799" b="1" spc="-1" dirty="0">
                <a:solidFill>
                  <a:srgbClr val="FF0000"/>
                </a:solidFill>
                <a:latin typeface="Arial"/>
                <a:ea typeface="Arial"/>
              </a:rPr>
              <a:t>β</a:t>
            </a:r>
            <a:r>
              <a:rPr lang="en-GB" sz="2799" b="1" spc="-1" dirty="0">
                <a:solidFill>
                  <a:srgbClr val="000080"/>
                </a:solidFill>
                <a:latin typeface="Arial"/>
                <a:ea typeface="Arial"/>
              </a:rPr>
              <a:t>)]</a:t>
            </a:r>
            <a:endParaRPr lang="en-US" sz="2799" b="1" spc="-1" dirty="0">
              <a:solidFill>
                <a:srgbClr val="000080"/>
              </a:solidFill>
              <a:latin typeface="Arial"/>
            </a:endParaRPr>
          </a:p>
        </p:txBody>
      </p:sp>
      <p:pic>
        <p:nvPicPr>
          <p:cNvPr id="79" name="Picture 78"/>
          <p:cNvPicPr/>
          <p:nvPr/>
        </p:nvPicPr>
        <p:blipFill>
          <a:blip r:embed="rId3"/>
          <a:stretch/>
        </p:blipFill>
        <p:spPr>
          <a:xfrm>
            <a:off x="5504426" y="3515003"/>
            <a:ext cx="3656064" cy="3656064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80" name="Picture 79"/>
          <p:cNvPicPr/>
          <p:nvPr/>
        </p:nvPicPr>
        <p:blipFill>
          <a:blip r:embed="rId4"/>
          <a:stretch/>
        </p:blipFill>
        <p:spPr>
          <a:xfrm>
            <a:off x="856618" y="3530837"/>
            <a:ext cx="3656064" cy="3656064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1" name="Line 3"/>
          <p:cNvSpPr/>
          <p:nvPr/>
        </p:nvSpPr>
        <p:spPr>
          <a:xfrm flipV="1">
            <a:off x="2257869" y="2168628"/>
            <a:ext cx="426781" cy="329981"/>
          </a:xfrm>
          <a:prstGeom prst="line">
            <a:avLst/>
          </a:prstGeom>
          <a:ln w="36720">
            <a:solidFill>
              <a:srgbClr val="008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2" name="CustomShape 4"/>
          <p:cNvSpPr/>
          <p:nvPr/>
        </p:nvSpPr>
        <p:spPr>
          <a:xfrm>
            <a:off x="798129" y="2599188"/>
            <a:ext cx="1434239" cy="41857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008000"/>
                </a:solidFill>
                <a:latin typeface="Arial" panose="020B0604020202020204" pitchFamily="34" charset="0"/>
              </a:rPr>
              <a:t>electron density</a:t>
            </a:r>
          </a:p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008000"/>
                </a:solidFill>
                <a:latin typeface="Arial" panose="020B0604020202020204" pitchFamily="34" charset="0"/>
              </a:rPr>
              <a:t>of medium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3" name="CustomShape 5"/>
          <p:cNvSpPr/>
          <p:nvPr/>
        </p:nvSpPr>
        <p:spPr>
          <a:xfrm>
            <a:off x="2994725" y="2614065"/>
            <a:ext cx="2391168" cy="41857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008000"/>
                </a:solidFill>
                <a:latin typeface="Arial" panose="020B0604020202020204" pitchFamily="34" charset="0"/>
              </a:rPr>
              <a:t>classical Rutherford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008000"/>
                </a:solidFill>
                <a:latin typeface="Arial" panose="020B0604020202020204" pitchFamily="34" charset="0"/>
              </a:rPr>
              <a:t>scattering (non-relativistic)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4" name="Line 6"/>
          <p:cNvSpPr/>
          <p:nvPr/>
        </p:nvSpPr>
        <p:spPr>
          <a:xfrm flipH="1" flipV="1">
            <a:off x="3894311" y="2187042"/>
            <a:ext cx="273125" cy="315587"/>
          </a:xfrm>
          <a:prstGeom prst="line">
            <a:avLst/>
          </a:prstGeom>
          <a:ln w="36720">
            <a:solidFill>
              <a:srgbClr val="008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5" name="Line 7"/>
          <p:cNvSpPr/>
          <p:nvPr/>
        </p:nvSpPr>
        <p:spPr>
          <a:xfrm flipV="1">
            <a:off x="6809882" y="2226254"/>
            <a:ext cx="327103" cy="287159"/>
          </a:xfrm>
          <a:prstGeom prst="line">
            <a:avLst/>
          </a:prstGeom>
          <a:ln w="36720">
            <a:solidFill>
              <a:srgbClr val="008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6" name="Line 8"/>
          <p:cNvSpPr/>
          <p:nvPr/>
        </p:nvSpPr>
        <p:spPr>
          <a:xfrm flipV="1">
            <a:off x="8464950" y="2233583"/>
            <a:ext cx="415625" cy="295076"/>
          </a:xfrm>
          <a:prstGeom prst="line">
            <a:avLst/>
          </a:prstGeom>
          <a:ln w="36720">
            <a:solidFill>
              <a:srgbClr val="008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7" name="CustomShape 9"/>
          <p:cNvSpPr/>
          <p:nvPr/>
        </p:nvSpPr>
        <p:spPr>
          <a:xfrm>
            <a:off x="5766396" y="2613582"/>
            <a:ext cx="1739150" cy="83715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008000"/>
                </a:solidFill>
                <a:latin typeface="Arial" panose="020B0604020202020204" pitchFamily="34" charset="0"/>
              </a:rPr>
              <a:t>relativistic rise -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008000"/>
                </a:solidFill>
                <a:latin typeface="Arial" panose="020B0604020202020204" pitchFamily="34" charset="0"/>
              </a:rPr>
              <a:t>“Lorentz boost”</a:t>
            </a:r>
          </a:p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008000"/>
                </a:solidFill>
                <a:latin typeface="Arial" panose="020B0604020202020204" pitchFamily="34" charset="0"/>
              </a:rPr>
              <a:t>(medium feels higher E-field)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8" name="CustomShape 10"/>
          <p:cNvSpPr/>
          <p:nvPr/>
        </p:nvSpPr>
        <p:spPr>
          <a:xfrm>
            <a:off x="7748084" y="2649926"/>
            <a:ext cx="1976678" cy="83715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008000"/>
                </a:solidFill>
                <a:latin typeface="Arial" panose="020B0604020202020204" pitchFamily="34" charset="0"/>
              </a:rPr>
              <a:t>density effect -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008000"/>
                </a:solidFill>
                <a:latin typeface="Arial" panose="020B0604020202020204" pitchFamily="34" charset="0"/>
              </a:rPr>
              <a:t>(Fermi) plateau due to</a:t>
            </a:r>
            <a:r>
              <a:rPr lang="en-US" sz="1600" spc="-1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sz="1600" spc="-1" dirty="0">
                <a:solidFill>
                  <a:srgbClr val="008000"/>
                </a:solidFill>
                <a:latin typeface="Arial" panose="020B0604020202020204" pitchFamily="34" charset="0"/>
              </a:rPr>
              <a:t>polarization of medium 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89" name="CustomShape 11"/>
          <p:cNvSpPr/>
          <p:nvPr/>
        </p:nvSpPr>
        <p:spPr>
          <a:xfrm>
            <a:off x="1453248" y="3905080"/>
            <a:ext cx="852122" cy="23522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marL="498041" lvl="1" indent="-355538">
              <a:tabLst>
                <a:tab pos="0" algn="l"/>
                <a:tab pos="498041" algn="l"/>
                <a:tab pos="945702" algn="l"/>
                <a:tab pos="1394802" algn="l"/>
                <a:tab pos="1843902" algn="l"/>
                <a:tab pos="2293002" algn="l"/>
                <a:tab pos="2742103" algn="l"/>
                <a:tab pos="3190843" algn="l"/>
                <a:tab pos="3639943" algn="l"/>
                <a:tab pos="4089044" algn="l"/>
                <a:tab pos="4538144" algn="l"/>
                <a:tab pos="4987244" algn="l"/>
                <a:tab pos="5436345" algn="l"/>
                <a:tab pos="5885445" algn="l"/>
                <a:tab pos="6334545" algn="l"/>
                <a:tab pos="6783645" algn="l"/>
                <a:tab pos="7232746" algn="l"/>
                <a:tab pos="7681846" algn="l"/>
                <a:tab pos="8130946" algn="l"/>
                <a:tab pos="8580047" algn="l"/>
                <a:tab pos="9029147" algn="l"/>
                <a:tab pos="9478247" algn="l"/>
                <a:tab pos="10054377" algn="l"/>
              </a:tabLst>
            </a:pPr>
            <a:r>
              <a:rPr lang="en-GB" sz="1799" spc="-1" dirty="0">
                <a:solidFill>
                  <a:srgbClr val="000000"/>
                </a:solidFill>
                <a:latin typeface="Arial"/>
                <a:ea typeface="Arial"/>
              </a:rPr>
              <a:t>~1/</a:t>
            </a:r>
            <a:r>
              <a:rPr lang="en-GB" sz="1799" spc="-1" dirty="0">
                <a:solidFill>
                  <a:srgbClr val="FF0000"/>
                </a:solidFill>
                <a:latin typeface="Arial"/>
                <a:ea typeface="Arial"/>
              </a:rPr>
              <a:t>β</a:t>
            </a:r>
            <a:r>
              <a:rPr lang="en-GB" sz="1799" spc="-1" baseline="50000" dirty="0">
                <a:solidFill>
                  <a:srgbClr val="000000"/>
                </a:solidFill>
                <a:latin typeface="Arial"/>
                <a:ea typeface="Arial"/>
              </a:rPr>
              <a:t>2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0" name="CustomShape 12"/>
          <p:cNvSpPr/>
          <p:nvPr/>
        </p:nvSpPr>
        <p:spPr>
          <a:xfrm>
            <a:off x="2511960" y="5720677"/>
            <a:ext cx="782311" cy="23522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marL="498041" lvl="1" indent="-355538">
              <a:tabLst>
                <a:tab pos="0" algn="l"/>
                <a:tab pos="498041" algn="l"/>
                <a:tab pos="945702" algn="l"/>
                <a:tab pos="1394802" algn="l"/>
                <a:tab pos="1843902" algn="l"/>
                <a:tab pos="2293002" algn="l"/>
                <a:tab pos="2742103" algn="l"/>
                <a:tab pos="3190843" algn="l"/>
                <a:tab pos="3639943" algn="l"/>
                <a:tab pos="4089044" algn="l"/>
                <a:tab pos="4538144" algn="l"/>
                <a:tab pos="4987244" algn="l"/>
                <a:tab pos="5436345" algn="l"/>
                <a:tab pos="5885445" algn="l"/>
                <a:tab pos="6334545" algn="l"/>
                <a:tab pos="6783645" algn="l"/>
                <a:tab pos="7232746" algn="l"/>
                <a:tab pos="7681846" algn="l"/>
                <a:tab pos="8130946" algn="l"/>
                <a:tab pos="8580047" algn="l"/>
                <a:tab pos="9029147" algn="l"/>
                <a:tab pos="9478247" algn="l"/>
                <a:tab pos="10054377" algn="l"/>
              </a:tabLst>
            </a:pPr>
            <a:r>
              <a:rPr lang="en-GB" sz="1799" spc="-1" dirty="0">
                <a:solidFill>
                  <a:srgbClr val="000000"/>
                </a:solidFill>
                <a:latin typeface="Arial"/>
                <a:ea typeface="Arial"/>
              </a:rPr>
              <a:t>~ln</a:t>
            </a:r>
            <a:r>
              <a:rPr lang="en-GB" sz="1799" spc="-1" dirty="0">
                <a:solidFill>
                  <a:srgbClr val="FF0000"/>
                </a:solidFill>
                <a:latin typeface="Arial"/>
                <a:ea typeface="Arial"/>
              </a:rPr>
              <a:t>γ</a:t>
            </a:r>
            <a:r>
              <a:rPr lang="en-GB" sz="1799" spc="-1" baseline="50000" dirty="0">
                <a:solidFill>
                  <a:srgbClr val="000000"/>
                </a:solidFill>
                <a:latin typeface="Arial"/>
                <a:ea typeface="Arial"/>
              </a:rPr>
              <a:t>2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1" name="CustomShape 13"/>
          <p:cNvSpPr/>
          <p:nvPr/>
        </p:nvSpPr>
        <p:spPr>
          <a:xfrm>
            <a:off x="3017870" y="4805062"/>
            <a:ext cx="1440835" cy="23522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marL="498041" lvl="1" indent="-355538">
              <a:tabLst>
                <a:tab pos="0" algn="l"/>
                <a:tab pos="498041" algn="l"/>
                <a:tab pos="945702" algn="l"/>
                <a:tab pos="1394802" algn="l"/>
                <a:tab pos="1843902" algn="l"/>
                <a:tab pos="2293002" algn="l"/>
                <a:tab pos="2742103" algn="l"/>
                <a:tab pos="3190843" algn="l"/>
                <a:tab pos="3639943" algn="l"/>
                <a:tab pos="4089044" algn="l"/>
                <a:tab pos="4538144" algn="l"/>
                <a:tab pos="4987244" algn="l"/>
                <a:tab pos="5436345" algn="l"/>
                <a:tab pos="5885445" algn="l"/>
                <a:tab pos="6334545" algn="l"/>
                <a:tab pos="6783645" algn="l"/>
                <a:tab pos="7232746" algn="l"/>
                <a:tab pos="7681846" algn="l"/>
                <a:tab pos="8130946" algn="l"/>
                <a:tab pos="8580047" algn="l"/>
                <a:tab pos="9029147" algn="l"/>
                <a:tab pos="9478247" algn="l"/>
                <a:tab pos="10054377" algn="l"/>
              </a:tabLst>
            </a:pPr>
            <a:r>
              <a:rPr lang="en-GB" sz="1799" spc="-1" dirty="0">
                <a:solidFill>
                  <a:srgbClr val="000000"/>
                </a:solidFill>
                <a:latin typeface="Arial"/>
                <a:ea typeface="Arial"/>
              </a:rPr>
              <a:t>~ln</a:t>
            </a:r>
            <a:r>
              <a:rPr lang="en-GB" sz="1799" spc="-1" dirty="0">
                <a:solidFill>
                  <a:srgbClr val="FF0000"/>
                </a:solidFill>
                <a:latin typeface="Arial"/>
                <a:ea typeface="Arial"/>
              </a:rPr>
              <a:t>γ</a:t>
            </a:r>
            <a:r>
              <a:rPr lang="en-GB" sz="1799" spc="-1" baseline="50000" dirty="0">
                <a:solidFill>
                  <a:srgbClr val="000000"/>
                </a:solidFill>
                <a:latin typeface="Arial"/>
                <a:ea typeface="Arial"/>
              </a:rPr>
              <a:t>2</a:t>
            </a:r>
            <a:r>
              <a:rPr lang="en-GB" sz="1799" spc="-1" dirty="0">
                <a:solidFill>
                  <a:srgbClr val="000000"/>
                </a:solidFill>
                <a:latin typeface="Arial"/>
                <a:ea typeface="Arial"/>
              </a:rPr>
              <a:t>- </a:t>
            </a:r>
            <a:r>
              <a:rPr lang="en-GB" sz="1799" spc="-1" dirty="0" err="1">
                <a:solidFill>
                  <a:srgbClr val="000000"/>
                </a:solidFill>
                <a:latin typeface="Arial"/>
                <a:ea typeface="Arial"/>
              </a:rPr>
              <a:t>δ</a:t>
            </a:r>
            <a:r>
              <a:rPr lang="en-GB" sz="1799" spc="-1" dirty="0">
                <a:solidFill>
                  <a:srgbClr val="000000"/>
                </a:solidFill>
                <a:latin typeface="Arial"/>
                <a:ea typeface="Arial"/>
              </a:rPr>
              <a:t>(</a:t>
            </a:r>
            <a:r>
              <a:rPr lang="en-GB" sz="1799" spc="-1" dirty="0">
                <a:solidFill>
                  <a:srgbClr val="FF0000"/>
                </a:solidFill>
                <a:latin typeface="Arial"/>
                <a:ea typeface="Arial"/>
              </a:rPr>
              <a:t>β</a:t>
            </a:r>
            <a:r>
              <a:rPr lang="en-GB" sz="1799" spc="-1" dirty="0">
                <a:solidFill>
                  <a:srgbClr val="000000"/>
                </a:solidFill>
                <a:latin typeface="Arial"/>
                <a:ea typeface="Arial"/>
              </a:rPr>
              <a:t>)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4" name="CustomShape 16"/>
          <p:cNvSpPr/>
          <p:nvPr/>
        </p:nvSpPr>
        <p:spPr>
          <a:xfrm>
            <a:off x="3985864" y="6816976"/>
            <a:ext cx="457008" cy="457008"/>
          </a:xfrm>
          <a:prstGeom prst="ellipse">
            <a:avLst/>
          </a:prstGeom>
          <a:noFill/>
          <a:ln w="36720">
            <a:solidFill>
              <a:srgbClr val="FFFF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5" name="CustomShape 17"/>
          <p:cNvSpPr/>
          <p:nvPr/>
        </p:nvSpPr>
        <p:spPr>
          <a:xfrm>
            <a:off x="6810318" y="5008016"/>
            <a:ext cx="1307691" cy="1307691"/>
          </a:xfrm>
          <a:prstGeom prst="ellipse">
            <a:avLst/>
          </a:prstGeom>
          <a:noFill/>
          <a:ln w="36720">
            <a:solidFill>
              <a:srgbClr val="FFFF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6" name="Line 18"/>
          <p:cNvSpPr/>
          <p:nvPr/>
        </p:nvSpPr>
        <p:spPr>
          <a:xfrm>
            <a:off x="6143878" y="3840307"/>
            <a:ext cx="711061" cy="1439"/>
          </a:xfrm>
          <a:prstGeom prst="line">
            <a:avLst/>
          </a:prstGeom>
          <a:ln w="36720">
            <a:solidFill>
              <a:srgbClr val="FF0000"/>
            </a:solidFill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7" name="CustomShape 19"/>
          <p:cNvSpPr/>
          <p:nvPr/>
        </p:nvSpPr>
        <p:spPr>
          <a:xfrm>
            <a:off x="6385659" y="3853980"/>
            <a:ext cx="227498" cy="26161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20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m</a:t>
            </a:r>
            <a:endParaRPr lang="en-US" sz="2399" b="1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8" name="CustomShape 20"/>
          <p:cNvSpPr/>
          <p:nvPr/>
        </p:nvSpPr>
        <p:spPr>
          <a:xfrm>
            <a:off x="2394253" y="3951748"/>
            <a:ext cx="1868268" cy="41857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unique function for</a:t>
            </a:r>
            <a:endParaRPr lang="en-US" sz="1600" b="1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all particle species</a:t>
            </a:r>
            <a:endParaRPr lang="en-US" sz="1600" b="1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99" name="CustomShape 21"/>
          <p:cNvSpPr/>
          <p:nvPr/>
        </p:nvSpPr>
        <p:spPr>
          <a:xfrm>
            <a:off x="7203894" y="4407716"/>
            <a:ext cx="1560877" cy="41857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region of</a:t>
            </a:r>
            <a:endParaRPr lang="en-US" sz="1600" b="1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b="1" spc="-1" dirty="0">
                <a:solidFill>
                  <a:srgbClr val="FF0000"/>
                </a:solidFill>
                <a:latin typeface="Arial" panose="020B0604020202020204" pitchFamily="34" charset="0"/>
              </a:rPr>
              <a:t>physics interest</a:t>
            </a:r>
            <a:endParaRPr lang="en-US" sz="1600" b="1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1" name="Line 23"/>
          <p:cNvSpPr/>
          <p:nvPr/>
        </p:nvSpPr>
        <p:spPr>
          <a:xfrm>
            <a:off x="4693687" y="5187221"/>
            <a:ext cx="1439" cy="880910"/>
          </a:xfrm>
          <a:prstGeom prst="line">
            <a:avLst/>
          </a:prstGeom>
          <a:ln w="36720">
            <a:solidFill>
              <a:srgbClr val="FF0000"/>
            </a:solidFill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2" name="CustomShape 24"/>
          <p:cNvSpPr/>
          <p:nvPr/>
        </p:nvSpPr>
        <p:spPr>
          <a:xfrm>
            <a:off x="4809769" y="5544250"/>
            <a:ext cx="461086" cy="23522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50%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3" name="Line 25"/>
          <p:cNvSpPr/>
          <p:nvPr/>
        </p:nvSpPr>
        <p:spPr>
          <a:xfrm flipV="1">
            <a:off x="1980066" y="6108794"/>
            <a:ext cx="1799" cy="614262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5" name="CustomShape 27"/>
          <p:cNvSpPr/>
          <p:nvPr/>
        </p:nvSpPr>
        <p:spPr>
          <a:xfrm>
            <a:off x="1760094" y="6780391"/>
            <a:ext cx="448200" cy="23532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3...4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2" name="Text Box 28">
            <a:extLst>
              <a:ext uri="{FF2B5EF4-FFF2-40B4-BE49-F238E27FC236}">
                <a16:creationId xmlns:a16="http://schemas.microsoft.com/office/drawing/2014/main" id="{66CF6278-FFD8-FE4C-8286-8F73E04186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077586" y="6341714"/>
            <a:ext cx="2616101" cy="187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6720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5pPr>
            <a:lvl6pPr marL="1531938" indent="-214313" defTabSz="449263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6pPr>
            <a:lvl7pPr marL="1989138" indent="-214313" defTabSz="449263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7pPr>
            <a:lvl8pPr marL="2446338" indent="-214313" defTabSz="449263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8pPr>
            <a:lvl9pPr marL="2903538" indent="-214313" defTabSz="449263" fontAlgn="base" hangingPunct="0">
              <a:lnSpc>
                <a:spcPct val="9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rgbClr val="000000"/>
                </a:solidFill>
                <a:latin typeface="Arial" panose="020B0604020202020204" pitchFamily="34" charset="0"/>
                <a:ea typeface="msmincho" charset="0"/>
                <a:cs typeface="msmincho" charset="0"/>
              </a:defRPr>
            </a:lvl9pPr>
          </a:lstStyle>
          <a:p>
            <a:pPr>
              <a:lnSpc>
                <a:spcPct val="87000"/>
              </a:lnSpc>
            </a:pPr>
            <a:r>
              <a:rPr lang="en-GB" altLang="en-CH" sz="1400" dirty="0">
                <a:solidFill>
                  <a:srgbClr val="FF0000"/>
                </a:solidFill>
              </a:rPr>
              <a:t>minimum ionising particle (</a:t>
            </a:r>
            <a:r>
              <a:rPr lang="en-GB" altLang="en-CH" sz="1400" dirty="0" err="1">
                <a:solidFill>
                  <a:srgbClr val="FF0000"/>
                </a:solidFill>
              </a:rPr>
              <a:t>m.i.p.</a:t>
            </a:r>
            <a:r>
              <a:rPr lang="en-GB" altLang="en-CH" sz="1400" dirty="0">
                <a:solidFill>
                  <a:srgbClr val="FF0000"/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437191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179E486-9B29-9D45-B005-EF79DCE995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D4B7EA-314D-804D-839E-E75B6D9086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Classical PID with </a:t>
            </a:r>
            <a:r>
              <a:rPr lang="en-US" b="1" dirty="0" err="1"/>
              <a:t>dE</a:t>
            </a:r>
            <a:r>
              <a:rPr lang="en-US" b="1" dirty="0"/>
              <a:t>/dx by charge measurement established since many decades at large detectors</a:t>
            </a:r>
          </a:p>
          <a:p>
            <a:pPr lvl="1"/>
            <a:r>
              <a:rPr lang="en-US" b="1" dirty="0" err="1"/>
              <a:t>dE</a:t>
            </a:r>
            <a:r>
              <a:rPr lang="en-US" b="1" dirty="0"/>
              <a:t>/dx resolution depends on track length x pressure</a:t>
            </a:r>
          </a:p>
          <a:p>
            <a:pPr lvl="1"/>
            <a:r>
              <a:rPr lang="en-US" b="1" dirty="0"/>
              <a:t>”</a:t>
            </a:r>
            <a:r>
              <a:rPr lang="en-US" b="1" dirty="0" err="1"/>
              <a:t>Lehraus</a:t>
            </a:r>
            <a:r>
              <a:rPr lang="en-US" b="1" dirty="0"/>
              <a:t>” plot still valid, no miracles to be expected</a:t>
            </a:r>
          </a:p>
          <a:p>
            <a:pPr lvl="3"/>
            <a:endParaRPr lang="en-US" b="1" dirty="0"/>
          </a:p>
          <a:p>
            <a:r>
              <a:rPr lang="en-US" b="1" dirty="0"/>
              <a:t>Cluster Counting promises up to ~3x better </a:t>
            </a:r>
            <a:r>
              <a:rPr lang="en-US" b="1" dirty="0" err="1"/>
              <a:t>dE</a:t>
            </a:r>
            <a:r>
              <a:rPr lang="en-US" b="1" dirty="0"/>
              <a:t>/dx resolution (~2x better separation power)</a:t>
            </a:r>
          </a:p>
          <a:p>
            <a:pPr lvl="1"/>
            <a:r>
              <a:rPr lang="en-US" dirty="0"/>
              <a:t>t</a:t>
            </a:r>
            <a:r>
              <a:rPr lang="en-US" b="1" dirty="0"/>
              <a:t>wo ways to count clusters</a:t>
            </a:r>
          </a:p>
          <a:p>
            <a:pPr lvl="2"/>
            <a:r>
              <a:rPr lang="en-US" b="1" dirty="0"/>
              <a:t>resolve clusters either in time (small drift cells)</a:t>
            </a:r>
          </a:p>
          <a:p>
            <a:pPr lvl="3"/>
            <a:r>
              <a:rPr lang="en-US" b="1" dirty="0"/>
              <a:t>He mixtures needed, slow gas, fast electronics needed</a:t>
            </a:r>
          </a:p>
          <a:p>
            <a:pPr lvl="2"/>
            <a:r>
              <a:rPr lang="en-US" b="1" dirty="0"/>
              <a:t>or resolve them in space (TPC with micropattern + pad/pixel endplates)</a:t>
            </a:r>
          </a:p>
          <a:p>
            <a:pPr lvl="3"/>
            <a:r>
              <a:rPr lang="en-US" b="1" dirty="0"/>
              <a:t>diffusion plays key role, needs good cluster finding algorithm</a:t>
            </a:r>
          </a:p>
          <a:p>
            <a:pPr lvl="3"/>
            <a:r>
              <a:rPr lang="en-US" b="1" dirty="0"/>
              <a:t>large systematics expected, e.g. depending on drift length</a:t>
            </a:r>
          </a:p>
          <a:p>
            <a:pPr lvl="3"/>
            <a:endParaRPr lang="en-US" dirty="0"/>
          </a:p>
          <a:p>
            <a:r>
              <a:rPr lang="en-US" b="1" dirty="0">
                <a:sym typeface="Wingdings" pitchFamily="2" charset="2"/>
              </a:rPr>
              <a:t>Cluster Counting can be complementary to classical </a:t>
            </a:r>
            <a:r>
              <a:rPr lang="en-US" b="1" dirty="0" err="1">
                <a:sym typeface="Wingdings" pitchFamily="2" charset="2"/>
              </a:rPr>
              <a:t>dE</a:t>
            </a:r>
            <a:r>
              <a:rPr lang="en-US" b="1" dirty="0">
                <a:sym typeface="Wingdings" pitchFamily="2" charset="2"/>
              </a:rPr>
              <a:t>/dx by charge  but n</a:t>
            </a:r>
            <a:r>
              <a:rPr lang="en-US" b="1" dirty="0"/>
              <a:t>o miracles to be expected for PID</a:t>
            </a:r>
          </a:p>
        </p:txBody>
      </p:sp>
    </p:spTree>
    <p:extLst>
      <p:ext uri="{BB962C8B-B14F-4D97-AF65-F5344CB8AC3E}">
        <p14:creationId xmlns:p14="http://schemas.microsoft.com/office/powerpoint/2010/main" val="2891575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5AA8D-F01D-5247-AF5D-6D10EE0DC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pc="-1" dirty="0">
                <a:latin typeface="Arial"/>
              </a:rPr>
              <a:t>Bethe-Bloch Calculations...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E3B6EC-F092-AF49-9D0B-B046AEADC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9804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latin typeface="Arial"/>
              </a:rPr>
              <a:t>...are difficult, different models exist</a:t>
            </a:r>
            <a:endParaRPr lang="en-US" b="1" spc="-1" dirty="0">
              <a:latin typeface="Arial"/>
            </a:endParaRPr>
          </a:p>
          <a:p>
            <a:pPr marL="785206" lvl="1" indent="-285366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600" spc="-1" dirty="0">
                <a:latin typeface="Arial"/>
              </a:rPr>
              <a:t>Landau-</a:t>
            </a:r>
            <a:r>
              <a:rPr lang="en-GB" sz="1600" spc="-1" dirty="0" err="1">
                <a:latin typeface="Arial"/>
              </a:rPr>
              <a:t>Sternheimer</a:t>
            </a:r>
            <a:r>
              <a:rPr lang="en-GB" sz="1600" spc="-1" dirty="0">
                <a:latin typeface="Arial"/>
              </a:rPr>
              <a:t> calculation</a:t>
            </a:r>
            <a:endParaRPr lang="en-US" sz="1600" spc="-1" dirty="0">
              <a:latin typeface="Arial"/>
            </a:endParaRPr>
          </a:p>
          <a:p>
            <a:pPr marL="785206" lvl="1" indent="-285366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600" spc="-1" dirty="0">
                <a:latin typeface="Arial"/>
              </a:rPr>
              <a:t>Bethe-</a:t>
            </a:r>
            <a:r>
              <a:rPr lang="en-GB" sz="1600" spc="-1" dirty="0" err="1">
                <a:latin typeface="Arial"/>
              </a:rPr>
              <a:t>Sternheimer</a:t>
            </a:r>
            <a:r>
              <a:rPr lang="en-GB" sz="1600" spc="-1" dirty="0">
                <a:latin typeface="Arial"/>
              </a:rPr>
              <a:t> calculation</a:t>
            </a:r>
          </a:p>
          <a:p>
            <a:pPr marL="785206" lvl="1" indent="-285366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600" spc="-1" dirty="0">
                <a:latin typeface="Arial"/>
              </a:rPr>
              <a:t>Allison-Cobb Monte Carlo</a:t>
            </a:r>
            <a:r>
              <a:rPr lang="en-GB" spc="-1" dirty="0">
                <a:latin typeface="Arial"/>
              </a:rPr>
              <a:t> </a:t>
            </a:r>
            <a:r>
              <a:rPr lang="en-GB" sz="800" spc="-1" dirty="0">
                <a:latin typeface="Arial"/>
              </a:rPr>
              <a:t>Ann. Rev. </a:t>
            </a:r>
            <a:r>
              <a:rPr lang="en-GB" sz="800" spc="-1" dirty="0" err="1">
                <a:latin typeface="Arial"/>
              </a:rPr>
              <a:t>Nucl</a:t>
            </a:r>
            <a:r>
              <a:rPr lang="en-GB" sz="800" spc="-1" dirty="0">
                <a:latin typeface="Arial"/>
              </a:rPr>
              <a:t>. Sci., 30 (1980) 253</a:t>
            </a:r>
          </a:p>
          <a:p>
            <a:pPr marL="498041" lvl="0" indent="-355538">
              <a:lnSpc>
                <a:spcPct val="85000"/>
              </a:lnSpc>
              <a:buSzPct val="100000"/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kern="1200" spc="-1" dirty="0">
                <a:latin typeface="Arial"/>
              </a:rPr>
              <a:t>Level of (dis)agreement: </a:t>
            </a:r>
            <a:r>
              <a:rPr lang="en-GB" b="1" kern="1200" spc="-1" dirty="0">
                <a:solidFill>
                  <a:srgbClr val="FF0000"/>
                </a:solidFill>
                <a:latin typeface="Arial"/>
              </a:rPr>
              <a:t>~3%</a:t>
            </a:r>
            <a:r>
              <a:rPr lang="en-GB" b="1" kern="1200" spc="-1" dirty="0">
                <a:latin typeface="Arial"/>
              </a:rPr>
              <a:t> in relativistic rise</a:t>
            </a:r>
          </a:p>
          <a:p>
            <a:pPr marL="498041" lvl="0" indent="-355538">
              <a:lnSpc>
                <a:spcPct val="85000"/>
              </a:lnSpc>
              <a:buSzPct val="100000"/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kern="1200" spc="-1" dirty="0">
              <a:latin typeface="Arial"/>
            </a:endParaRPr>
          </a:p>
          <a:p>
            <a:pPr marL="498041" lvl="0" indent="-355538">
              <a:lnSpc>
                <a:spcPct val="85000"/>
              </a:lnSpc>
              <a:buSzPct val="100000"/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kern="1200" spc="-1" dirty="0">
              <a:latin typeface="Arial"/>
            </a:endParaRPr>
          </a:p>
          <a:p>
            <a:pPr marL="498041" lvl="0" indent="-355538">
              <a:lnSpc>
                <a:spcPct val="85000"/>
              </a:lnSpc>
              <a:buSzPct val="100000"/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kern="1200" spc="-1" dirty="0">
              <a:latin typeface="Arial"/>
            </a:endParaRPr>
          </a:p>
          <a:p>
            <a:pPr marL="498041" lvl="0" indent="-355538">
              <a:lnSpc>
                <a:spcPct val="85000"/>
              </a:lnSpc>
              <a:buSzPct val="100000"/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kern="1200" spc="-1" dirty="0">
              <a:latin typeface="Arial"/>
            </a:endParaRPr>
          </a:p>
          <a:p>
            <a:pPr marL="498041" lvl="0" indent="-355538">
              <a:lnSpc>
                <a:spcPct val="85000"/>
              </a:lnSpc>
              <a:buSzPct val="100000"/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kern="1200" spc="-1" dirty="0">
              <a:latin typeface="Arial"/>
            </a:endParaRPr>
          </a:p>
          <a:p>
            <a:pPr marL="498041" lvl="0" indent="-355538">
              <a:lnSpc>
                <a:spcPct val="85000"/>
              </a:lnSpc>
              <a:buSzPct val="100000"/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kern="1200" spc="-1" dirty="0">
              <a:latin typeface="Arial"/>
            </a:endParaRPr>
          </a:p>
          <a:p>
            <a:pPr marL="498041" indent="-355538">
              <a:buBlip>
                <a:blip r:embed="rId5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latin typeface="Arial"/>
              </a:rPr>
              <a:t>Common problem</a:t>
            </a:r>
          </a:p>
          <a:p>
            <a:pPr marL="785206" lvl="1" indent="-285366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>
                <a:latin typeface="Arial"/>
              </a:rPr>
              <a:t>what</a:t>
            </a:r>
            <a:r>
              <a:rPr lang="en-GB" spc="-1" dirty="0">
                <a:solidFill>
                  <a:srgbClr val="000080"/>
                </a:solidFill>
                <a:latin typeface="Arial"/>
              </a:rPr>
              <a:t> </a:t>
            </a:r>
            <a:r>
              <a:rPr lang="en-GB" spc="-1" dirty="0" err="1">
                <a:solidFill>
                  <a:srgbClr val="FF0000"/>
                </a:solidFill>
                <a:latin typeface="Arial"/>
              </a:rPr>
              <a:t>E</a:t>
            </a:r>
            <a:r>
              <a:rPr lang="en-GB" spc="-1" baseline="-25000" dirty="0" err="1">
                <a:solidFill>
                  <a:srgbClr val="FF0000"/>
                </a:solidFill>
                <a:latin typeface="Arial"/>
              </a:rPr>
              <a:t>cut</a:t>
            </a:r>
            <a:r>
              <a:rPr lang="en-GB" spc="-1" dirty="0">
                <a:solidFill>
                  <a:srgbClr val="000080"/>
                </a:solidFill>
                <a:latin typeface="Arial"/>
              </a:rPr>
              <a:t> </a:t>
            </a:r>
            <a:r>
              <a:rPr lang="en-GB" spc="-1" dirty="0">
                <a:latin typeface="Arial"/>
              </a:rPr>
              <a:t>to be used? What’s </a:t>
            </a:r>
            <a:r>
              <a:rPr lang="en-GB" spc="-1" dirty="0" err="1">
                <a:solidFill>
                  <a:srgbClr val="FF0000"/>
                </a:solidFill>
                <a:latin typeface="Arial"/>
              </a:rPr>
              <a:t>E</a:t>
            </a:r>
            <a:r>
              <a:rPr lang="en-GB" spc="-1" baseline="-25000" dirty="0" err="1">
                <a:solidFill>
                  <a:srgbClr val="FF0000"/>
                </a:solidFill>
                <a:latin typeface="Arial"/>
              </a:rPr>
              <a:t>cut</a:t>
            </a:r>
            <a:r>
              <a:rPr lang="en-GB" spc="-1" dirty="0">
                <a:solidFill>
                  <a:srgbClr val="FF0000"/>
                </a:solidFill>
                <a:latin typeface="Arial"/>
              </a:rPr>
              <a:t> </a:t>
            </a:r>
            <a:r>
              <a:rPr lang="en-GB" spc="-1" dirty="0">
                <a:latin typeface="Arial"/>
              </a:rPr>
              <a:t>at all?</a:t>
            </a:r>
            <a:endParaRPr lang="en-US" spc="-1" dirty="0">
              <a:latin typeface="Arial"/>
            </a:endParaRPr>
          </a:p>
          <a:p>
            <a:pPr marL="785206" lvl="1" indent="-285366"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spc="-1" dirty="0">
              <a:latin typeface="Arial"/>
            </a:endParaRPr>
          </a:p>
          <a:p>
            <a:pPr marL="142503" lvl="0" indent="0">
              <a:lnSpc>
                <a:spcPct val="85000"/>
              </a:lnSpc>
              <a:buSzPct val="100000"/>
              <a:buNone/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sz="1200" spc="-1" dirty="0">
              <a:latin typeface="Arial"/>
            </a:endParaRPr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6709650-8254-E441-A864-6F1D96E5874B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1295896" y="3347789"/>
            <a:ext cx="5556786" cy="2742048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CustomShape 3">
            <a:extLst>
              <a:ext uri="{FF2B5EF4-FFF2-40B4-BE49-F238E27FC236}">
                <a16:creationId xmlns:a16="http://schemas.microsoft.com/office/drawing/2014/main" id="{BE24ED3C-52F2-364C-A1A5-0AAE9497A3FD}"/>
              </a:ext>
            </a:extLst>
          </p:cNvPr>
          <p:cNvSpPr/>
          <p:nvPr/>
        </p:nvSpPr>
        <p:spPr>
          <a:xfrm rot="16200000">
            <a:off x="6127914" y="5200587"/>
            <a:ext cx="1673856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J. </a:t>
            </a:r>
            <a:r>
              <a:rPr lang="en-GB" sz="8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Va'vra</a:t>
            </a: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, NIM A 453 (2000) 262-278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7" name="CustomShape 4">
            <a:extLst>
              <a:ext uri="{FF2B5EF4-FFF2-40B4-BE49-F238E27FC236}">
                <a16:creationId xmlns:a16="http://schemas.microsoft.com/office/drawing/2014/main" id="{C8AA03F0-A8D3-3943-BB7B-C1766DA71647}"/>
              </a:ext>
            </a:extLst>
          </p:cNvPr>
          <p:cNvSpPr/>
          <p:nvPr/>
        </p:nvSpPr>
        <p:spPr>
          <a:xfrm>
            <a:off x="1871960" y="3562354"/>
            <a:ext cx="725095" cy="553807"/>
          </a:xfrm>
          <a:prstGeom prst="ellipse">
            <a:avLst/>
          </a:prstGeom>
          <a:noFill/>
          <a:ln w="36720">
            <a:solidFill>
              <a:srgbClr val="0000FF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Line 5">
            <a:extLst>
              <a:ext uri="{FF2B5EF4-FFF2-40B4-BE49-F238E27FC236}">
                <a16:creationId xmlns:a16="http://schemas.microsoft.com/office/drawing/2014/main" id="{1F4B7BC4-D431-F543-B5D4-ACCCFB1C6B94}"/>
              </a:ext>
            </a:extLst>
          </p:cNvPr>
          <p:cNvSpPr/>
          <p:nvPr/>
        </p:nvSpPr>
        <p:spPr>
          <a:xfrm flipH="1">
            <a:off x="5904408" y="3275781"/>
            <a:ext cx="561305" cy="700764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  <p:extLst>
      <p:ext uri="{BB962C8B-B14F-4D97-AF65-F5344CB8AC3E}">
        <p14:creationId xmlns:p14="http://schemas.microsoft.com/office/powerpoint/2010/main" val="41447081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5AA8D-F01D-5247-AF5D-6D10EE0DC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10876" indent="-210876">
              <a:tabLst>
                <a:tab pos="0" algn="l"/>
                <a:tab pos="210876" algn="l"/>
                <a:tab pos="445862" algn="l"/>
                <a:tab pos="896401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8981646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>
                <a:latin typeface="Arial"/>
              </a:rPr>
              <a:t>The cut-off Energy (</a:t>
            </a:r>
            <a:r>
              <a:rPr lang="en-GB" spc="-1" dirty="0" err="1">
                <a:latin typeface="Arial"/>
              </a:rPr>
              <a:t>E</a:t>
            </a:r>
            <a:r>
              <a:rPr lang="en-GB" spc="-1" baseline="-25000" dirty="0" err="1">
                <a:latin typeface="Arial"/>
              </a:rPr>
              <a:t>cut</a:t>
            </a:r>
            <a:r>
              <a:rPr lang="en-GB" spc="-1" dirty="0">
                <a:latin typeface="Arial"/>
              </a:rPr>
              <a:t>)</a:t>
            </a:r>
            <a:endParaRPr lang="en-US" spc="-1" dirty="0">
              <a:latin typeface="Arial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E3B6EC-F092-AF49-9D0B-B046AEADC7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638" y="1189038"/>
            <a:ext cx="9599612" cy="2490944"/>
          </a:xfrm>
        </p:spPr>
        <p:txBody>
          <a:bodyPr/>
          <a:lstStyle/>
          <a:p>
            <a:pPr marL="49804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latin typeface="Arial"/>
              </a:rPr>
              <a:t>Tracking detectors usually DON'T measure the full energy loss of a particle!</a:t>
            </a:r>
          </a:p>
          <a:p>
            <a:pPr marL="49804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latin typeface="Arial"/>
              </a:rPr>
              <a:t>Secondary electrons with sufficient energy may escape from track, e.g. to adjacent drift cell, pad etc.</a:t>
            </a:r>
          </a:p>
          <a:p>
            <a:pPr marL="785206" lvl="1" indent="-285366">
              <a:lnSpc>
                <a:spcPct val="85000"/>
              </a:lnSpc>
              <a:buSzPct val="100000"/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kern="1200" spc="-1" dirty="0">
                <a:latin typeface="Arial"/>
              </a:rPr>
              <a:t>may be recognized as separate hit, not associated to track</a:t>
            </a:r>
          </a:p>
          <a:p>
            <a:pPr marL="785206" lvl="1" indent="-285366">
              <a:lnSpc>
                <a:spcPct val="85000"/>
              </a:lnSpc>
              <a:buSzPct val="100000"/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>
                <a:latin typeface="Arial"/>
              </a:rPr>
              <a:t>detectors measure</a:t>
            </a:r>
            <a:r>
              <a:rPr lang="en-GB" spc="-1" dirty="0">
                <a:solidFill>
                  <a:srgbClr val="000080"/>
                </a:solidFill>
                <a:latin typeface="Arial"/>
              </a:rPr>
              <a:t>	</a:t>
            </a:r>
            <a:r>
              <a:rPr lang="en-GB" spc="-1" dirty="0">
                <a:solidFill>
                  <a:srgbClr val="FF0000"/>
                </a:solidFill>
                <a:latin typeface="Arial"/>
              </a:rPr>
              <a:t>RESTRICTED energy loss </a:t>
            </a:r>
            <a:r>
              <a:rPr lang="en-GB" spc="-1" dirty="0">
                <a:latin typeface="Arial"/>
              </a:rPr>
              <a:t>instead of full energy loss</a:t>
            </a:r>
            <a:endParaRPr lang="en-US" kern="1200" spc="-1" dirty="0">
              <a:latin typeface="Arial"/>
            </a:endParaRPr>
          </a:p>
          <a:p>
            <a:pPr marL="785206" lvl="1" indent="-285366">
              <a:lnSpc>
                <a:spcPct val="85000"/>
              </a:lnSpc>
              <a:buSzPct val="100000"/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spc="-1" dirty="0">
              <a:latin typeface="Arial"/>
            </a:endParaRPr>
          </a:p>
          <a:p>
            <a:pPr marL="142503" lvl="0" indent="0">
              <a:lnSpc>
                <a:spcPct val="85000"/>
              </a:lnSpc>
              <a:buSzPct val="100000"/>
              <a:buNone/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sz="1200" spc="-1" dirty="0">
              <a:latin typeface="Arial"/>
            </a:endParaRP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6E8A40A-8649-514F-897E-CFB668734C1F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5943549" y="3685379"/>
            <a:ext cx="3656064" cy="3656064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ustomShape 3">
            <a:extLst>
              <a:ext uri="{FF2B5EF4-FFF2-40B4-BE49-F238E27FC236}">
                <a16:creationId xmlns:a16="http://schemas.microsoft.com/office/drawing/2014/main" id="{12B088BE-F4D4-8341-81FD-E03A0AF93E4D}"/>
              </a:ext>
            </a:extLst>
          </p:cNvPr>
          <p:cNvSpPr/>
          <p:nvPr/>
        </p:nvSpPr>
        <p:spPr>
          <a:xfrm>
            <a:off x="1187540" y="6686277"/>
            <a:ext cx="3960440" cy="44460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 algn="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2000" spc="-1" dirty="0">
                <a:solidFill>
                  <a:srgbClr val="800000"/>
                </a:solidFill>
                <a:latin typeface="Arial" panose="020B0604020202020204" pitchFamily="34" charset="0"/>
              </a:rPr>
              <a:t>Electron Range</a:t>
            </a:r>
            <a:endParaRPr lang="en-US" sz="20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399" spc="-1" dirty="0">
                <a:solidFill>
                  <a:srgbClr val="800000"/>
                </a:solidFill>
                <a:latin typeface="Arial" panose="020B0604020202020204" pitchFamily="34" charset="0"/>
              </a:rPr>
              <a:t>(CSDA = Constant Slowing Down Approximation)</a:t>
            </a:r>
            <a:endParaRPr lang="en-US" sz="13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Line 6">
            <a:extLst>
              <a:ext uri="{FF2B5EF4-FFF2-40B4-BE49-F238E27FC236}">
                <a16:creationId xmlns:a16="http://schemas.microsoft.com/office/drawing/2014/main" id="{877C69DE-6D9D-454F-90E1-99CF6EE8BB03}"/>
              </a:ext>
            </a:extLst>
          </p:cNvPr>
          <p:cNvSpPr/>
          <p:nvPr/>
        </p:nvSpPr>
        <p:spPr>
          <a:xfrm flipV="1">
            <a:off x="7645557" y="5811128"/>
            <a:ext cx="0" cy="887505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CustomShape 7">
            <a:extLst>
              <a:ext uri="{FF2B5EF4-FFF2-40B4-BE49-F238E27FC236}">
                <a16:creationId xmlns:a16="http://schemas.microsoft.com/office/drawing/2014/main" id="{3ECC53F5-FF34-AD40-8732-E02CDA4EDDE7}"/>
              </a:ext>
            </a:extLst>
          </p:cNvPr>
          <p:cNvSpPr/>
          <p:nvPr/>
        </p:nvSpPr>
        <p:spPr>
          <a:xfrm>
            <a:off x="7337968" y="6856495"/>
            <a:ext cx="589264" cy="23532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6 keV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5" name="Line 8">
            <a:extLst>
              <a:ext uri="{FF2B5EF4-FFF2-40B4-BE49-F238E27FC236}">
                <a16:creationId xmlns:a16="http://schemas.microsoft.com/office/drawing/2014/main" id="{9E0D5AF1-5CD3-E94C-A2C4-6E27867DF868}"/>
              </a:ext>
            </a:extLst>
          </p:cNvPr>
          <p:cNvSpPr/>
          <p:nvPr/>
        </p:nvSpPr>
        <p:spPr>
          <a:xfrm flipV="1">
            <a:off x="5211313" y="6540772"/>
            <a:ext cx="560547" cy="315723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Content Placeholder 3">
            <a:extLst>
              <a:ext uri="{FF2B5EF4-FFF2-40B4-BE49-F238E27FC236}">
                <a16:creationId xmlns:a16="http://schemas.microsoft.com/office/drawing/2014/main" id="{2F34FBDF-3C2E-2D49-87A1-71D24BA02553}"/>
              </a:ext>
            </a:extLst>
          </p:cNvPr>
          <p:cNvSpPr txBox="1">
            <a:spLocks/>
          </p:cNvSpPr>
          <p:nvPr/>
        </p:nvSpPr>
        <p:spPr bwMode="auto">
          <a:xfrm>
            <a:off x="274638" y="3779837"/>
            <a:ext cx="5605578" cy="33825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498475" marR="0" indent="-35560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80000"/>
              <a:buFont typeface="Times New Roman" pitchFamily="16" charset="0"/>
              <a:buBlip>
                <a:blip r:embed="rId5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400" b="0" i="0">
                <a:solidFill>
                  <a:srgbClr val="000080"/>
                </a:solidFill>
                <a:latin typeface="Arial" panose="020B0604020202020204" pitchFamily="34" charset="0"/>
                <a:ea typeface="+mn-ea"/>
                <a:cs typeface="+mn-cs"/>
              </a:defRPr>
            </a:lvl1pPr>
            <a:lvl2pPr marL="785813" marR="0" indent="-285750" algn="l" defTabSz="447675" rtl="0" eaLnBrk="1" fontAlgn="base" latinLnBrk="0" hangingPunct="0">
              <a:lnSpc>
                <a:spcPct val="102000"/>
              </a:lnSpc>
              <a:spcBef>
                <a:spcPct val="0"/>
              </a:spcBef>
              <a:spcAft>
                <a:spcPts val="1100"/>
              </a:spcAft>
              <a:buClr>
                <a:srgbClr val="000000"/>
              </a:buClr>
              <a:buSzPct val="71000"/>
              <a:buFont typeface="Times New Roman" pitchFamily="16" charset="0"/>
              <a:buBlip>
                <a:blip r:embed="rId6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2000" b="1" i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1074738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825"/>
              </a:spcAft>
              <a:buClr>
                <a:srgbClr val="000000"/>
              </a:buClr>
              <a:buSzPct val="33000"/>
              <a:buFont typeface="Times New Roman" pitchFamily="16" charset="0"/>
              <a:buBlip>
                <a:blip r:embed="rId7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600" b="1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62075" marR="0" indent="-427038" algn="l" defTabSz="447675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ts val="538"/>
              </a:spcAft>
              <a:buClr>
                <a:srgbClr val="000000"/>
              </a:buClr>
              <a:buSzTx/>
              <a:buFont typeface="Times New Roman" pitchFamily="16" charset="0"/>
              <a:buBlip>
                <a:blip r:embed="rId8"/>
              </a:buBlip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  <a:defRPr sz="1400" b="0" i="0">
                <a:solidFill>
                  <a:srgbClr val="000000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20574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6pPr>
            <a:lvl7pPr marL="29718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7pPr>
            <a:lvl8pPr marL="34290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8pPr>
            <a:lvl9pPr marL="3886200" indent="-228600" algn="l" defTabSz="447675" rtl="0" fontAlgn="base" hangingPunct="0">
              <a:lnSpc>
                <a:spcPct val="85000"/>
              </a:lnSpc>
              <a:spcBef>
                <a:spcPct val="0"/>
              </a:spcBef>
              <a:spcAft>
                <a:spcPts val="250"/>
              </a:spcAft>
              <a:buClr>
                <a:srgbClr val="000000"/>
              </a:buClr>
              <a:buSzPct val="100000"/>
              <a:buFont typeface="Times New Roman" pitchFamily="16" charset="0"/>
              <a:defRPr sz="2000" b="1">
                <a:solidFill>
                  <a:srgbClr val="000000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marL="498041" indent="-355538">
              <a:buFont typeface="Times New Roman" pitchFamily="16" charset="0"/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kern="0" spc="-1" dirty="0">
                <a:latin typeface="Arial"/>
              </a:rPr>
              <a:t>Cut-off energy </a:t>
            </a:r>
            <a:r>
              <a:rPr lang="en-GB" b="1" kern="0" spc="-1" dirty="0" err="1">
                <a:latin typeface="Arial"/>
              </a:rPr>
              <a:t>E</a:t>
            </a:r>
            <a:r>
              <a:rPr lang="en-GB" b="1" kern="0" spc="-1" baseline="-25000" dirty="0" err="1">
                <a:latin typeface="Arial"/>
              </a:rPr>
              <a:t>cut</a:t>
            </a:r>
            <a:r>
              <a:rPr lang="en-GB" b="1" kern="0" spc="-1" baseline="-25000" dirty="0">
                <a:latin typeface="Arial"/>
              </a:rPr>
              <a:t> </a:t>
            </a:r>
            <a:r>
              <a:rPr lang="en-GB" b="1" kern="1200" spc="-1" dirty="0">
                <a:latin typeface="Arial"/>
              </a:rPr>
              <a:t>defines maximum energy of an electron still associated to a track</a:t>
            </a:r>
          </a:p>
          <a:p>
            <a:pPr marL="785206" lvl="1" indent="-285366">
              <a:lnSpc>
                <a:spcPct val="85000"/>
              </a:lnSpc>
              <a:buSzPct val="100000"/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US" kern="0" spc="-1" dirty="0">
                <a:highlight>
                  <a:scrgbClr r="0" g="0" b="0">
                    <a:alpha val="0"/>
                  </a:scrgbClr>
                </a:highlight>
                <a:latin typeface="Arial"/>
              </a:rPr>
              <a:t>depends on detector geometry, double hit resolution, magnetic field, diffusion and more</a:t>
            </a:r>
            <a:endParaRPr lang="en-GB" kern="0" spc="-1" dirty="0">
              <a:latin typeface="Arial"/>
            </a:endParaRPr>
          </a:p>
          <a:p>
            <a:pPr marL="785206" lvl="1" indent="-285366">
              <a:lnSpc>
                <a:spcPct val="85000"/>
              </a:lnSpc>
              <a:buSzPct val="100000"/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>
                <a:latin typeface="Arial"/>
              </a:rPr>
              <a:t>typical </a:t>
            </a:r>
            <a:r>
              <a:rPr lang="en-GB" spc="-1" dirty="0" err="1">
                <a:latin typeface="Arial"/>
              </a:rPr>
              <a:t>E</a:t>
            </a:r>
            <a:r>
              <a:rPr lang="en-GB" spc="-1" baseline="-25000" dirty="0" err="1">
                <a:latin typeface="Arial"/>
              </a:rPr>
              <a:t>cut</a:t>
            </a:r>
            <a:r>
              <a:rPr lang="en-GB" spc="-1" dirty="0">
                <a:latin typeface="Arial"/>
              </a:rPr>
              <a:t> ~a few keV corresponding to some 100 </a:t>
            </a:r>
            <a:r>
              <a:rPr lang="en-US" dirty="0" err="1">
                <a:highlight>
                  <a:scrgbClr r="0" g="0" b="0">
                    <a:alpha val="0"/>
                  </a:scrgbClr>
                </a:highlight>
              </a:rPr>
              <a:t>μm</a:t>
            </a:r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 – 1 mm range</a:t>
            </a:r>
          </a:p>
          <a:p>
            <a:pPr marL="499840" lvl="1" indent="0">
              <a:lnSpc>
                <a:spcPct val="85000"/>
              </a:lnSpc>
              <a:buSzPct val="100000"/>
              <a:buNone/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kern="1200" spc="-1" dirty="0">
              <a:latin typeface="Arial"/>
            </a:endParaRPr>
          </a:p>
          <a:p>
            <a:pPr marL="785206" lvl="1" indent="-285366">
              <a:lnSpc>
                <a:spcPct val="85000"/>
              </a:lnSpc>
              <a:buSzPct val="100000"/>
              <a:buFont typeface="Times New Roman" pitchFamily="16" charset="0"/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kern="0" spc="-1" dirty="0">
              <a:latin typeface="Arial"/>
            </a:endParaRPr>
          </a:p>
          <a:p>
            <a:pPr marL="142503" indent="0">
              <a:lnSpc>
                <a:spcPct val="85000"/>
              </a:lnSpc>
              <a:buSzPct val="100000"/>
              <a:buFont typeface="Times New Roman" pitchFamily="16" charset="0"/>
              <a:buNone/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sz="1200" kern="0" spc="-1" dirty="0">
              <a:latin typeface="Arial"/>
            </a:endParaRPr>
          </a:p>
          <a:p>
            <a:endParaRPr lang="en-US" kern="0" dirty="0"/>
          </a:p>
        </p:txBody>
      </p:sp>
      <p:sp>
        <p:nvSpPr>
          <p:cNvPr id="17" name="Line 4">
            <a:extLst>
              <a:ext uri="{FF2B5EF4-FFF2-40B4-BE49-F238E27FC236}">
                <a16:creationId xmlns:a16="http://schemas.microsoft.com/office/drawing/2014/main" id="{1F2FE6A8-BE78-AE4C-B433-9F9701E32E0F}"/>
              </a:ext>
            </a:extLst>
          </p:cNvPr>
          <p:cNvSpPr/>
          <p:nvPr/>
        </p:nvSpPr>
        <p:spPr>
          <a:xfrm flipH="1">
            <a:off x="7783784" y="5721437"/>
            <a:ext cx="596676" cy="1799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en-US" dirty="0"/>
          </a:p>
        </p:txBody>
      </p:sp>
      <p:sp>
        <p:nvSpPr>
          <p:cNvPr id="18" name="CustomShape 5">
            <a:extLst>
              <a:ext uri="{FF2B5EF4-FFF2-40B4-BE49-F238E27FC236}">
                <a16:creationId xmlns:a16="http://schemas.microsoft.com/office/drawing/2014/main" id="{D830BABF-5199-C14D-BC85-348BB68C49A1}"/>
              </a:ext>
            </a:extLst>
          </p:cNvPr>
          <p:cNvSpPr/>
          <p:nvPr/>
        </p:nvSpPr>
        <p:spPr>
          <a:xfrm>
            <a:off x="8496696" y="5588785"/>
            <a:ext cx="576568" cy="23532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1 mm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8A3A6731-25D1-144E-8071-3ECEB6F8C500}"/>
              </a:ext>
            </a:extLst>
          </p:cNvPr>
          <p:cNvSpPr>
            <a:spLocks/>
          </p:cNvSpPr>
          <p:nvPr/>
        </p:nvSpPr>
        <p:spPr bwMode="auto">
          <a:xfrm>
            <a:off x="7591557" y="5667437"/>
            <a:ext cx="108000" cy="108000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7675" rtl="0" eaLnBrk="1" fontAlgn="base" latinLnBrk="0" hangingPunct="0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53202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45AA8D-F01D-5247-AF5D-6D10EE0DC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210876" indent="-210876">
              <a:tabLst>
                <a:tab pos="0" algn="l"/>
                <a:tab pos="210876" algn="l"/>
                <a:tab pos="445862" algn="l"/>
                <a:tab pos="896401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8981646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pc="-1" dirty="0" err="1">
                <a:latin typeface="Arial"/>
              </a:rPr>
              <a:t>E</a:t>
            </a:r>
            <a:r>
              <a:rPr lang="en-GB" spc="-1" baseline="-25000" dirty="0" err="1">
                <a:latin typeface="Arial"/>
              </a:rPr>
              <a:t>cut</a:t>
            </a:r>
            <a:r>
              <a:rPr lang="en-GB" spc="-1" dirty="0">
                <a:latin typeface="Arial"/>
              </a:rPr>
              <a:t> Dependence</a:t>
            </a:r>
            <a:endParaRPr lang="en-US" spc="-1" dirty="0">
              <a:latin typeface="Arial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AE3B6EC-F092-AF49-9D0B-B046AEADC7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9804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 err="1">
                <a:latin typeface="Arial"/>
              </a:rPr>
              <a:t>E</a:t>
            </a:r>
            <a:r>
              <a:rPr lang="en-GB" b="1" spc="-1" baseline="-25000" dirty="0" err="1">
                <a:latin typeface="Arial"/>
              </a:rPr>
              <a:t>cut</a:t>
            </a:r>
            <a:r>
              <a:rPr lang="en-GB" b="1" spc="-1" dirty="0">
                <a:latin typeface="Arial"/>
              </a:rPr>
              <a:t> is difficult to determine, basically a free parameter</a:t>
            </a:r>
          </a:p>
          <a:p>
            <a:pPr marL="49804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latin typeface="Arial"/>
              </a:rPr>
              <a:t>Impossible to make calculations of Bethe-Bloch function to percent level or even better</a:t>
            </a:r>
          </a:p>
          <a:p>
            <a:pPr lvl="1"/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results depend on </a:t>
            </a:r>
            <a:r>
              <a:rPr lang="en-US" dirty="0" err="1">
                <a:highlight>
                  <a:scrgbClr r="0" g="0" b="0">
                    <a:alpha val="0"/>
                  </a:scrgbClr>
                </a:highlight>
              </a:rPr>
              <a:t>E</a:t>
            </a:r>
            <a:r>
              <a:rPr lang="en-US" baseline="-25000" dirty="0" err="1">
                <a:highlight>
                  <a:scrgbClr r="0" g="0" b="0">
                    <a:alpha val="0"/>
                  </a:scrgbClr>
                </a:highlight>
              </a:rPr>
              <a:t>cut</a:t>
            </a:r>
            <a:r>
              <a:rPr lang="en-US" dirty="0">
                <a:highlight>
                  <a:scrgbClr r="0" g="0" b="0">
                    <a:alpha val="0"/>
                  </a:scrgbClr>
                </a:highlight>
              </a:rPr>
              <a:t> a lot</a:t>
            </a:r>
          </a:p>
          <a:p>
            <a:endParaRPr lang="en-US" b="1" spc="-1" dirty="0">
              <a:highlight>
                <a:scrgbClr r="0" g="0" b="0">
                  <a:alpha val="0"/>
                </a:scrgbClr>
              </a:highlight>
              <a:latin typeface="Arial"/>
            </a:endParaRPr>
          </a:p>
          <a:p>
            <a:endParaRPr lang="en-US" b="1" spc="-1" dirty="0">
              <a:highlight>
                <a:scrgbClr r="0" g="0" b="0">
                  <a:alpha val="0"/>
                </a:scrgbClr>
              </a:highlight>
              <a:latin typeface="Arial"/>
            </a:endParaRPr>
          </a:p>
          <a:p>
            <a:endParaRPr lang="en-US" b="1" spc="-1" dirty="0">
              <a:highlight>
                <a:scrgbClr r="0" g="0" b="0">
                  <a:alpha val="0"/>
                </a:scrgbClr>
              </a:highlight>
              <a:latin typeface="Arial"/>
            </a:endParaRPr>
          </a:p>
          <a:p>
            <a:endParaRPr lang="en-US" b="1" spc="-1" dirty="0">
              <a:highlight>
                <a:scrgbClr r="0" g="0" b="0">
                  <a:alpha val="0"/>
                </a:scrgbClr>
              </a:highlight>
              <a:latin typeface="Arial"/>
            </a:endParaRPr>
          </a:p>
          <a:p>
            <a:endParaRPr lang="en-US" b="1" spc="-1" dirty="0">
              <a:highlight>
                <a:scrgbClr r="0" g="0" b="0">
                  <a:alpha val="0"/>
                </a:scrgbClr>
              </a:highlight>
              <a:latin typeface="Arial"/>
            </a:endParaRPr>
          </a:p>
          <a:p>
            <a:endParaRPr lang="en-US" b="1" spc="-1" dirty="0">
              <a:highlight>
                <a:scrgbClr r="0" g="0" b="0">
                  <a:alpha val="0"/>
                </a:scrgbClr>
              </a:highlight>
              <a:latin typeface="Arial"/>
            </a:endParaRPr>
          </a:p>
          <a:p>
            <a:pPr marL="142875" indent="0">
              <a:buNone/>
            </a:pPr>
            <a:endParaRPr lang="en-GB" b="1" spc="-1" dirty="0">
              <a:latin typeface="Arial"/>
            </a:endParaRPr>
          </a:p>
          <a:p>
            <a:pPr marL="49804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latin typeface="Arial"/>
              </a:rPr>
              <a:t>Empirical parameterization used in practice</a:t>
            </a:r>
          </a:p>
          <a:p>
            <a:pPr marL="49804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b="1" spc="-1" dirty="0">
              <a:latin typeface="Arial"/>
            </a:endParaRPr>
          </a:p>
          <a:p>
            <a:pPr marL="498041" indent="-355538"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spc="-1" dirty="0">
              <a:latin typeface="Arial"/>
            </a:endParaRPr>
          </a:p>
          <a:p>
            <a:pPr marL="142503" lvl="0" indent="0">
              <a:lnSpc>
                <a:spcPct val="85000"/>
              </a:lnSpc>
              <a:buSzPct val="100000"/>
              <a:buNone/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sz="1200" spc="-1" dirty="0">
              <a:latin typeface="Arial"/>
            </a:endParaRP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3C7147D-273A-2543-B80E-696C2580E8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/>
        </p:blipFill>
        <p:spPr>
          <a:xfrm>
            <a:off x="918871" y="2970764"/>
            <a:ext cx="3617385" cy="3617385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817A2A6-F191-7E45-85E1-827F0DA8018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/>
        </p:blipFill>
        <p:spPr>
          <a:xfrm>
            <a:off x="5364804" y="2970764"/>
            <a:ext cx="3617385" cy="3617385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CustomShape 3">
            <a:extLst>
              <a:ext uri="{FF2B5EF4-FFF2-40B4-BE49-F238E27FC236}">
                <a16:creationId xmlns:a16="http://schemas.microsoft.com/office/drawing/2014/main" id="{61CD0CF0-D5F5-6E43-A963-454425E501C5}"/>
              </a:ext>
            </a:extLst>
          </p:cNvPr>
          <p:cNvSpPr/>
          <p:nvPr/>
        </p:nvSpPr>
        <p:spPr>
          <a:xfrm>
            <a:off x="2448024" y="5436021"/>
            <a:ext cx="1780744" cy="47089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b="1" spc="-1" dirty="0">
                <a:solidFill>
                  <a:srgbClr val="000080"/>
                </a:solidFill>
                <a:latin typeface="Arial" panose="020B0604020202020204" pitchFamily="34" charset="0"/>
              </a:rPr>
              <a:t>measured </a:t>
            </a:r>
            <a:r>
              <a:rPr lang="en-GB" sz="1800" b="1" spc="-1" dirty="0" err="1">
                <a:solidFill>
                  <a:srgbClr val="000080"/>
                </a:solidFill>
                <a:latin typeface="Arial" panose="020B0604020202020204" pitchFamily="34" charset="0"/>
              </a:rPr>
              <a:t>dE</a:t>
            </a:r>
            <a:r>
              <a:rPr lang="en-GB" sz="1800" b="1" spc="-1" dirty="0">
                <a:solidFill>
                  <a:srgbClr val="000080"/>
                </a:solidFill>
                <a:latin typeface="Arial" panose="020B0604020202020204" pitchFamily="34" charset="0"/>
              </a:rPr>
              <a:t>/dx</a:t>
            </a: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b="1" spc="-1" dirty="0">
                <a:solidFill>
                  <a:srgbClr val="000080"/>
                </a:solidFill>
                <a:latin typeface="Arial" panose="020B0604020202020204" pitchFamily="34" charset="0"/>
              </a:rPr>
              <a:t>scales by 40%</a:t>
            </a:r>
            <a:endParaRPr lang="en-US" sz="1800" b="1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3" name="Line 5">
            <a:extLst>
              <a:ext uri="{FF2B5EF4-FFF2-40B4-BE49-F238E27FC236}">
                <a16:creationId xmlns:a16="http://schemas.microsoft.com/office/drawing/2014/main" id="{3601DE64-7B5B-8A4B-B4E3-86396C11CD53}"/>
              </a:ext>
            </a:extLst>
          </p:cNvPr>
          <p:cNvSpPr>
            <a:spLocks noChangeAspect="1"/>
          </p:cNvSpPr>
          <p:nvPr/>
        </p:nvSpPr>
        <p:spPr>
          <a:xfrm>
            <a:off x="1951256" y="4338916"/>
            <a:ext cx="1582" cy="512383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Line 6">
            <a:extLst>
              <a:ext uri="{FF2B5EF4-FFF2-40B4-BE49-F238E27FC236}">
                <a16:creationId xmlns:a16="http://schemas.microsoft.com/office/drawing/2014/main" id="{8ADFF6F0-88C4-774A-A797-06C8FB9808DE}"/>
              </a:ext>
            </a:extLst>
          </p:cNvPr>
          <p:cNvSpPr>
            <a:spLocks noChangeAspect="1"/>
          </p:cNvSpPr>
          <p:nvPr/>
        </p:nvSpPr>
        <p:spPr>
          <a:xfrm>
            <a:off x="1949522" y="5798680"/>
            <a:ext cx="1582" cy="512383"/>
          </a:xfrm>
          <a:prstGeom prst="line">
            <a:avLst/>
          </a:prstGeom>
          <a:ln w="36720">
            <a:solidFill>
              <a:srgbClr val="FF0000"/>
            </a:solidFill>
            <a:miter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5" name="CustomShape 7">
            <a:extLst>
              <a:ext uri="{FF2B5EF4-FFF2-40B4-BE49-F238E27FC236}">
                <a16:creationId xmlns:a16="http://schemas.microsoft.com/office/drawing/2014/main" id="{BF1DC054-130D-E340-974A-7B2677FC6F29}"/>
              </a:ext>
            </a:extLst>
          </p:cNvPr>
          <p:cNvSpPr>
            <a:spLocks noChangeAspect="1"/>
          </p:cNvSpPr>
          <p:nvPr/>
        </p:nvSpPr>
        <p:spPr>
          <a:xfrm>
            <a:off x="2011076" y="4231226"/>
            <a:ext cx="457376" cy="20928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FF0000"/>
                </a:solidFill>
                <a:latin typeface="Arial" panose="020B0604020202020204" pitchFamily="34" charset="0"/>
              </a:rPr>
              <a:t>40%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6" name="Line 8">
            <a:extLst>
              <a:ext uri="{FF2B5EF4-FFF2-40B4-BE49-F238E27FC236}">
                <a16:creationId xmlns:a16="http://schemas.microsoft.com/office/drawing/2014/main" id="{98CD2D65-DA68-464A-BBDB-45C538242B8B}"/>
              </a:ext>
            </a:extLst>
          </p:cNvPr>
          <p:cNvSpPr>
            <a:spLocks noChangeAspect="1"/>
          </p:cNvSpPr>
          <p:nvPr/>
        </p:nvSpPr>
        <p:spPr>
          <a:xfrm>
            <a:off x="8208664" y="3427837"/>
            <a:ext cx="1582" cy="512067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7" name="Line 9">
            <a:extLst>
              <a:ext uri="{FF2B5EF4-FFF2-40B4-BE49-F238E27FC236}">
                <a16:creationId xmlns:a16="http://schemas.microsoft.com/office/drawing/2014/main" id="{2719DD57-0E32-F549-85B6-B6C341094657}"/>
              </a:ext>
            </a:extLst>
          </p:cNvPr>
          <p:cNvSpPr>
            <a:spLocks noChangeAspect="1"/>
          </p:cNvSpPr>
          <p:nvPr/>
        </p:nvSpPr>
        <p:spPr>
          <a:xfrm>
            <a:off x="8208664" y="4835232"/>
            <a:ext cx="1582" cy="512067"/>
          </a:xfrm>
          <a:prstGeom prst="line">
            <a:avLst/>
          </a:prstGeom>
          <a:ln w="36720">
            <a:solidFill>
              <a:srgbClr val="FF0000"/>
            </a:solidFill>
            <a:miter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8" name="CustomShape 10">
            <a:extLst>
              <a:ext uri="{FF2B5EF4-FFF2-40B4-BE49-F238E27FC236}">
                <a16:creationId xmlns:a16="http://schemas.microsoft.com/office/drawing/2014/main" id="{7266273C-73BC-874F-88F9-640ED81ED551}"/>
              </a:ext>
            </a:extLst>
          </p:cNvPr>
          <p:cNvSpPr>
            <a:spLocks noChangeAspect="1"/>
          </p:cNvSpPr>
          <p:nvPr/>
        </p:nvSpPr>
        <p:spPr>
          <a:xfrm>
            <a:off x="8279261" y="3323193"/>
            <a:ext cx="449635" cy="209288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600" spc="-1" dirty="0">
                <a:solidFill>
                  <a:srgbClr val="FF0000"/>
                </a:solidFill>
                <a:latin typeface="Arial" panose="020B0604020202020204" pitchFamily="34" charset="0"/>
              </a:rPr>
              <a:t>50%</a:t>
            </a:r>
            <a:endParaRPr lang="en-US" sz="16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" name="CustomShape 3">
            <a:extLst>
              <a:ext uri="{FF2B5EF4-FFF2-40B4-BE49-F238E27FC236}">
                <a16:creationId xmlns:a16="http://schemas.microsoft.com/office/drawing/2014/main" id="{24B3C21D-D98B-F14B-BBC6-EB2953CCEF80}"/>
              </a:ext>
            </a:extLst>
          </p:cNvPr>
          <p:cNvSpPr/>
          <p:nvPr/>
        </p:nvSpPr>
        <p:spPr>
          <a:xfrm>
            <a:off x="5472360" y="2674748"/>
            <a:ext cx="3932102" cy="23544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b="1" spc="-1" dirty="0">
                <a:solidFill>
                  <a:srgbClr val="000080"/>
                </a:solidFill>
                <a:latin typeface="Arial" panose="020B0604020202020204" pitchFamily="34" charset="0"/>
              </a:rPr>
              <a:t>relativistic rise variation up to 50%</a:t>
            </a:r>
            <a:endParaRPr lang="en-US" sz="1800" b="1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6952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extShape 1"/>
          <p:cNvSpPr txBox="1"/>
          <p:nvPr/>
        </p:nvSpPr>
        <p:spPr>
          <a:xfrm>
            <a:off x="461504" y="46060"/>
            <a:ext cx="9140161" cy="91401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0876" indent="-210876" algn="ctr">
              <a:tabLst>
                <a:tab pos="0" algn="l"/>
                <a:tab pos="210876" algn="l"/>
                <a:tab pos="445862" algn="l"/>
                <a:tab pos="896401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8981646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4000" b="1" i="1" spc="-1" dirty="0" err="1">
                <a:solidFill>
                  <a:srgbClr val="000080"/>
                </a:solidFill>
                <a:latin typeface="Arial"/>
              </a:rPr>
              <a:t>dE</a:t>
            </a:r>
            <a:r>
              <a:rPr lang="en-GB" sz="4000" b="1" i="1" spc="-1" dirty="0">
                <a:solidFill>
                  <a:srgbClr val="000080"/>
                </a:solidFill>
                <a:latin typeface="Arial"/>
              </a:rPr>
              <a:t>/dx Parameterization</a:t>
            </a:r>
            <a:endParaRPr lang="en-US" sz="4000" b="1" i="1" spc="-1" dirty="0">
              <a:solidFill>
                <a:srgbClr val="000080"/>
              </a:solidFill>
              <a:latin typeface="Arial"/>
            </a:endParaRPr>
          </a:p>
        </p:txBody>
      </p:sp>
      <p:sp>
        <p:nvSpPr>
          <p:cNvPr id="278" name="TextShape 2"/>
          <p:cNvSpPr txBox="1"/>
          <p:nvPr/>
        </p:nvSpPr>
        <p:spPr>
          <a:xfrm>
            <a:off x="337716" y="1013693"/>
            <a:ext cx="9441715" cy="6222527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98041" indent="-355538">
              <a:lnSpc>
                <a:spcPct val="93000"/>
              </a:lnSpc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  <a:ea typeface="Arial"/>
              </a:rPr>
              <a:t>Parameterization usually by fit to data </a:t>
            </a:r>
            <a:r>
              <a:rPr lang="en-GB" sz="1800" b="1" spc="-1" dirty="0">
                <a:solidFill>
                  <a:srgbClr val="000080"/>
                </a:solidFill>
                <a:latin typeface="Arial"/>
                <a:ea typeface="Arial"/>
              </a:rPr>
              <a:t>(various functional forms)</a:t>
            </a:r>
            <a:endParaRPr lang="en-US" b="1" spc="-1" dirty="0">
              <a:solidFill>
                <a:srgbClr val="00008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1799" b="1" spc="-1" dirty="0">
                <a:solidFill>
                  <a:srgbClr val="000000"/>
                </a:solidFill>
                <a:latin typeface="Arial"/>
                <a:ea typeface="Arial"/>
              </a:rPr>
              <a:t>fully empirical (any Polynomials), semi-empirical (Bethe-Bloch + parameters)</a:t>
            </a:r>
          </a:p>
          <a:p>
            <a:pPr marL="1074170" lvl="2" indent="-426789">
              <a:spcAft>
                <a:spcPts val="825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sz="1799" b="1" spc="-1" dirty="0">
              <a:solidFill>
                <a:srgbClr val="00000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sz="1799" b="1" spc="-1" dirty="0">
              <a:solidFill>
                <a:srgbClr val="00000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sz="1799" b="1" spc="-1" dirty="0">
              <a:solidFill>
                <a:srgbClr val="00000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sz="1799" b="1" spc="-1" dirty="0">
              <a:solidFill>
                <a:srgbClr val="00000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sz="1799" b="1" spc="-1" dirty="0">
              <a:solidFill>
                <a:srgbClr val="00000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sz="1799" b="1" spc="-1" dirty="0">
              <a:solidFill>
                <a:srgbClr val="000000"/>
              </a:solidFill>
              <a:latin typeface="Arial"/>
            </a:endParaRPr>
          </a:p>
          <a:p>
            <a:pPr marL="142503" lvl="0">
              <a:spcAft>
                <a:spcPts val="1100"/>
              </a:spcAft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spc="-1" dirty="0">
              <a:solidFill>
                <a:srgbClr val="000080"/>
              </a:solidFill>
              <a:latin typeface="Arial"/>
            </a:endParaRPr>
          </a:p>
          <a:p>
            <a:pPr marL="498041" lvl="0" indent="-355538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b="1" spc="-1" dirty="0">
              <a:solidFill>
                <a:srgbClr val="000080"/>
              </a:solidFill>
              <a:latin typeface="Arial"/>
            </a:endParaRPr>
          </a:p>
          <a:p>
            <a:pPr marL="498041" lvl="0" indent="-355538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Use of </a:t>
            </a:r>
            <a:r>
              <a:rPr lang="en-GB" b="1" spc="-1" dirty="0" err="1">
                <a:solidFill>
                  <a:srgbClr val="000080"/>
                </a:solidFill>
                <a:latin typeface="Arial"/>
              </a:rPr>
              <a:t>dE</a:t>
            </a:r>
            <a:r>
              <a:rPr lang="en-GB" b="1" spc="-1" dirty="0">
                <a:solidFill>
                  <a:srgbClr val="000080"/>
                </a:solidFill>
                <a:latin typeface="Arial"/>
              </a:rPr>
              <a:t>/dx in physics analysis requires</a:t>
            </a:r>
            <a:endParaRPr lang="en-US" b="1" spc="-1" dirty="0">
              <a:solidFill>
                <a:srgbClr val="00008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good </a:t>
            </a:r>
            <a:r>
              <a:rPr lang="en-GB" sz="2000" b="1" spc="-1" dirty="0" err="1">
                <a:solidFill>
                  <a:srgbClr val="000000"/>
                </a:solidFill>
                <a:latin typeface="Arial"/>
              </a:rPr>
              <a:t>dE</a:t>
            </a: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/dx</a:t>
            </a:r>
            <a:r>
              <a:rPr lang="en-GB" sz="2000" b="1" spc="-1" dirty="0">
                <a:solidFill>
                  <a:srgbClr val="000000"/>
                </a:solidFill>
                <a:latin typeface="Arial"/>
                <a:ea typeface="Arial"/>
              </a:rPr>
              <a:t> parameterization and good estimate of </a:t>
            </a:r>
            <a:r>
              <a:rPr lang="en-GB" sz="2000" b="1" spc="-1" dirty="0" err="1">
                <a:solidFill>
                  <a:srgbClr val="000000"/>
                </a:solidFill>
                <a:latin typeface="Arial"/>
                <a:ea typeface="Arial"/>
              </a:rPr>
              <a:t>dE</a:t>
            </a:r>
            <a:r>
              <a:rPr lang="en-GB" sz="2000" b="1" spc="-1" dirty="0">
                <a:solidFill>
                  <a:srgbClr val="000000"/>
                </a:solidFill>
                <a:latin typeface="Arial"/>
                <a:ea typeface="Arial"/>
              </a:rPr>
              <a:t>/dx resolution</a:t>
            </a:r>
            <a:endParaRPr lang="en-GB" sz="2000" b="1" spc="-1" dirty="0">
              <a:solidFill>
                <a:srgbClr val="000080"/>
              </a:solidFill>
              <a:latin typeface="Arial"/>
              <a:ea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for any track in question: calculate Χ</a:t>
            </a:r>
            <a:r>
              <a:rPr lang="en-GB" sz="2000" b="1" spc="-1" baseline="50000" dirty="0">
                <a:solidFill>
                  <a:srgbClr val="000000"/>
                </a:solidFill>
                <a:latin typeface="Arial"/>
              </a:rPr>
              <a:t>2</a:t>
            </a:r>
            <a:r>
              <a:rPr lang="en-GB" sz="2000" spc="-1" baseline="50000" dirty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probabilities for each particle species (typically e, µ, π, K, p)</a:t>
            </a:r>
          </a:p>
          <a:p>
            <a:pPr marL="499840" lvl="1" indent="0">
              <a:spcAft>
                <a:spcPts val="1100"/>
              </a:spcAft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sz="2000" b="1" spc="-1" dirty="0">
              <a:solidFill>
                <a:srgbClr val="00000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sz="2000" b="1" spc="-1" dirty="0">
              <a:solidFill>
                <a:srgbClr val="000000"/>
              </a:solidFill>
              <a:latin typeface="Arial"/>
            </a:endParaRPr>
          </a:p>
          <a:p>
            <a:pPr marL="499840" lvl="1" indent="0">
              <a:spcAft>
                <a:spcPts val="1100"/>
              </a:spcAft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GB" sz="2000" b="1" spc="-1" dirty="0">
              <a:solidFill>
                <a:srgbClr val="000000"/>
              </a:solidFill>
              <a:latin typeface="Arial"/>
            </a:endParaRPr>
          </a:p>
          <a:p>
            <a:pPr marL="1074170" lvl="2" indent="-426789">
              <a:spcAft>
                <a:spcPts val="825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sz="1799" b="1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79" name="Picture 278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845462" y="1907629"/>
            <a:ext cx="3304489" cy="2590334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80" name="Picture 279"/>
          <p:cNvPicPr>
            <a:picLocks noChangeAspect="1"/>
          </p:cNvPicPr>
          <p:nvPr/>
        </p:nvPicPr>
        <p:blipFill>
          <a:blip r:embed="rId6"/>
          <a:stretch/>
        </p:blipFill>
        <p:spPr>
          <a:xfrm>
            <a:off x="4944141" y="1928160"/>
            <a:ext cx="3304828" cy="2590673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90" name="CustomShape 12"/>
          <p:cNvSpPr/>
          <p:nvPr/>
        </p:nvSpPr>
        <p:spPr>
          <a:xfrm>
            <a:off x="2450056" y="2445402"/>
            <a:ext cx="1557786" cy="4704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input data from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many sources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1" name="Line 13"/>
          <p:cNvSpPr/>
          <p:nvPr/>
        </p:nvSpPr>
        <p:spPr>
          <a:xfrm>
            <a:off x="8708161" y="2423073"/>
            <a:ext cx="1799" cy="596629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2" name="Line 14"/>
          <p:cNvSpPr/>
          <p:nvPr/>
        </p:nvSpPr>
        <p:spPr>
          <a:xfrm>
            <a:off x="8708161" y="3251445"/>
            <a:ext cx="1799" cy="596629"/>
          </a:xfrm>
          <a:prstGeom prst="line">
            <a:avLst/>
          </a:prstGeom>
          <a:ln w="36720">
            <a:solidFill>
              <a:srgbClr val="FF0000"/>
            </a:solidFill>
            <a:miter/>
            <a:head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93" name="CustomShape 15"/>
          <p:cNvSpPr/>
          <p:nvPr/>
        </p:nvSpPr>
        <p:spPr>
          <a:xfrm>
            <a:off x="8889885" y="2286690"/>
            <a:ext cx="843885" cy="23532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&lt; </a:t>
            </a:r>
            <a:r>
              <a:rPr lang="en-GB" sz="1799" spc="-1" dirty="0">
                <a:solidFill>
                  <a:srgbClr val="FF0000"/>
                </a:solidFill>
                <a:latin typeface="Arial"/>
                <a:ea typeface="Arial"/>
              </a:rPr>
              <a:t>±</a:t>
            </a: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0.2%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4" name="CustomShape 16"/>
          <p:cNvSpPr/>
          <p:nvPr/>
        </p:nvSpPr>
        <p:spPr>
          <a:xfrm>
            <a:off x="8824392" y="2573850"/>
            <a:ext cx="1083951" cy="23532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(&lt; </a:t>
            </a:r>
            <a:r>
              <a:rPr lang="en-GB" sz="1799" spc="-1" dirty="0">
                <a:solidFill>
                  <a:srgbClr val="FF0000"/>
                </a:solidFill>
                <a:latin typeface="Arial"/>
                <a:ea typeface="Arial"/>
              </a:rPr>
              <a:t>±</a:t>
            </a: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0.07</a:t>
            </a:r>
            <a:r>
              <a:rPr lang="en-GB" sz="1799" spc="-1" dirty="0">
                <a:solidFill>
                  <a:srgbClr val="FF0000"/>
                </a:solidFill>
                <a:latin typeface="Arial"/>
                <a:ea typeface="Arial"/>
              </a:rPr>
              <a:t>σ)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5" name="CustomShape 17"/>
          <p:cNvSpPr/>
          <p:nvPr/>
        </p:nvSpPr>
        <p:spPr>
          <a:xfrm rot="16200000">
            <a:off x="3200662" y="3322453"/>
            <a:ext cx="2176173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G. Cowan, PhD Thesis, LBL (1988), LBL-24715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6" name="CustomShape 18"/>
          <p:cNvSpPr/>
          <p:nvPr/>
        </p:nvSpPr>
        <p:spPr>
          <a:xfrm rot="16200000">
            <a:off x="7299617" y="3322454"/>
            <a:ext cx="2176173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G. Cowan, PhD Thesis, LBL (1988), LBL-24715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7" name="CustomShape 19"/>
          <p:cNvSpPr/>
          <p:nvPr/>
        </p:nvSpPr>
        <p:spPr>
          <a:xfrm>
            <a:off x="7324692" y="3900169"/>
            <a:ext cx="781496" cy="23532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800000"/>
                </a:solidFill>
                <a:latin typeface="Arial" panose="020B0604020202020204" pitchFamily="34" charset="0"/>
              </a:rPr>
              <a:t>TPC/2</a:t>
            </a:r>
            <a:r>
              <a:rPr lang="en-GB" sz="1799" b="1" spc="-1" dirty="0">
                <a:solidFill>
                  <a:srgbClr val="800000"/>
                </a:solidFill>
                <a:latin typeface="Arial"/>
                <a:ea typeface="Arial"/>
              </a:rPr>
              <a:t>γ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98" name="CustomShape 20"/>
          <p:cNvSpPr/>
          <p:nvPr/>
        </p:nvSpPr>
        <p:spPr>
          <a:xfrm>
            <a:off x="3207303" y="2058855"/>
            <a:ext cx="781496" cy="235321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800000"/>
                </a:solidFill>
                <a:latin typeface="Arial" panose="020B0604020202020204" pitchFamily="34" charset="0"/>
              </a:rPr>
              <a:t>TPC/2</a:t>
            </a:r>
            <a:r>
              <a:rPr lang="en-GB" sz="1799" b="1" spc="-1" dirty="0">
                <a:solidFill>
                  <a:srgbClr val="800000"/>
                </a:solidFill>
                <a:latin typeface="Arial"/>
                <a:ea typeface="Arial"/>
              </a:rPr>
              <a:t>γ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7B9EEE01-E326-B641-807F-3CC1089C326B}"/>
              </a:ext>
            </a:extLst>
          </p:cNvPr>
          <p:cNvGrpSpPr/>
          <p:nvPr/>
        </p:nvGrpSpPr>
        <p:grpSpPr>
          <a:xfrm>
            <a:off x="1501565" y="6012085"/>
            <a:ext cx="6588053" cy="1133464"/>
            <a:chOff x="826141" y="1887151"/>
            <a:chExt cx="6588053" cy="1133464"/>
          </a:xfrm>
        </p:grpSpPr>
        <p:sp>
          <p:nvSpPr>
            <p:cNvPr id="25" name="CustomShape 4">
              <a:extLst>
                <a:ext uri="{FF2B5EF4-FFF2-40B4-BE49-F238E27FC236}">
                  <a16:creationId xmlns:a16="http://schemas.microsoft.com/office/drawing/2014/main" id="{7BDB6348-1CB5-3746-B4EE-7EA6C720A694}"/>
                </a:ext>
              </a:extLst>
            </p:cNvPr>
            <p:cNvSpPr/>
            <p:nvPr/>
          </p:nvSpPr>
          <p:spPr>
            <a:xfrm>
              <a:off x="826141" y="2390479"/>
              <a:ext cx="2564754" cy="369333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0" tIns="0" rIns="0" bIns="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47301" algn="l"/>
                  <a:tab pos="896401" algn="l"/>
                  <a:tab pos="1345502" algn="l"/>
                  <a:tab pos="1794602" algn="l"/>
                  <a:tab pos="2243702" algn="l"/>
                  <a:tab pos="2692802" algn="l"/>
                  <a:tab pos="3141903" algn="l"/>
                  <a:tab pos="3591003" algn="l"/>
                  <a:tab pos="4040103" algn="l"/>
                  <a:tab pos="4489204" algn="l"/>
                  <a:tab pos="4938304" algn="l"/>
                  <a:tab pos="5387404" algn="l"/>
                  <a:tab pos="5836145" algn="l"/>
                  <a:tab pos="6285245" algn="l"/>
                  <a:tab pos="6734345" algn="l"/>
                  <a:tab pos="7183445" algn="l"/>
                  <a:tab pos="7632546" algn="l"/>
                  <a:tab pos="8081646" algn="l"/>
                  <a:tab pos="8530746" algn="l"/>
                  <a:tab pos="8979847" algn="l"/>
                  <a:tab pos="9140342" algn="l"/>
                  <a:tab pos="10054377" algn="l"/>
                </a:tabLst>
              </a:pPr>
              <a:r>
                <a:rPr lang="en-GB" sz="2399" b="1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Χ</a:t>
              </a:r>
              <a:r>
                <a:rPr lang="en-GB" sz="2399" b="1" spc="-1" baseline="50000" dirty="0">
                  <a:solidFill>
                    <a:srgbClr val="FF0000"/>
                  </a:solidFill>
                  <a:latin typeface="Arial" panose="020B0604020202020204" pitchFamily="34" charset="0"/>
                </a:rPr>
                <a:t>2</a:t>
              </a:r>
              <a:r>
                <a:rPr lang="en-GB" sz="1800" b="1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(</a:t>
              </a:r>
              <a:r>
                <a:rPr lang="en-GB" sz="1800" b="1" spc="-1" dirty="0">
                  <a:solidFill>
                    <a:srgbClr val="FF0000"/>
                  </a:solidFill>
                  <a:latin typeface="Arial"/>
                </a:rPr>
                <a:t>e,µ,π,</a:t>
              </a:r>
              <a:r>
                <a:rPr lang="en-GB" sz="1800" b="1" spc="-1" dirty="0" err="1">
                  <a:solidFill>
                    <a:srgbClr val="FF0000"/>
                  </a:solidFill>
                  <a:latin typeface="Arial"/>
                </a:rPr>
                <a:t>K,p</a:t>
              </a:r>
              <a:r>
                <a:rPr lang="en-GB" sz="1800" b="1" spc="-1" dirty="0">
                  <a:solidFill>
                    <a:srgbClr val="FF0000"/>
                  </a:solidFill>
                  <a:latin typeface="Arial"/>
                </a:rPr>
                <a:t>)</a:t>
              </a:r>
              <a:r>
                <a:rPr lang="en-GB" b="1" spc="-1" dirty="0">
                  <a:solidFill>
                    <a:srgbClr val="000000"/>
                  </a:solidFill>
                  <a:latin typeface="Arial"/>
                </a:rPr>
                <a:t> </a:t>
              </a:r>
              <a:r>
                <a:rPr lang="en-GB" sz="2399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= </a:t>
              </a:r>
              <a:endParaRPr lang="en-US" sz="2399" spc="-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6" name="CustomShape 5">
              <a:extLst>
                <a:ext uri="{FF2B5EF4-FFF2-40B4-BE49-F238E27FC236}">
                  <a16:creationId xmlns:a16="http://schemas.microsoft.com/office/drawing/2014/main" id="{F5CC52AE-D23C-6E48-8708-A0CCCF025A9C}"/>
                </a:ext>
              </a:extLst>
            </p:cNvPr>
            <p:cNvSpPr/>
            <p:nvPr/>
          </p:nvSpPr>
          <p:spPr>
            <a:xfrm>
              <a:off x="3066836" y="2237400"/>
              <a:ext cx="4219281" cy="26161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square" lIns="0" tIns="0" rIns="0" bIns="0">
              <a:spAutoFit/>
            </a:bodyPr>
            <a:lstStyle/>
            <a:p>
              <a:pPr>
                <a:tabLst>
                  <a:tab pos="0" algn="l"/>
                  <a:tab pos="447301" algn="l"/>
                  <a:tab pos="896401" algn="l"/>
                  <a:tab pos="1345502" algn="l"/>
                  <a:tab pos="1794602" algn="l"/>
                  <a:tab pos="2243702" algn="l"/>
                  <a:tab pos="2692802" algn="l"/>
                  <a:tab pos="3141903" algn="l"/>
                  <a:tab pos="3591003" algn="l"/>
                  <a:tab pos="4040103" algn="l"/>
                  <a:tab pos="4489204" algn="l"/>
                  <a:tab pos="4938304" algn="l"/>
                  <a:tab pos="5387404" algn="l"/>
                  <a:tab pos="5836145" algn="l"/>
                  <a:tab pos="6285245" algn="l"/>
                  <a:tab pos="6734345" algn="l"/>
                  <a:tab pos="7183445" algn="l"/>
                  <a:tab pos="7632546" algn="l"/>
                  <a:tab pos="8081646" algn="l"/>
                  <a:tab pos="8530746" algn="l"/>
                  <a:tab pos="8979847" algn="l"/>
                  <a:tab pos="9140342" algn="l"/>
                  <a:tab pos="10054377" algn="l"/>
                </a:tabLst>
              </a:pPr>
              <a:r>
                <a:rPr lang="en-GB" sz="2000" spc="-1" dirty="0" err="1">
                  <a:solidFill>
                    <a:srgbClr val="FF0000"/>
                  </a:solidFill>
                  <a:latin typeface="Arial" panose="020B0604020202020204" pitchFamily="34" charset="0"/>
                </a:rPr>
                <a:t>dE</a:t>
              </a:r>
              <a:r>
                <a:rPr lang="en-GB" sz="2000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/</a:t>
              </a:r>
              <a:r>
                <a:rPr lang="en-GB" sz="2000" spc="-1" dirty="0" err="1">
                  <a:solidFill>
                    <a:srgbClr val="FF0000"/>
                  </a:solidFill>
                  <a:latin typeface="Arial" panose="020B0604020202020204" pitchFamily="34" charset="0"/>
                </a:rPr>
                <a:t>dx</a:t>
              </a:r>
              <a:r>
                <a:rPr lang="en-GB" sz="2000" spc="-1" baseline="-33000" dirty="0" err="1">
                  <a:solidFill>
                    <a:srgbClr val="FF0000"/>
                  </a:solidFill>
                  <a:latin typeface="Arial" panose="020B0604020202020204" pitchFamily="34" charset="0"/>
                </a:rPr>
                <a:t>measured</a:t>
              </a:r>
              <a:r>
                <a:rPr lang="en-GB" sz="2000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 - </a:t>
              </a:r>
              <a:r>
                <a:rPr lang="en-GB" sz="2000" spc="-1" dirty="0" err="1">
                  <a:solidFill>
                    <a:srgbClr val="FF0000"/>
                  </a:solidFill>
                  <a:latin typeface="Arial" panose="020B0604020202020204" pitchFamily="34" charset="0"/>
                </a:rPr>
                <a:t>dE</a:t>
              </a:r>
              <a:r>
                <a:rPr lang="en-GB" sz="2000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/dx</a:t>
              </a:r>
              <a:r>
                <a:rPr lang="en-GB" sz="1400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(e,µ,</a:t>
              </a:r>
              <a:r>
                <a:rPr lang="el-GR" sz="1400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π,</a:t>
              </a:r>
              <a:r>
                <a:rPr lang="en-GB" sz="1400" spc="-1" dirty="0" err="1">
                  <a:solidFill>
                    <a:srgbClr val="FF0000"/>
                  </a:solidFill>
                  <a:latin typeface="Arial" panose="020B0604020202020204" pitchFamily="34" charset="0"/>
                </a:rPr>
                <a:t>K,p</a:t>
              </a:r>
              <a:r>
                <a:rPr lang="en-GB" sz="1400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)</a:t>
              </a:r>
              <a:r>
                <a:rPr lang="en-GB" sz="2000" spc="-1" baseline="-25000" dirty="0">
                  <a:solidFill>
                    <a:srgbClr val="FF0000"/>
                  </a:solidFill>
                  <a:latin typeface="Arial" panose="020B0604020202020204" pitchFamily="34" charset="0"/>
                </a:rPr>
                <a:t>predicted</a:t>
              </a:r>
              <a:endParaRPr lang="en-US" sz="2000" spc="-1" baseline="-25000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7" name="CustomShape 6">
              <a:extLst>
                <a:ext uri="{FF2B5EF4-FFF2-40B4-BE49-F238E27FC236}">
                  <a16:creationId xmlns:a16="http://schemas.microsoft.com/office/drawing/2014/main" id="{F850C0B5-3547-9D41-B0C7-5FEC3022F6EB}"/>
                </a:ext>
              </a:extLst>
            </p:cNvPr>
            <p:cNvSpPr/>
            <p:nvPr/>
          </p:nvSpPr>
          <p:spPr>
            <a:xfrm>
              <a:off x="4601832" y="2617677"/>
              <a:ext cx="74133" cy="302457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47301" algn="l"/>
                  <a:tab pos="896401" algn="l"/>
                  <a:tab pos="1345502" algn="l"/>
                  <a:tab pos="1794602" algn="l"/>
                  <a:tab pos="2243702" algn="l"/>
                  <a:tab pos="2692802" algn="l"/>
                  <a:tab pos="3141903" algn="l"/>
                  <a:tab pos="3591003" algn="l"/>
                  <a:tab pos="4040103" algn="l"/>
                  <a:tab pos="4489204" algn="l"/>
                  <a:tab pos="4938304" algn="l"/>
                  <a:tab pos="5387404" algn="l"/>
                  <a:tab pos="5836145" algn="l"/>
                  <a:tab pos="6285245" algn="l"/>
                  <a:tab pos="6734345" algn="l"/>
                  <a:tab pos="7183445" algn="l"/>
                  <a:tab pos="7632546" algn="l"/>
                  <a:tab pos="8081646" algn="l"/>
                  <a:tab pos="8530746" algn="l"/>
                  <a:tab pos="8979847" algn="l"/>
                  <a:tab pos="9140342" algn="l"/>
                  <a:tab pos="10054377" algn="l"/>
                </a:tabLst>
              </a:pPr>
              <a:r>
                <a:rPr lang="en-GB" sz="2399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 </a:t>
              </a:r>
              <a:endParaRPr lang="en-US" sz="2399" spc="-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28" name="Line 7">
              <a:extLst>
                <a:ext uri="{FF2B5EF4-FFF2-40B4-BE49-F238E27FC236}">
                  <a16:creationId xmlns:a16="http://schemas.microsoft.com/office/drawing/2014/main" id="{F2E32A4B-15A6-2E48-9657-F75457CEED35}"/>
                </a:ext>
              </a:extLst>
            </p:cNvPr>
            <p:cNvSpPr/>
            <p:nvPr/>
          </p:nvSpPr>
          <p:spPr>
            <a:xfrm flipV="1">
              <a:off x="2837051" y="2603620"/>
              <a:ext cx="4219281" cy="0"/>
            </a:xfrm>
            <a:prstGeom prst="line">
              <a:avLst/>
            </a:prstGeom>
            <a:ln w="3672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" name="CustomShape 8">
              <a:extLst>
                <a:ext uri="{FF2B5EF4-FFF2-40B4-BE49-F238E27FC236}">
                  <a16:creationId xmlns:a16="http://schemas.microsoft.com/office/drawing/2014/main" id="{3B0E1F3C-4C54-C248-B412-66EFCCB2A93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67835" y="2657239"/>
              <a:ext cx="969818" cy="307778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>
              <a:spAutoFit/>
            </a:bodyPr>
            <a:lstStyle/>
            <a:p>
              <a:pPr>
                <a:lnSpc>
                  <a:spcPct val="100000"/>
                </a:lnSpc>
                <a:tabLst>
                  <a:tab pos="0" algn="l"/>
                  <a:tab pos="447301" algn="l"/>
                  <a:tab pos="896401" algn="l"/>
                  <a:tab pos="1345502" algn="l"/>
                  <a:tab pos="1794602" algn="l"/>
                  <a:tab pos="2243702" algn="l"/>
                  <a:tab pos="2692802" algn="l"/>
                  <a:tab pos="3141903" algn="l"/>
                  <a:tab pos="3591003" algn="l"/>
                  <a:tab pos="4040103" algn="l"/>
                  <a:tab pos="4489204" algn="l"/>
                  <a:tab pos="4938304" algn="l"/>
                  <a:tab pos="5387404" algn="l"/>
                  <a:tab pos="5836145" algn="l"/>
                  <a:tab pos="6285245" algn="l"/>
                  <a:tab pos="6734345" algn="l"/>
                  <a:tab pos="7183445" algn="l"/>
                  <a:tab pos="7632546" algn="l"/>
                  <a:tab pos="8081646" algn="l"/>
                  <a:tab pos="8530746" algn="l"/>
                  <a:tab pos="8979847" algn="l"/>
                  <a:tab pos="9140342" algn="l"/>
                  <a:tab pos="10054377" algn="l"/>
                </a:tabLst>
              </a:pPr>
              <a:r>
                <a:rPr lang="en-GB" sz="2000" b="1" spc="-1" dirty="0" err="1">
                  <a:solidFill>
                    <a:srgbClr val="FF0000"/>
                  </a:solidFill>
                  <a:latin typeface="Arial"/>
                  <a:ea typeface="Arial"/>
                </a:rPr>
                <a:t>σ</a:t>
              </a:r>
              <a:r>
                <a:rPr lang="en-GB" sz="2000" b="1" spc="-1" dirty="0">
                  <a:solidFill>
                    <a:srgbClr val="FF0000"/>
                  </a:solidFill>
                  <a:latin typeface="Arial"/>
                  <a:ea typeface="Arial"/>
                </a:rPr>
                <a:t> (</a:t>
              </a:r>
              <a:r>
                <a:rPr lang="en-GB" sz="2000" spc="-1" dirty="0" err="1">
                  <a:solidFill>
                    <a:srgbClr val="FF0000"/>
                  </a:solidFill>
                  <a:latin typeface="Arial" panose="020B0604020202020204" pitchFamily="34" charset="0"/>
                </a:rPr>
                <a:t>dE</a:t>
              </a:r>
              <a:r>
                <a:rPr lang="en-GB" sz="2000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/dx)</a:t>
              </a:r>
              <a:endParaRPr lang="en-US" sz="2000" spc="-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30" name="CustomShape 9">
              <a:extLst>
                <a:ext uri="{FF2B5EF4-FFF2-40B4-BE49-F238E27FC236}">
                  <a16:creationId xmlns:a16="http://schemas.microsoft.com/office/drawing/2014/main" id="{4D8AFAE4-D092-E641-A85E-B072B2F86555}"/>
                </a:ext>
              </a:extLst>
            </p:cNvPr>
            <p:cNvSpPr/>
            <p:nvPr/>
          </p:nvSpPr>
          <p:spPr>
            <a:xfrm>
              <a:off x="2685668" y="2148762"/>
              <a:ext cx="124843" cy="862584"/>
            </a:xfrm>
            <a:custGeom>
              <a:avLst/>
              <a:gdLst/>
              <a:ahLst/>
              <a:cxnLst/>
              <a:rect l="l" t="t" r="r" b="b"/>
              <a:pathLst>
                <a:path w="394" h="2488">
                  <a:moveTo>
                    <a:pt x="315" y="0"/>
                  </a:moveTo>
                  <a:lnTo>
                    <a:pt x="0" y="0"/>
                  </a:lnTo>
                  <a:lnTo>
                    <a:pt x="0" y="2488"/>
                  </a:lnTo>
                  <a:lnTo>
                    <a:pt x="394" y="2488"/>
                  </a:lnTo>
                </a:path>
              </a:pathLst>
            </a:custGeom>
            <a:noFill/>
            <a:ln w="3672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1" name="CustomShape 10">
              <a:extLst>
                <a:ext uri="{FF2B5EF4-FFF2-40B4-BE49-F238E27FC236}">
                  <a16:creationId xmlns:a16="http://schemas.microsoft.com/office/drawing/2014/main" id="{DACF401C-60C2-D644-944F-F809DA465B5D}"/>
                </a:ext>
              </a:extLst>
            </p:cNvPr>
            <p:cNvSpPr/>
            <p:nvPr/>
          </p:nvSpPr>
          <p:spPr>
            <a:xfrm>
              <a:off x="7056332" y="2157684"/>
              <a:ext cx="124843" cy="862931"/>
            </a:xfrm>
            <a:custGeom>
              <a:avLst/>
              <a:gdLst/>
              <a:ahLst/>
              <a:cxnLst/>
              <a:rect l="l" t="t" r="r" b="b"/>
              <a:pathLst>
                <a:path w="394" h="2488">
                  <a:moveTo>
                    <a:pt x="79" y="2488"/>
                  </a:moveTo>
                  <a:lnTo>
                    <a:pt x="394" y="2488"/>
                  </a:lnTo>
                  <a:lnTo>
                    <a:pt x="394" y="0"/>
                  </a:lnTo>
                  <a:lnTo>
                    <a:pt x="0" y="0"/>
                  </a:lnTo>
                </a:path>
              </a:pathLst>
            </a:custGeom>
            <a:noFill/>
            <a:ln w="36720">
              <a:solidFill>
                <a:srgbClr val="FF000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" name="CustomShape 11">
              <a:extLst>
                <a:ext uri="{FF2B5EF4-FFF2-40B4-BE49-F238E27FC236}">
                  <a16:creationId xmlns:a16="http://schemas.microsoft.com/office/drawing/2014/main" id="{CF6EE3C2-377B-6141-B17B-FFC65345359D}"/>
                </a:ext>
              </a:extLst>
            </p:cNvPr>
            <p:cNvSpPr/>
            <p:nvPr/>
          </p:nvSpPr>
          <p:spPr>
            <a:xfrm>
              <a:off x="7265766" y="1887151"/>
              <a:ext cx="148428" cy="261611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>
              <a:spAutoFit/>
            </a:bodyPr>
            <a:lstStyle/>
            <a:p>
              <a:pPr>
                <a:tabLst>
                  <a:tab pos="0" algn="l"/>
                  <a:tab pos="447301" algn="l"/>
                  <a:tab pos="896401" algn="l"/>
                  <a:tab pos="1345502" algn="l"/>
                  <a:tab pos="1794602" algn="l"/>
                  <a:tab pos="2243702" algn="l"/>
                  <a:tab pos="2692802" algn="l"/>
                  <a:tab pos="3141903" algn="l"/>
                  <a:tab pos="3591003" algn="l"/>
                  <a:tab pos="4040103" algn="l"/>
                  <a:tab pos="4489204" algn="l"/>
                  <a:tab pos="4938304" algn="l"/>
                  <a:tab pos="5387404" algn="l"/>
                  <a:tab pos="5836145" algn="l"/>
                  <a:tab pos="6285245" algn="l"/>
                  <a:tab pos="6734345" algn="l"/>
                  <a:tab pos="7183445" algn="l"/>
                  <a:tab pos="7632546" algn="l"/>
                  <a:tab pos="8081646" algn="l"/>
                  <a:tab pos="8530746" algn="l"/>
                  <a:tab pos="8979847" algn="l"/>
                  <a:tab pos="9140342" algn="l"/>
                  <a:tab pos="10054377" algn="l"/>
                </a:tabLst>
              </a:pPr>
              <a:r>
                <a:rPr lang="en-GB" sz="2000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2</a:t>
              </a:r>
              <a:endParaRPr lang="en-US" sz="2000" spc="-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649059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TextShape 1"/>
          <p:cNvSpPr txBox="1"/>
          <p:nvPr/>
        </p:nvSpPr>
        <p:spPr>
          <a:xfrm>
            <a:off x="461504" y="46060"/>
            <a:ext cx="9140161" cy="91401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0876" indent="-210876" algn="ctr">
              <a:tabLst>
                <a:tab pos="0" algn="l"/>
                <a:tab pos="210876" algn="l"/>
                <a:tab pos="445862" algn="l"/>
                <a:tab pos="896401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8981646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4000" b="1" i="1" spc="-1" dirty="0">
                <a:solidFill>
                  <a:srgbClr val="000080"/>
                </a:solidFill>
                <a:latin typeface="Arial"/>
              </a:rPr>
              <a:t>Particle Separation Power</a:t>
            </a:r>
            <a:endParaRPr lang="en-US" sz="4000" b="1" i="1" spc="-1" dirty="0">
              <a:solidFill>
                <a:srgbClr val="000080"/>
              </a:solidFill>
              <a:latin typeface="Arial"/>
            </a:endParaRPr>
          </a:p>
        </p:txBody>
      </p:sp>
      <p:sp>
        <p:nvSpPr>
          <p:cNvPr id="184" name="TextShape 2"/>
          <p:cNvSpPr txBox="1"/>
          <p:nvPr/>
        </p:nvSpPr>
        <p:spPr>
          <a:xfrm>
            <a:off x="337716" y="1056876"/>
            <a:ext cx="9441715" cy="5490574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98041" indent="-355538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Important for physics</a:t>
            </a:r>
            <a:endParaRPr lang="en-US" b="1" spc="-1" dirty="0">
              <a:solidFill>
                <a:srgbClr val="00008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00"/>
                </a:solidFill>
                <a:latin typeface="Arial"/>
              </a:rPr>
              <a:t>particle separation power in relativistic rise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tabLst>
                <a:tab pos="0" algn="l"/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sz="2199" b="1" spc="-1" dirty="0">
              <a:solidFill>
                <a:srgbClr val="00000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tabLst>
                <a:tab pos="0" algn="l"/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sz="2199" b="1" spc="-1" dirty="0">
              <a:solidFill>
                <a:srgbClr val="00000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 err="1">
                <a:solidFill>
                  <a:srgbClr val="800000"/>
                </a:solidFill>
                <a:latin typeface="Arial"/>
              </a:rPr>
              <a:t>dE</a:t>
            </a:r>
            <a:r>
              <a:rPr lang="en-GB" sz="2000" b="1" spc="-1" dirty="0">
                <a:solidFill>
                  <a:srgbClr val="800000"/>
                </a:solidFill>
                <a:latin typeface="Arial"/>
              </a:rPr>
              <a:t>/dx resolution is NOT important!</a:t>
            </a:r>
          </a:p>
          <a:p>
            <a:pPr marL="785206" lvl="1" indent="-285366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800000"/>
                </a:solidFill>
                <a:latin typeface="Arial"/>
              </a:rPr>
              <a:t>need to optimize separation power (if possible)</a:t>
            </a:r>
            <a:endParaRPr lang="en-GB" b="1" spc="-1" dirty="0">
              <a:solidFill>
                <a:srgbClr val="000080"/>
              </a:solidFill>
              <a:latin typeface="Arial"/>
            </a:endParaRPr>
          </a:p>
          <a:p>
            <a:pPr marL="498041" indent="-355538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Higher pressure reduces separation in relativistic rise</a:t>
            </a:r>
            <a:endParaRPr lang="en-US" b="1" spc="-1" dirty="0">
              <a:solidFill>
                <a:srgbClr val="000080"/>
              </a:solidFill>
              <a:latin typeface="Arial"/>
            </a:endParaRPr>
          </a:p>
          <a:p>
            <a:pPr marL="498041" indent="-355538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Optimal separation power									 		     at 3 - 4 bars</a:t>
            </a:r>
          </a:p>
          <a:p>
            <a:pPr marL="785206" lvl="1" indent="-285366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800000"/>
                </a:solidFill>
                <a:latin typeface="Arial"/>
              </a:rPr>
              <a:t>also less diffusion, but...</a:t>
            </a:r>
          </a:p>
          <a:p>
            <a:pPr marL="785206" lvl="1" indent="-285366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800000"/>
                </a:solidFill>
                <a:latin typeface="Arial"/>
              </a:rPr>
              <a:t>pressure vessel needed...</a:t>
            </a:r>
            <a:endParaRPr lang="en-GB" b="1" spc="-1" dirty="0">
              <a:solidFill>
                <a:srgbClr val="000080"/>
              </a:solidFill>
              <a:latin typeface="Arial"/>
            </a:endParaRPr>
          </a:p>
          <a:p>
            <a:pPr marL="498041" indent="-355538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endParaRPr lang="en-US" b="1" spc="-1" dirty="0">
              <a:solidFill>
                <a:srgbClr val="000080"/>
              </a:solidFill>
              <a:latin typeface="Arial"/>
            </a:endParaRPr>
          </a:p>
        </p:txBody>
      </p:sp>
      <p:pic>
        <p:nvPicPr>
          <p:cNvPr id="185" name="Picture 184"/>
          <p:cNvPicPr/>
          <p:nvPr/>
        </p:nvPicPr>
        <p:blipFill>
          <a:blip r:embed="rId4"/>
          <a:stretch/>
        </p:blipFill>
        <p:spPr>
          <a:xfrm>
            <a:off x="6768504" y="788070"/>
            <a:ext cx="2285040" cy="2285040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86" name="Picture 185"/>
          <p:cNvPicPr/>
          <p:nvPr/>
        </p:nvPicPr>
        <p:blipFill>
          <a:blip r:embed="rId5"/>
          <a:stretch/>
        </p:blipFill>
        <p:spPr>
          <a:xfrm>
            <a:off x="5742646" y="4176406"/>
            <a:ext cx="3949341" cy="2010835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187" name="Group 3"/>
          <p:cNvGrpSpPr/>
          <p:nvPr/>
        </p:nvGrpSpPr>
        <p:grpSpPr>
          <a:xfrm>
            <a:off x="1328320" y="1905169"/>
            <a:ext cx="4007019" cy="692797"/>
            <a:chOff x="1425960" y="2086517"/>
            <a:chExt cx="4008703" cy="693088"/>
          </a:xfrm>
        </p:grpSpPr>
        <p:sp>
          <p:nvSpPr>
            <p:cNvPr id="188" name="CustomShape 4"/>
            <p:cNvSpPr/>
            <p:nvPr/>
          </p:nvSpPr>
          <p:spPr>
            <a:xfrm>
              <a:off x="1425960" y="2303640"/>
              <a:ext cx="2255539" cy="261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47301" algn="l"/>
                  <a:tab pos="896401" algn="l"/>
                  <a:tab pos="1345502" algn="l"/>
                  <a:tab pos="1794602" algn="l"/>
                  <a:tab pos="2243702" algn="l"/>
                  <a:tab pos="2692802" algn="l"/>
                  <a:tab pos="3141903" algn="l"/>
                  <a:tab pos="3591003" algn="l"/>
                  <a:tab pos="4040103" algn="l"/>
                  <a:tab pos="4489204" algn="l"/>
                  <a:tab pos="4938304" algn="l"/>
                  <a:tab pos="5387404" algn="l"/>
                  <a:tab pos="5836145" algn="l"/>
                  <a:tab pos="6285245" algn="l"/>
                  <a:tab pos="6734345" algn="l"/>
                  <a:tab pos="7183445" algn="l"/>
                  <a:tab pos="7632546" algn="l"/>
                  <a:tab pos="8081646" algn="l"/>
                  <a:tab pos="8530746" algn="l"/>
                  <a:tab pos="8979847" algn="l"/>
                  <a:tab pos="9140342" algn="l"/>
                  <a:tab pos="10054377" algn="l"/>
                </a:tabLst>
              </a:pPr>
              <a:r>
                <a:rPr lang="en-GB" sz="2000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separation power = </a:t>
              </a:r>
              <a:endParaRPr lang="en-US" sz="2000" spc="-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89" name="CustomShape 5"/>
            <p:cNvSpPr/>
            <p:nvPr/>
          </p:nvSpPr>
          <p:spPr>
            <a:xfrm>
              <a:off x="4081914" y="2086517"/>
              <a:ext cx="1267097" cy="261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47301" algn="l"/>
                  <a:tab pos="896401" algn="l"/>
                  <a:tab pos="1345502" algn="l"/>
                  <a:tab pos="1794602" algn="l"/>
                  <a:tab pos="2243702" algn="l"/>
                  <a:tab pos="2692802" algn="l"/>
                  <a:tab pos="3141903" algn="l"/>
                  <a:tab pos="3591003" algn="l"/>
                  <a:tab pos="4040103" algn="l"/>
                  <a:tab pos="4489204" algn="l"/>
                  <a:tab pos="4938304" algn="l"/>
                  <a:tab pos="5387404" algn="l"/>
                  <a:tab pos="5836145" algn="l"/>
                  <a:tab pos="6285245" algn="l"/>
                  <a:tab pos="6734345" algn="l"/>
                  <a:tab pos="7183445" algn="l"/>
                  <a:tab pos="7632546" algn="l"/>
                  <a:tab pos="8081646" algn="l"/>
                  <a:tab pos="8530746" algn="l"/>
                  <a:tab pos="8979847" algn="l"/>
                  <a:tab pos="9140342" algn="l"/>
                  <a:tab pos="10054377" algn="l"/>
                </a:tabLst>
              </a:pPr>
              <a:r>
                <a:rPr lang="en-GB" sz="2000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separation </a:t>
              </a:r>
              <a:endParaRPr lang="en-US" sz="2000" spc="-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0" name="CustomShape 6"/>
            <p:cNvSpPr/>
            <p:nvPr/>
          </p:nvSpPr>
          <p:spPr>
            <a:xfrm>
              <a:off x="4124411" y="2517885"/>
              <a:ext cx="1182102" cy="261720"/>
            </a:xfrm>
            <a:custGeom>
              <a:avLst/>
              <a:gdLst/>
              <a:ahLst/>
              <a:cxnLst/>
              <a:rect l="l" t="t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0" tIns="0" rIns="0" bIns="0">
              <a:spAutoFit/>
            </a:bodyPr>
            <a:lstStyle/>
            <a:p>
              <a:pPr>
                <a:tabLst>
                  <a:tab pos="0" algn="l"/>
                  <a:tab pos="447301" algn="l"/>
                  <a:tab pos="896401" algn="l"/>
                  <a:tab pos="1345502" algn="l"/>
                  <a:tab pos="1794602" algn="l"/>
                  <a:tab pos="2243702" algn="l"/>
                  <a:tab pos="2692802" algn="l"/>
                  <a:tab pos="3141903" algn="l"/>
                  <a:tab pos="3591003" algn="l"/>
                  <a:tab pos="4040103" algn="l"/>
                  <a:tab pos="4489204" algn="l"/>
                  <a:tab pos="4938304" algn="l"/>
                  <a:tab pos="5387404" algn="l"/>
                  <a:tab pos="5836145" algn="l"/>
                  <a:tab pos="6285245" algn="l"/>
                  <a:tab pos="6734345" algn="l"/>
                  <a:tab pos="7183445" algn="l"/>
                  <a:tab pos="7632546" algn="l"/>
                  <a:tab pos="8081646" algn="l"/>
                  <a:tab pos="8530746" algn="l"/>
                  <a:tab pos="8979847" algn="l"/>
                  <a:tab pos="9140342" algn="l"/>
                  <a:tab pos="10054377" algn="l"/>
                </a:tabLst>
              </a:pPr>
              <a:r>
                <a:rPr lang="en-GB" sz="2000" spc="-1" dirty="0">
                  <a:solidFill>
                    <a:srgbClr val="FF0000"/>
                  </a:solidFill>
                  <a:latin typeface="Arial" panose="020B0604020202020204" pitchFamily="34" charset="0"/>
                </a:rPr>
                <a:t>resolution </a:t>
              </a:r>
              <a:endParaRPr lang="en-US" sz="2000" spc="-1" dirty="0">
                <a:solidFill>
                  <a:srgbClr val="000000"/>
                </a:solidFill>
                <a:latin typeface="Arial" panose="020B0604020202020204" pitchFamily="34" charset="0"/>
              </a:endParaRPr>
            </a:p>
          </p:txBody>
        </p:sp>
        <p:sp>
          <p:nvSpPr>
            <p:cNvPr id="191" name="Line 7"/>
            <p:cNvSpPr/>
            <p:nvPr/>
          </p:nvSpPr>
          <p:spPr>
            <a:xfrm>
              <a:off x="3827983" y="2432341"/>
              <a:ext cx="1606680" cy="1440"/>
            </a:xfrm>
            <a:prstGeom prst="line">
              <a:avLst/>
            </a:prstGeom>
            <a:ln w="36720">
              <a:solidFill>
                <a:srgbClr val="FF000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</p:grpSp>
      <p:sp>
        <p:nvSpPr>
          <p:cNvPr id="192" name="Line 8"/>
          <p:cNvSpPr/>
          <p:nvPr/>
        </p:nvSpPr>
        <p:spPr>
          <a:xfrm>
            <a:off x="7945929" y="1392615"/>
            <a:ext cx="1799" cy="610664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3" name="Line 9"/>
          <p:cNvSpPr/>
          <p:nvPr/>
        </p:nvSpPr>
        <p:spPr>
          <a:xfrm flipV="1">
            <a:off x="7960323" y="2428620"/>
            <a:ext cx="1799" cy="703145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4" name="CustomShape 10"/>
          <p:cNvSpPr/>
          <p:nvPr/>
        </p:nvSpPr>
        <p:spPr>
          <a:xfrm>
            <a:off x="7750891" y="1022692"/>
            <a:ext cx="1540873" cy="235222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separation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5" name="Line 11"/>
          <p:cNvSpPr/>
          <p:nvPr/>
        </p:nvSpPr>
        <p:spPr>
          <a:xfrm>
            <a:off x="4609801" y="4219194"/>
            <a:ext cx="597441" cy="1066762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96" name="CustomShape 12"/>
          <p:cNvSpPr/>
          <p:nvPr/>
        </p:nvSpPr>
        <p:spPr>
          <a:xfrm>
            <a:off x="1361207" y="6228460"/>
            <a:ext cx="2502621" cy="706347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solidFill>
            <a:srgbClr val="FFFF00">
              <a:alpha val="50000"/>
            </a:srgb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spc="-1" dirty="0">
                <a:solidFill>
                  <a:srgbClr val="FF0000"/>
                </a:solidFill>
                <a:latin typeface="Arial" panose="020B0604020202020204" pitchFamily="34" charset="0"/>
              </a:rPr>
              <a:t>higher pressure doesn't</a:t>
            </a:r>
            <a:endParaRPr lang="en-US" sz="18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spc="-1" dirty="0">
                <a:solidFill>
                  <a:srgbClr val="FF0000"/>
                </a:solidFill>
                <a:latin typeface="Arial" panose="020B0604020202020204" pitchFamily="34" charset="0"/>
              </a:rPr>
              <a:t>further improve</a:t>
            </a:r>
            <a:endParaRPr lang="en-US" sz="1800" spc="-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spc="-1" dirty="0">
                <a:solidFill>
                  <a:srgbClr val="FF0000"/>
                </a:solidFill>
                <a:latin typeface="Arial" panose="020B0604020202020204" pitchFamily="34" charset="0"/>
              </a:rPr>
              <a:t>separation power</a:t>
            </a:r>
            <a:endParaRPr lang="en-US" sz="1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7" name="CustomShape 13"/>
          <p:cNvSpPr/>
          <p:nvPr/>
        </p:nvSpPr>
        <p:spPr>
          <a:xfrm rot="16200000">
            <a:off x="8915051" y="5156670"/>
            <a:ext cx="1774460" cy="104644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A.H. </a:t>
            </a:r>
            <a:r>
              <a:rPr lang="en-GB" sz="800" spc="-1" dirty="0" err="1">
                <a:solidFill>
                  <a:srgbClr val="000000"/>
                </a:solidFill>
                <a:latin typeface="Arial" panose="020B0604020202020204" pitchFamily="34" charset="0"/>
              </a:rPr>
              <a:t>Walenta</a:t>
            </a:r>
            <a:r>
              <a:rPr lang="en-GB" sz="800" spc="-1" dirty="0">
                <a:solidFill>
                  <a:srgbClr val="000000"/>
                </a:solidFill>
                <a:latin typeface="Arial" panose="020B0604020202020204" pitchFamily="34" charset="0"/>
              </a:rPr>
              <a:t> et al., NIM 161 (1979) 45</a:t>
            </a:r>
            <a:endParaRPr lang="en-US" sz="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8" name="CustomShape 14"/>
          <p:cNvSpPr/>
          <p:nvPr/>
        </p:nvSpPr>
        <p:spPr>
          <a:xfrm>
            <a:off x="6164749" y="6239419"/>
            <a:ext cx="2048260" cy="235449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800" spc="-1" dirty="0" err="1">
                <a:solidFill>
                  <a:srgbClr val="800000"/>
                </a:solidFill>
                <a:latin typeface="Arial" panose="020B0604020202020204" pitchFamily="34" charset="0"/>
              </a:rPr>
              <a:t>Walenta</a:t>
            </a:r>
            <a:r>
              <a:rPr lang="en-GB" sz="1800" spc="-1" dirty="0">
                <a:solidFill>
                  <a:srgbClr val="800000"/>
                </a:solidFill>
                <a:latin typeface="Arial" panose="020B0604020202020204" pitchFamily="34" charset="0"/>
              </a:rPr>
              <a:t> 1979</a:t>
            </a:r>
            <a:endParaRPr lang="en-US" sz="18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99" name="Line 15"/>
          <p:cNvSpPr/>
          <p:nvPr/>
        </p:nvSpPr>
        <p:spPr>
          <a:xfrm>
            <a:off x="7056536" y="3920880"/>
            <a:ext cx="412387" cy="909338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200" name="Picture 199"/>
          <p:cNvPicPr/>
          <p:nvPr/>
        </p:nvPicPr>
        <p:blipFill>
          <a:blip r:embed="rId6"/>
          <a:stretch/>
        </p:blipFill>
        <p:spPr>
          <a:xfrm>
            <a:off x="3960192" y="5480197"/>
            <a:ext cx="1837388" cy="1828032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7533674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TextShape 1"/>
          <p:cNvSpPr txBox="1"/>
          <p:nvPr/>
        </p:nvSpPr>
        <p:spPr>
          <a:xfrm>
            <a:off x="461504" y="46060"/>
            <a:ext cx="9140161" cy="914016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marL="210876" indent="-210876" algn="ctr">
              <a:tabLst>
                <a:tab pos="0" algn="l"/>
                <a:tab pos="210876" algn="l"/>
                <a:tab pos="445862" algn="l"/>
                <a:tab pos="896401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8981646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4000" b="1" i="1" spc="-1" dirty="0">
                <a:solidFill>
                  <a:srgbClr val="000080"/>
                </a:solidFill>
                <a:latin typeface="Arial"/>
              </a:rPr>
              <a:t>Particle Separation Power</a:t>
            </a:r>
            <a:endParaRPr lang="en-US" sz="4000" b="1" i="1" spc="-1" dirty="0">
              <a:solidFill>
                <a:srgbClr val="000080"/>
              </a:solidFill>
              <a:latin typeface="Arial"/>
            </a:endParaRPr>
          </a:p>
        </p:txBody>
      </p:sp>
      <p:sp>
        <p:nvSpPr>
          <p:cNvPr id="202" name="TextShape 2"/>
          <p:cNvSpPr txBox="1"/>
          <p:nvPr/>
        </p:nvSpPr>
        <p:spPr>
          <a:xfrm>
            <a:off x="337716" y="1273865"/>
            <a:ext cx="9441715" cy="5906199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>
            <a:normAutofit/>
          </a:bodyPr>
          <a:lstStyle/>
          <a:p>
            <a:pPr marL="498041" indent="-355538">
              <a:spcAft>
                <a:spcPts val="1100"/>
              </a:spcAft>
              <a:buBlip>
                <a:blip r:embed="rId2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b="1" spc="-1" dirty="0">
                <a:solidFill>
                  <a:srgbClr val="000080"/>
                </a:solidFill>
                <a:latin typeface="Arial"/>
              </a:rPr>
              <a:t>Typical (average) particle separation power at LEP</a:t>
            </a:r>
            <a:endParaRPr lang="en-US" b="1" spc="-1" dirty="0">
              <a:solidFill>
                <a:srgbClr val="000080"/>
              </a:solidFill>
              <a:latin typeface="Arial"/>
            </a:endParaRPr>
          </a:p>
          <a:p>
            <a:pPr marL="785206" lvl="1" indent="-285366">
              <a:spcAft>
                <a:spcPts val="1100"/>
              </a:spcAft>
              <a:buBlip>
                <a:blip r:embed="rId3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FF0000"/>
                </a:solidFill>
                <a:latin typeface="Arial"/>
              </a:rPr>
              <a:t>e/</a:t>
            </a:r>
            <a:r>
              <a:rPr lang="en-GB" sz="2000" b="1" spc="-1" dirty="0">
                <a:solidFill>
                  <a:srgbClr val="FF0000"/>
                </a:solidFill>
                <a:latin typeface="Arial"/>
                <a:ea typeface="Arial"/>
              </a:rPr>
              <a:t>π</a:t>
            </a:r>
            <a:r>
              <a:rPr lang="en-GB" sz="2000" b="1" spc="-1" dirty="0">
                <a:solidFill>
                  <a:srgbClr val="000000"/>
                </a:solidFill>
                <a:latin typeface="Arial"/>
                <a:ea typeface="Arial"/>
              </a:rPr>
              <a:t>   &gt; 2σ up to 12...14 GeV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785206" lvl="1" indent="-285366">
              <a:lnSpc>
                <a:spcPct val="93000"/>
              </a:lnSpc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8000"/>
                </a:solidFill>
                <a:latin typeface="Arial"/>
                <a:ea typeface="Arial"/>
              </a:rPr>
              <a:t>π/K</a:t>
            </a:r>
            <a:r>
              <a:rPr lang="en-GB" sz="2000" b="1" spc="-1" dirty="0">
                <a:solidFill>
                  <a:srgbClr val="000000"/>
                </a:solidFill>
                <a:latin typeface="Arial"/>
                <a:ea typeface="Arial"/>
              </a:rPr>
              <a:t>  &gt; 2σ up to 8...20 GeV (max. 2.5 – 3.5 </a:t>
            </a:r>
            <a:r>
              <a:rPr lang="en-GB" sz="2000" b="1" spc="-1" dirty="0" err="1">
                <a:solidFill>
                  <a:srgbClr val="000000"/>
                </a:solidFill>
                <a:latin typeface="Arial"/>
                <a:ea typeface="Arial"/>
              </a:rPr>
              <a:t>σ</a:t>
            </a:r>
            <a:r>
              <a:rPr lang="en-GB" sz="2000" b="1" spc="-1" dirty="0">
                <a:solidFill>
                  <a:srgbClr val="000000"/>
                </a:solidFill>
                <a:latin typeface="Arial"/>
                <a:ea typeface="Arial"/>
              </a:rPr>
              <a:t>)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  <a:p>
            <a:pPr marL="785206" lvl="1" indent="-285366">
              <a:lnSpc>
                <a:spcPct val="93000"/>
              </a:lnSpc>
              <a:spcAft>
                <a:spcPts val="1100"/>
              </a:spcAft>
              <a:buBlip>
                <a:blip r:embed="rId4"/>
              </a:buBlip>
              <a:tabLst>
                <a:tab pos="894962" algn="l"/>
                <a:tab pos="1344062" algn="l"/>
                <a:tab pos="1792803" algn="l"/>
                <a:tab pos="2241903" algn="l"/>
                <a:tab pos="2691003" algn="l"/>
                <a:tab pos="3140103" algn="l"/>
                <a:tab pos="3589204" algn="l"/>
                <a:tab pos="4038304" algn="l"/>
                <a:tab pos="4487404" algn="l"/>
                <a:tab pos="4936505" algn="l"/>
                <a:tab pos="5385605" algn="l"/>
                <a:tab pos="5834705" algn="l"/>
                <a:tab pos="6283805" algn="l"/>
                <a:tab pos="6732906" algn="l"/>
                <a:tab pos="7182006" algn="l"/>
                <a:tab pos="7631106" algn="l"/>
                <a:tab pos="8080207" algn="l"/>
                <a:tab pos="8529307" algn="l"/>
                <a:tab pos="8978407" algn="l"/>
                <a:tab pos="9427507" algn="l"/>
                <a:tab pos="9430386" algn="l"/>
                <a:tab pos="9879487" algn="l"/>
                <a:tab pos="10328587" algn="l"/>
                <a:tab pos="10777687" algn="l"/>
              </a:tabLst>
            </a:pPr>
            <a:r>
              <a:rPr lang="en-GB" sz="2000" b="1" spc="-1" dirty="0">
                <a:solidFill>
                  <a:srgbClr val="0000FF"/>
                </a:solidFill>
                <a:latin typeface="Arial"/>
                <a:ea typeface="Arial"/>
              </a:rPr>
              <a:t>p/K</a:t>
            </a:r>
            <a:r>
              <a:rPr lang="en-GB" sz="2000" b="1" spc="-1" dirty="0">
                <a:solidFill>
                  <a:srgbClr val="000000"/>
                </a:solidFill>
                <a:latin typeface="Arial"/>
                <a:ea typeface="Arial"/>
              </a:rPr>
              <a:t>  always below 2σ (max. 1 – 1.7 </a:t>
            </a:r>
            <a:r>
              <a:rPr lang="en-GB" sz="2000" b="1" spc="-1" dirty="0" err="1">
                <a:solidFill>
                  <a:srgbClr val="000000"/>
                </a:solidFill>
                <a:latin typeface="Arial"/>
                <a:ea typeface="Arial"/>
              </a:rPr>
              <a:t>σ</a:t>
            </a:r>
            <a:r>
              <a:rPr lang="en-GB" sz="2000" b="1" spc="-1" dirty="0">
                <a:solidFill>
                  <a:srgbClr val="000000"/>
                </a:solidFill>
                <a:latin typeface="Arial"/>
                <a:ea typeface="Arial"/>
              </a:rPr>
              <a:t>)</a:t>
            </a:r>
            <a:endParaRPr lang="en-US" sz="2000" b="1" spc="-1" dirty="0">
              <a:solidFill>
                <a:srgbClr val="000000"/>
              </a:solidFill>
              <a:latin typeface="Arial"/>
            </a:endParaRPr>
          </a:p>
        </p:txBody>
      </p:sp>
      <p:pic>
        <p:nvPicPr>
          <p:cNvPr id="203" name="Picture 202"/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464743" y="3273545"/>
            <a:ext cx="3586254" cy="3675833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4" name="Picture 203"/>
          <p:cNvPicPr/>
          <p:nvPr/>
        </p:nvPicPr>
        <p:blipFill>
          <a:blip r:embed="rId6"/>
          <a:stretch/>
        </p:blipFill>
        <p:spPr>
          <a:xfrm>
            <a:off x="5934445" y="3273545"/>
            <a:ext cx="3848224" cy="2285040"/>
          </a:xfrm>
          <a:prstGeom prst="rect">
            <a:avLst/>
          </a:prstGeom>
          <a:ln w="0"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5" name="Line 3"/>
          <p:cNvSpPr/>
          <p:nvPr/>
        </p:nvSpPr>
        <p:spPr>
          <a:xfrm flipV="1">
            <a:off x="6924750" y="5198016"/>
            <a:ext cx="582235" cy="771156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6" name="Line 4"/>
          <p:cNvSpPr/>
          <p:nvPr/>
        </p:nvSpPr>
        <p:spPr>
          <a:xfrm flipH="1" flipV="1">
            <a:off x="4123686" y="5824873"/>
            <a:ext cx="880550" cy="793467"/>
          </a:xfrm>
          <a:prstGeom prst="line">
            <a:avLst/>
          </a:prstGeom>
          <a:ln w="36720">
            <a:solidFill>
              <a:srgbClr val="FF0000"/>
            </a:solidFill>
            <a:miter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07" name="CustomShape 5"/>
          <p:cNvSpPr/>
          <p:nvPr/>
        </p:nvSpPr>
        <p:spPr>
          <a:xfrm>
            <a:off x="6336456" y="6049273"/>
            <a:ext cx="2146165" cy="26161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2000" spc="-1" dirty="0">
                <a:solidFill>
                  <a:srgbClr val="800000"/>
                </a:solidFill>
                <a:latin typeface="Arial" panose="020B0604020202020204" pitchFamily="34" charset="0"/>
              </a:rPr>
              <a:t>ALEPH TPC,</a:t>
            </a:r>
            <a:r>
              <a:rPr lang="en-GB" sz="2000" spc="-1" dirty="0">
                <a:solidFill>
                  <a:srgbClr val="FF0000"/>
                </a:solidFill>
                <a:latin typeface="Arial" panose="020B0604020202020204" pitchFamily="34" charset="0"/>
              </a:rPr>
              <a:t> 1 bar</a:t>
            </a:r>
            <a:endParaRPr lang="en-US" sz="20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08" name="CustomShape 6"/>
          <p:cNvSpPr/>
          <p:nvPr/>
        </p:nvSpPr>
        <p:spPr>
          <a:xfrm>
            <a:off x="4464248" y="6722545"/>
            <a:ext cx="3692769" cy="261610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2000" spc="-1" dirty="0">
                <a:solidFill>
                  <a:srgbClr val="800000"/>
                </a:solidFill>
                <a:latin typeface="Arial" panose="020B0604020202020204" pitchFamily="34" charset="0"/>
              </a:rPr>
              <a:t>OPAL Jet Chamber,</a:t>
            </a:r>
            <a:r>
              <a:rPr lang="en-GB" sz="2000" spc="-1" dirty="0">
                <a:solidFill>
                  <a:srgbClr val="FF0000"/>
                </a:solidFill>
                <a:latin typeface="Arial" panose="020B0604020202020204" pitchFamily="34" charset="0"/>
              </a:rPr>
              <a:t> 4 bar</a:t>
            </a:r>
            <a:endParaRPr lang="en-US" sz="2000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209" name="Line 7"/>
          <p:cNvSpPr/>
          <p:nvPr/>
        </p:nvSpPr>
        <p:spPr>
          <a:xfrm>
            <a:off x="4178024" y="4139877"/>
            <a:ext cx="1654375" cy="1"/>
          </a:xfrm>
          <a:prstGeom prst="line">
            <a:avLst/>
          </a:prstGeom>
          <a:ln w="36720">
            <a:solidFill>
              <a:srgbClr val="FF0000"/>
            </a:solidFill>
            <a:miter/>
            <a:headEnd type="triangl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210" name="CustomShape 8"/>
          <p:cNvSpPr/>
          <p:nvPr/>
        </p:nvSpPr>
        <p:spPr>
          <a:xfrm>
            <a:off x="4040347" y="4340873"/>
            <a:ext cx="1943904" cy="705666"/>
          </a:xfrm>
          <a:custGeom>
            <a:avLst/>
            <a:gdLst/>
            <a:ahLst/>
            <a:cxn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>
            <a:spAutoFit/>
          </a:bodyPr>
          <a:lstStyle/>
          <a:p>
            <a:pPr algn="ctr">
              <a:tabLst>
                <a:tab pos="0" algn="l"/>
                <a:tab pos="447301" algn="l"/>
                <a:tab pos="896401" algn="l"/>
                <a:tab pos="1345502" algn="l"/>
                <a:tab pos="1794602" algn="l"/>
                <a:tab pos="2243702" algn="l"/>
                <a:tab pos="2692802" algn="l"/>
                <a:tab pos="3141903" algn="l"/>
                <a:tab pos="3591003" algn="l"/>
                <a:tab pos="4040103" algn="l"/>
                <a:tab pos="4489204" algn="l"/>
                <a:tab pos="4938304" algn="l"/>
                <a:tab pos="5387404" algn="l"/>
                <a:tab pos="5836145" algn="l"/>
                <a:tab pos="6285245" algn="l"/>
                <a:tab pos="6734345" algn="l"/>
                <a:tab pos="7183445" algn="l"/>
                <a:tab pos="7632546" algn="l"/>
                <a:tab pos="8081646" algn="l"/>
                <a:tab pos="8530746" algn="l"/>
                <a:tab pos="8979847" algn="l"/>
                <a:tab pos="9140342" algn="l"/>
                <a:tab pos="10054377" algn="l"/>
              </a:tabLst>
            </a:pPr>
            <a:r>
              <a:rPr lang="en-GB" sz="1799" spc="-1" dirty="0">
                <a:solidFill>
                  <a:srgbClr val="FF0000"/>
                </a:solidFill>
                <a:latin typeface="Arial" panose="020B0604020202020204" pitchFamily="34" charset="0"/>
              </a:rPr>
              <a:t>similar detector size, different pressure</a:t>
            </a:r>
            <a:endParaRPr lang="en-US" sz="1799" spc="-1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2865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00FF"/>
      </a:hlink>
      <a:folHlink>
        <a:srgbClr val="7030A0"/>
      </a:folHlink>
    </a:clrScheme>
    <a:fontScheme name="Office Theme">
      <a:majorFont>
        <a:latin typeface="Luxi Sans"/>
        <a:ea typeface="msmincho"/>
        <a:cs typeface="msmincho"/>
      </a:majorFont>
      <a:minorFont>
        <a:latin typeface="Luxi Sans"/>
        <a:ea typeface="msmincho"/>
        <a:cs typeface="msminch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7675" rtl="0" eaLnBrk="1" fontAlgn="base" latinLnBrk="0" hangingPunct="0">
          <a:lnSpc>
            <a:spcPct val="85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81158</TotalTime>
  <Words>2975</Words>
  <Application>Microsoft Macintosh PowerPoint</Application>
  <PresentationFormat>Custom</PresentationFormat>
  <Paragraphs>470</Paragraphs>
  <Slides>30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6" baseType="lpstr">
      <vt:lpstr>Times New Roman</vt:lpstr>
      <vt:lpstr>Luxi Sans</vt:lpstr>
      <vt:lpstr>StarSymbol</vt:lpstr>
      <vt:lpstr>Arial</vt:lpstr>
      <vt:lpstr>Office Theme</vt:lpstr>
      <vt:lpstr>Microsoft Excel Worksheet</vt:lpstr>
      <vt:lpstr>dE/dx, classical and with cluster counting</vt:lpstr>
      <vt:lpstr>PowerPoint Presentation</vt:lpstr>
      <vt:lpstr>PowerPoint Presentation</vt:lpstr>
      <vt:lpstr>Bethe-Bloch Calculations...</vt:lpstr>
      <vt:lpstr>The cut-off Energy (Ecut)</vt:lpstr>
      <vt:lpstr>Ecut Dependence</vt:lpstr>
      <vt:lpstr>PowerPoint Presentation</vt:lpstr>
      <vt:lpstr>PowerPoint Presentation</vt:lpstr>
      <vt:lpstr>PowerPoint Presentation</vt:lpstr>
      <vt:lpstr>Energy Loss by Ionization (brief reminder)</vt:lpstr>
      <vt:lpstr>PowerPoint Presentation</vt:lpstr>
      <vt:lpstr>Cluster Size Fluctuations</vt:lpstr>
      <vt:lpstr>Ideal dE/dx measurement</vt:lpstr>
      <vt:lpstr>Classical dE/dx Measurement by Charge</vt:lpstr>
      <vt:lpstr>PowerPoint Presentation</vt:lpstr>
      <vt:lpstr>dE/dx resolution</vt:lpstr>
      <vt:lpstr>“Lehraus” Plot 1983</vt:lpstr>
      <vt:lpstr>“Lehraus” Plot 2021</vt:lpstr>
      <vt:lpstr>dE/dx Resolutions of major Particle Physics Detectors</vt:lpstr>
      <vt:lpstr>Cluster Counting</vt:lpstr>
      <vt:lpstr>PowerPoint Presentation</vt:lpstr>
      <vt:lpstr>PowerPoint Presentation</vt:lpstr>
      <vt:lpstr>Cluster Counting for Large Detectors</vt:lpstr>
      <vt:lpstr>Cluster Counting Efficiency</vt:lpstr>
      <vt:lpstr>PID Improvement with Cluster Counting</vt:lpstr>
      <vt:lpstr>Bethe-Bloch with Cluster Counting</vt:lpstr>
      <vt:lpstr>Cluster Counting in 2D</vt:lpstr>
      <vt:lpstr>TPC with Cluster Counting</vt:lpstr>
      <vt:lpstr>Counting Clusters</vt:lpstr>
      <vt:lpstr>Conclusions</vt:lpstr>
    </vt:vector>
  </TitlesOfParts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Gentner-Programm</dc:title>
  <dc:creator>Michael Hauschild</dc:creator>
  <cp:lastModifiedBy>Michael Hauschild</cp:lastModifiedBy>
  <cp:revision>1486</cp:revision>
  <cp:lastPrinted>2019-04-16T12:36:10Z</cp:lastPrinted>
  <dcterms:created xsi:type="dcterms:W3CDTF">2003-03-07T08:03:06Z</dcterms:created>
  <dcterms:modified xsi:type="dcterms:W3CDTF">2021-02-17T12:13:48Z</dcterms:modified>
</cp:coreProperties>
</file>