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77" r:id="rId10"/>
    <p:sldId id="276" r:id="rId11"/>
    <p:sldId id="267" r:id="rId12"/>
    <p:sldId id="268" r:id="rId13"/>
    <p:sldId id="278" r:id="rId1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197"/>
  </p:normalViewPr>
  <p:slideViewPr>
    <p:cSldViewPr snapToGrid="0" snapToObjects="1">
      <p:cViewPr varScale="1">
        <p:scale>
          <a:sx n="88" d="100"/>
          <a:sy n="88" d="100"/>
        </p:scale>
        <p:origin x="184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CEB73-E261-A74F-BB4E-48D465C7CADA}" type="datetimeFigureOut">
              <a:rPr lang="en-US" smtClean="0"/>
              <a:t>3/12/21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9307B-AC68-BC42-975B-B1198F5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9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FD4CB-C9CC-934D-B0C7-358E59AD1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3337E2-D25C-514D-B2C7-F3F66F359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1D627-8AD3-A04E-8D0E-B59A91B09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5D1B-39D4-4C43-A220-5B861CF260C5}" type="datetime1">
              <a:rPr lang="de-CH" smtClean="0"/>
              <a:t>12.03.21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6B844-0022-E44B-BF3E-11E87E5C6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55580-2157-2448-A2DF-A07B94B25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6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6498D-A4E2-4340-8DD4-D8ABAA673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26042-B51B-7F4E-B107-E64354BF41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A435C-064D-1847-9FA3-8F61CB831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D1E0-1476-314C-B79D-BDE20593A544}" type="datetime1">
              <a:rPr lang="de-CH" smtClean="0"/>
              <a:t>12.03.21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0ED60-9676-614A-BBCE-880BF433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53FFD0-76BA-3A49-B875-2B554FC0B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3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7172C1-98AF-B749-B2BC-159D5B9F81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D6437B-7D3F-804C-930A-B9CA24629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3D56A-93C1-A54B-8205-356D35A93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CD9DB-E7F7-214E-94FB-17BBB5AB9662}" type="datetime1">
              <a:rPr lang="de-CH" smtClean="0"/>
              <a:t>12.03.21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3FBE7-0E8B-8E46-9F89-883B73D15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A6871-671D-EB47-BCC6-EDC0E4BC5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8EC9F-7F3B-5C45-B527-6543F617D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7C9D0-7D86-5843-A5D7-321860A9E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A4592-B231-5D47-BFC4-8942EACFD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B136-CFD8-D346-986F-12DB29C66695}" type="datetime1">
              <a:rPr lang="de-CH" smtClean="0"/>
              <a:t>12.03.21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48745-3BB6-B345-9193-5FD708C4A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97AFB-D02D-C24A-A3E3-1EC52F401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68342-B7D1-2C4B-BB7D-811E3B550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A9575-A6C6-4F4B-A39A-9FB23D008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AED66-12D5-7743-B4C0-0DA8B6765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5D06-F1C3-B741-AD18-35282730D873}" type="datetime1">
              <a:rPr lang="de-CH" smtClean="0"/>
              <a:t>12.03.21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F3C3E-51F4-4C42-A70F-F0EDFA302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30B57-391E-9048-9426-EFE251DA8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38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4A756-F0FC-8143-8AEE-057882B3E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D7680-636B-A349-8326-E9538A2FCF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17FB7C-59FC-D249-98A3-CEE2385318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217C7C-E55F-ED4B-AD73-41B463FB0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471-570D-1B48-A920-C0C9A34BE8E9}" type="datetime1">
              <a:rPr lang="de-CH" smtClean="0"/>
              <a:t>12.03.21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C98BF4-99D9-2D45-8FD7-3B922DBD6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761C09-9FAB-B343-8B04-47CD3DD4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6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7A7F2-FC81-574C-A66B-2826941EB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102E2-47AA-4D4C-A02C-BED151299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031BC-2119-4043-8895-50BF2D5E9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01C13D-AB7C-4749-AFD0-82077DFEA9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2A06AD-7241-1D47-A91A-CCBC326CCE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4F18D4-E55A-6A43-AEED-A57CFF735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B2F0-2949-6B47-81C8-CD60959AC56E}" type="datetime1">
              <a:rPr lang="de-CH" smtClean="0"/>
              <a:t>12.03.21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0C5BE3-827C-6C42-84AF-44E2BCAD8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B95150-4016-564F-9D88-2C49B023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664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344D1-08F5-AD42-9662-D6C909934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388B27-745B-B74E-AD8B-BA69C9480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074C0-641C-7A40-9386-0053E90141CF}" type="datetime1">
              <a:rPr lang="de-CH" smtClean="0"/>
              <a:t>12.03.21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389FD7-C5DA-8742-879D-E46436546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1F4140-B3EE-4149-A46E-047991C36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04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F5FB07-7F45-F844-8BEB-EE2771D25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032F0-BFBF-0546-ADA8-1231C1EB280B}" type="datetime1">
              <a:rPr lang="de-CH" smtClean="0"/>
              <a:t>12.03.21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50591D-021F-BF44-8340-F6949120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5CD5C7-5D58-174D-B693-AF2747450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0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DFC78-C8DF-2E4F-91F5-0294088C1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C7A37-76E2-2344-882A-BA0DFDB6E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EF270A-BC2C-D147-B9E6-436268E0C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5DB4B-5CF2-454E-BFF1-01EBFC9D8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9C236-C948-FC4F-B9D2-0E1EB03244BB}" type="datetime1">
              <a:rPr lang="de-CH" smtClean="0"/>
              <a:t>12.03.21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BFD05-35FE-F242-87B1-30C042356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A99E04-512A-094A-86FB-00AAA479F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91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2C375-C408-6B4C-A863-A027FE3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E55874-9A20-B944-9371-B0B31E6AA9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9A99A2-4781-274C-AAB2-30B24412A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95B302-903D-F94F-9DDE-1E1B49BC2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4637-EEEB-3140-B918-B68EAC458B48}" type="datetime1">
              <a:rPr lang="de-CH" smtClean="0"/>
              <a:t>12.03.21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7F71B-AD2E-FF42-9EE8-37C1C647A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D389EA-F09C-7D4A-9A90-68CED06FE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85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C75FAF-72F0-B644-BB52-5D5FBC455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9D57A-1F2C-5646-B1B4-E56079B46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5F3CF-A904-A141-A189-8051E6800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8A524-21F4-1844-939B-296846DEC0DD}" type="datetime1">
              <a:rPr lang="de-CH" smtClean="0"/>
              <a:t>12.03.21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6B96B-83EC-FE40-ADEE-45D6C82BE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F6FE3-2FA3-904E-9359-ADA01E7F5D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723AF-659B-2E42-9AD2-90A25B3AC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1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735184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735184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735184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EKarpov/BLon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D4E9D-0707-FE4A-B9F7-191A17B910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Follow-up on compressed convolution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6B83E4-22D6-904C-B293-B59B68B7DC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99318"/>
            <a:ext cx="9144000" cy="571929"/>
          </a:xfrm>
        </p:spPr>
        <p:txBody>
          <a:bodyPr/>
          <a:lstStyle/>
          <a:p>
            <a:r>
              <a:rPr lang="en-US" dirty="0"/>
              <a:t>Ivan Karpov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09D79B-C1B2-0449-BE6A-1BD6F643EBA3}"/>
              </a:ext>
            </a:extLst>
          </p:cNvPr>
          <p:cNvSpPr txBox="1"/>
          <p:nvPr/>
        </p:nvSpPr>
        <p:spPr>
          <a:xfrm>
            <a:off x="3592750" y="6185647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BLonD </a:t>
            </a:r>
            <a:r>
              <a:rPr lang="en-GB" dirty="0"/>
              <a:t>code development meeting</a:t>
            </a:r>
            <a:r>
              <a:rPr lang="en-US" dirty="0"/>
              <a:t>, 12.03.2021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2714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C31AC-4F9C-4644-8375-1134A552C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Small performance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2D037-5ED8-2C4E-AC83-A17B9A103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B2C199-8A4C-D943-BB5F-E7F0E4D81346}"/>
              </a:ext>
            </a:extLst>
          </p:cNvPr>
          <p:cNvSpPr txBox="1"/>
          <p:nvPr/>
        </p:nvSpPr>
        <p:spPr>
          <a:xfrm>
            <a:off x="1016000" y="1944914"/>
            <a:ext cx="58528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0070C0"/>
                </a:solidFill>
              </a:rPr>
              <a:t>induced_voltage_sum</a:t>
            </a:r>
            <a:r>
              <a:rPr lang="en-US" sz="2400" dirty="0">
                <a:solidFill>
                  <a:srgbClr val="0070C0"/>
                </a:solidFill>
              </a:rPr>
              <a:t>() </a:t>
            </a:r>
            <a:r>
              <a:rPr lang="en-US" sz="2400" dirty="0"/>
              <a:t>is called 50 times</a:t>
            </a:r>
          </a:p>
          <a:p>
            <a:r>
              <a:rPr lang="en-US" sz="2400" dirty="0"/>
              <a:t>MEAN and STD values are calculated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69DAB2-45B2-8B4A-A69C-3A5413D7C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1174" y="3429000"/>
            <a:ext cx="8151026" cy="19944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EDDE854-1A6B-0449-A25A-162C3A3B880C}"/>
              </a:ext>
            </a:extLst>
          </p:cNvPr>
          <p:cNvSpPr/>
          <p:nvPr/>
        </p:nvSpPr>
        <p:spPr>
          <a:xfrm>
            <a:off x="1665941" y="3040800"/>
            <a:ext cx="9014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500 bunches spaced by 25 ns (5 RF buckets), </a:t>
            </a:r>
            <a:r>
              <a:rPr lang="en-US" dirty="0" err="1">
                <a:solidFill>
                  <a:srgbClr val="00B050"/>
                </a:solidFill>
              </a:rPr>
              <a:t>n_window</a:t>
            </a:r>
            <a:r>
              <a:rPr lang="en-US" dirty="0">
                <a:solidFill>
                  <a:srgbClr val="00B050"/>
                </a:solidFill>
              </a:rPr>
              <a:t> = </a:t>
            </a:r>
            <a:r>
              <a:rPr lang="en-US" dirty="0">
                <a:solidFill>
                  <a:srgbClr val="C00000"/>
                </a:solidFill>
              </a:rPr>
              <a:t>1.5</a:t>
            </a:r>
            <a:r>
              <a:rPr lang="en-US" dirty="0">
                <a:solidFill>
                  <a:srgbClr val="00B050"/>
                </a:solidFill>
              </a:rPr>
              <a:t>*</a:t>
            </a:r>
            <a:r>
              <a:rPr lang="en-US" dirty="0" err="1">
                <a:solidFill>
                  <a:srgbClr val="00B050"/>
                </a:solidFill>
              </a:rPr>
              <a:t>n_slices_per_bucket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311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5F1BC-C4FB-F644-9947-F44820FA4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1BAFB-A7C6-034E-BE47-ABD61DD84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/>
          <a:lstStyle/>
          <a:p>
            <a:r>
              <a:rPr lang="en-US" dirty="0"/>
              <a:t>First version of compressed FFT convolution is implemented.</a:t>
            </a:r>
          </a:p>
          <a:p>
            <a:endParaRPr lang="en-US" dirty="0"/>
          </a:p>
          <a:p>
            <a:r>
              <a:rPr lang="en-US" dirty="0"/>
              <a:t>Can be easily activated, but </a:t>
            </a:r>
            <a:r>
              <a:rPr lang="en-US" dirty="0">
                <a:solidFill>
                  <a:srgbClr val="0070C0"/>
                </a:solidFill>
              </a:rPr>
              <a:t>profile</a:t>
            </a:r>
            <a:r>
              <a:rPr lang="en-US" dirty="0"/>
              <a:t> object need to be carefully generated.</a:t>
            </a:r>
          </a:p>
          <a:p>
            <a:endParaRPr lang="en-US" dirty="0"/>
          </a:p>
          <a:p>
            <a:r>
              <a:rPr lang="en-US" dirty="0"/>
              <a:t>Factor of </a:t>
            </a:r>
            <a:r>
              <a:rPr lang="en-US" dirty="0">
                <a:solidFill>
                  <a:srgbClr val="C00000"/>
                </a:solidFill>
              </a:rPr>
              <a:t>6-13</a:t>
            </a:r>
            <a:r>
              <a:rPr lang="en-US" dirty="0"/>
              <a:t> speed-up is achieved for example case.</a:t>
            </a:r>
          </a:p>
          <a:p>
            <a:endParaRPr lang="en-US" dirty="0"/>
          </a:p>
          <a:p>
            <a:r>
              <a:rPr lang="en-US" dirty="0"/>
              <a:t>Further optimization potentially can be done.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B5479-F32E-754B-B337-072B022DB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82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03684-D829-8B4E-A1AA-0404E9BAF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086" y="276621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7736C4-B894-FA4E-88FF-C9AE1EC49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112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2E4AC-8B89-6F49-8652-2FD2A9A91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Smaller window function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4D0B9F-1E70-834D-8208-A0457A82E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DAC6AC-E5A1-9644-8E99-61FC5ABA2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879371"/>
            <a:ext cx="5651500" cy="4546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2CE578-1553-8F47-ABDC-AE0C76A11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164" y="1879371"/>
            <a:ext cx="5651500" cy="45466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EFA960-05A2-4149-9F55-F868AB0EF2AA}"/>
              </a:ext>
            </a:extLst>
          </p:cNvPr>
          <p:cNvSpPr/>
          <p:nvPr/>
        </p:nvSpPr>
        <p:spPr>
          <a:xfrm>
            <a:off x="4237669" y="1469108"/>
            <a:ext cx="3986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n_window</a:t>
            </a:r>
            <a:r>
              <a:rPr lang="en-US" dirty="0">
                <a:solidFill>
                  <a:srgbClr val="00B050"/>
                </a:solidFill>
              </a:rPr>
              <a:t> = </a:t>
            </a:r>
            <a:r>
              <a:rPr lang="en-US" dirty="0">
                <a:solidFill>
                  <a:srgbClr val="C00000"/>
                </a:solidFill>
              </a:rPr>
              <a:t>1.5</a:t>
            </a:r>
            <a:r>
              <a:rPr lang="en-US" dirty="0">
                <a:solidFill>
                  <a:srgbClr val="00B050"/>
                </a:solidFill>
              </a:rPr>
              <a:t>*</a:t>
            </a:r>
            <a:r>
              <a:rPr lang="en-US" dirty="0" err="1">
                <a:solidFill>
                  <a:srgbClr val="00B050"/>
                </a:solidFill>
              </a:rPr>
              <a:t>n_slices_per_bucket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75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E9935-66E5-9741-89FB-19EF01C24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C3641FD-694F-3B49-B4C1-B6FF32DE7FE9}"/>
                  </a:ext>
                </a:extLst>
              </p:cNvPr>
              <p:cNvSpPr txBox="1"/>
              <p:nvPr/>
            </p:nvSpPr>
            <p:spPr>
              <a:xfrm>
                <a:off x="558800" y="1596158"/>
                <a:ext cx="1107439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We aim to speed up simulations for beam with periodic gaps (LHC type in SPS, LHC, FCC, etc.)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Compressed wake calculation can be implemented (similarly to </a:t>
                </a:r>
                <a:r>
                  <a:rPr lang="en-US" sz="2000" dirty="0" err="1"/>
                  <a:t>PyHEADTAIL</a:t>
                </a:r>
                <a:r>
                  <a:rPr lang="en-US" sz="2000" dirty="0"/>
                  <a:t> </a:t>
                </a:r>
                <a:r>
                  <a:rPr lang="en-US" sz="2000" dirty="0">
                    <a:hlinkClick r:id="rId2"/>
                  </a:rPr>
                  <a:t>J. Komppula, K. Li, &amp; N. Mounet, PyHEADTAIL Meeting #19, 2018</a:t>
                </a:r>
                <a:r>
                  <a:rPr lang="en-US" sz="2000" dirty="0"/>
                  <a:t>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C3641FD-694F-3B49-B4C1-B6FF32DE7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00" y="1596158"/>
                <a:ext cx="11074399" cy="1323439"/>
              </a:xfrm>
              <a:prstGeom prst="rect">
                <a:avLst/>
              </a:prstGeom>
              <a:blipFill>
                <a:blip r:embed="rId3"/>
                <a:stretch>
                  <a:fillRect l="-688" t="-2857" r="-573" b="-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3163D9-0065-3E41-B263-66B36DC0C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FC87FA-F7F4-D049-96F9-7E1440363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9299" y="2944544"/>
            <a:ext cx="6814501" cy="352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D46034D-836C-754A-95EB-01C83F912049}"/>
              </a:ext>
            </a:extLst>
          </p:cNvPr>
          <p:cNvSpPr/>
          <p:nvPr/>
        </p:nvSpPr>
        <p:spPr>
          <a:xfrm>
            <a:off x="661837" y="3506311"/>
            <a:ext cx="34805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Method is based on: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Picking relevant data and removing the rest</a:t>
            </a:r>
          </a:p>
          <a:p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/>
              <a:t>Using fast FFT convolution  </a:t>
            </a:r>
          </a:p>
        </p:txBody>
      </p:sp>
    </p:spTree>
    <p:extLst>
      <p:ext uri="{BB962C8B-B14F-4D97-AF65-F5344CB8AC3E}">
        <p14:creationId xmlns:p14="http://schemas.microsoft.com/office/powerpoint/2010/main" val="201268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E9935-66E5-9741-89FB-19EF01C24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C3641FD-694F-3B49-B4C1-B6FF32DE7FE9}"/>
                  </a:ext>
                </a:extLst>
              </p:cNvPr>
              <p:cNvSpPr txBox="1"/>
              <p:nvPr/>
            </p:nvSpPr>
            <p:spPr>
              <a:xfrm>
                <a:off x="558800" y="1596158"/>
                <a:ext cx="1107439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We aim to speed up simulations for beam with periodic gaps (LHC type in SPS, LHC, FCC, etc.)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Compressed wake calculation can be implemented (similarly to </a:t>
                </a:r>
                <a:r>
                  <a:rPr lang="en-US" sz="2000" dirty="0" err="1"/>
                  <a:t>PyHEADTAIL</a:t>
                </a:r>
                <a:r>
                  <a:rPr lang="en-US" sz="2000" dirty="0"/>
                  <a:t> </a:t>
                </a:r>
                <a:r>
                  <a:rPr lang="en-US" sz="2000" dirty="0">
                    <a:hlinkClick r:id="rId2"/>
                  </a:rPr>
                  <a:t>J. Komppula, K. Li, &amp; N. Mounet, PyHEADTAIL Meeting #19, 2018</a:t>
                </a:r>
                <a:r>
                  <a:rPr lang="en-US" sz="2000" dirty="0"/>
                  <a:t>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C3641FD-694F-3B49-B4C1-B6FF32DE7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00" y="1596158"/>
                <a:ext cx="11074399" cy="1323439"/>
              </a:xfrm>
              <a:prstGeom prst="rect">
                <a:avLst/>
              </a:prstGeom>
              <a:blipFill>
                <a:blip r:embed="rId3"/>
                <a:stretch>
                  <a:fillRect l="-688" t="-2857" r="-573" b="-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3163D9-0065-3E41-B263-66B36DC0C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FC87FA-F7F4-D049-96F9-7E1440363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9299" y="2944544"/>
            <a:ext cx="6814501" cy="352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D46034D-836C-754A-95EB-01C83F912049}"/>
              </a:ext>
            </a:extLst>
          </p:cNvPr>
          <p:cNvSpPr/>
          <p:nvPr/>
        </p:nvSpPr>
        <p:spPr>
          <a:xfrm>
            <a:off x="661837" y="3506311"/>
            <a:ext cx="34805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Method is based on: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Picking relevant data and removing the rest</a:t>
            </a:r>
          </a:p>
          <a:p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/>
              <a:t>Using fast FFT convolution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FC7382-2221-1A4F-BEFF-E95D883406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878" y="2944544"/>
            <a:ext cx="6852922" cy="366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794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E9935-66E5-9741-89FB-19EF01C24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C3641FD-694F-3B49-B4C1-B6FF32DE7FE9}"/>
                  </a:ext>
                </a:extLst>
              </p:cNvPr>
              <p:cNvSpPr txBox="1"/>
              <p:nvPr/>
            </p:nvSpPr>
            <p:spPr>
              <a:xfrm>
                <a:off x="558800" y="1596158"/>
                <a:ext cx="1107439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We aim to speed up simulations for beam with periodic gaps (LHC type in SPS, LHC, FCC, etc.)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Compressed wake calculation can be implemented (similarly to </a:t>
                </a:r>
                <a:r>
                  <a:rPr lang="en-US" sz="2000" dirty="0" err="1"/>
                  <a:t>PyHEADTAIL</a:t>
                </a:r>
                <a:r>
                  <a:rPr lang="en-US" sz="2000" dirty="0"/>
                  <a:t> </a:t>
                </a:r>
                <a:r>
                  <a:rPr lang="en-US" sz="2000" dirty="0">
                    <a:hlinkClick r:id="rId2"/>
                  </a:rPr>
                  <a:t>J. Komppula, K. Li, &amp; N. Mounet, PyHEADTAIL Meeting #19, 2018</a:t>
                </a:r>
                <a:r>
                  <a:rPr lang="en-US" sz="2000" dirty="0"/>
                  <a:t>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C3641FD-694F-3B49-B4C1-B6FF32DE7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00" y="1596158"/>
                <a:ext cx="11074399" cy="1323439"/>
              </a:xfrm>
              <a:prstGeom prst="rect">
                <a:avLst/>
              </a:prstGeom>
              <a:blipFill>
                <a:blip r:embed="rId3"/>
                <a:stretch>
                  <a:fillRect l="-688" t="-2857" r="-573" b="-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3163D9-0065-3E41-B263-66B36DC0C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FC87FA-F7F4-D049-96F9-7E1440363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9299" y="2944544"/>
            <a:ext cx="6814501" cy="352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D46034D-836C-754A-95EB-01C83F912049}"/>
              </a:ext>
            </a:extLst>
          </p:cNvPr>
          <p:cNvSpPr/>
          <p:nvPr/>
        </p:nvSpPr>
        <p:spPr>
          <a:xfrm>
            <a:off x="661837" y="3506311"/>
            <a:ext cx="34805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Method is based on: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Picking relevant data and removing the rest</a:t>
            </a:r>
          </a:p>
          <a:p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/>
              <a:t>Using fast FFT convolution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FC7382-2221-1A4F-BEFF-E95D883406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878" y="2944544"/>
            <a:ext cx="6852922" cy="36640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035490-8C64-6F44-A6DC-F66F1FB00D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0877" y="3002619"/>
            <a:ext cx="6852923" cy="35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929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15674-1B30-9240-AC31-765F20A74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First implementation in BLonD*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1F3A3-2309-C443-A08F-F79299E12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67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Mostly </a:t>
            </a:r>
            <a:r>
              <a:rPr lang="en-GB" dirty="0" err="1">
                <a:solidFill>
                  <a:srgbClr val="0070C0"/>
                </a:solidFill>
              </a:rPr>
              <a:t>InducedVoltageTime</a:t>
            </a:r>
            <a:r>
              <a:rPr lang="en-GB" dirty="0"/>
              <a:t> class in </a:t>
            </a:r>
            <a:r>
              <a:rPr lang="en-GB" dirty="0" err="1">
                <a:solidFill>
                  <a:srgbClr val="C00000"/>
                </a:solidFill>
              </a:rPr>
              <a:t>impedance.py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/>
              <a:t>is modified</a:t>
            </a:r>
          </a:p>
          <a:p>
            <a:r>
              <a:rPr lang="en-GB" dirty="0"/>
              <a:t>Requires additional info for masking ’</a:t>
            </a:r>
            <a:r>
              <a:rPr lang="en-GB" dirty="0" err="1">
                <a:solidFill>
                  <a:srgbClr val="00B050"/>
                </a:solidFill>
              </a:rPr>
              <a:t>n_window</a:t>
            </a:r>
            <a:r>
              <a:rPr lang="en-GB" dirty="0"/>
              <a:t>’, ‘</a:t>
            </a:r>
            <a:r>
              <a:rPr lang="en-GB" dirty="0" err="1">
                <a:solidFill>
                  <a:srgbClr val="00B050"/>
                </a:solidFill>
              </a:rPr>
              <a:t>n_sampling</a:t>
            </a:r>
            <a:r>
              <a:rPr lang="en-GB" dirty="0"/>
              <a:t>’; is activated by passing dictionary </a:t>
            </a:r>
            <a:r>
              <a:rPr lang="en-GB" dirty="0" err="1">
                <a:solidFill>
                  <a:srgbClr val="00B050"/>
                </a:solidFill>
              </a:rPr>
              <a:t>compression_dict</a:t>
            </a:r>
            <a:endParaRPr lang="en-GB" dirty="0">
              <a:solidFill>
                <a:srgbClr val="00B050"/>
              </a:solidFill>
            </a:endParaRPr>
          </a:p>
          <a:p>
            <a:endParaRPr lang="en-GB" dirty="0"/>
          </a:p>
          <a:p>
            <a:r>
              <a:rPr lang="en-GB" dirty="0"/>
              <a:t>Masks for profile and wake function are introduced in </a:t>
            </a:r>
            <a:r>
              <a:rPr lang="en-GB" dirty="0">
                <a:solidFill>
                  <a:srgbClr val="0070C0"/>
                </a:solidFill>
              </a:rPr>
              <a:t>process()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Method </a:t>
            </a:r>
            <a:r>
              <a:rPr lang="en-GB" dirty="0">
                <a:solidFill>
                  <a:srgbClr val="0070C0"/>
                </a:solidFill>
              </a:rPr>
              <a:t>induced_voltage_1turn() </a:t>
            </a:r>
            <a:r>
              <a:rPr lang="en-GB" dirty="0"/>
              <a:t>is overridden; SciPy </a:t>
            </a:r>
            <a:r>
              <a:rPr lang="en-GB" dirty="0" err="1"/>
              <a:t>fftconvolve</a:t>
            </a:r>
            <a:r>
              <a:rPr lang="en-GB" dirty="0"/>
              <a:t> is used for speed-up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F3F9D0-61EB-F940-A13A-22E3B76B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62630D-791D-3749-B837-6BB79FD4C55B}"/>
              </a:ext>
            </a:extLst>
          </p:cNvPr>
          <p:cNvSpPr/>
          <p:nvPr/>
        </p:nvSpPr>
        <p:spPr>
          <a:xfrm>
            <a:off x="838200" y="6092765"/>
            <a:ext cx="65902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*More details in fork </a:t>
            </a:r>
            <a:r>
              <a:rPr lang="en-US" sz="2000" dirty="0">
                <a:hlinkClick r:id="rId2"/>
              </a:rPr>
              <a:t>https://github.com/IEKarpov/BLonD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0715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61CA8-5689-F648-8885-6BDFE47D8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Example EX_23_compressed_wake.py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7EF33-2D88-0446-87E5-61955AE19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4648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Simulation set-up:</a:t>
            </a:r>
          </a:p>
          <a:p>
            <a:r>
              <a:rPr lang="en-US" dirty="0"/>
              <a:t>SPS flat bottom</a:t>
            </a:r>
          </a:p>
          <a:p>
            <a:r>
              <a:rPr lang="en-US" dirty="0"/>
              <a:t>200 bunches spaced by 100 ns (20 RF buckets)</a:t>
            </a:r>
          </a:p>
          <a:p>
            <a:r>
              <a:rPr lang="en-US" dirty="0"/>
              <a:t>Single resonator impedance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Comparison of full, compressed and frequency domain calculations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0793A-47E5-F744-9260-AB6B7DF34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CAF9BF-7BC5-1942-87A2-939DB0E6F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686" y="1630363"/>
            <a:ext cx="5651500" cy="4546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2340DD-9F9F-3848-88A2-59310D44BABC}"/>
              </a:ext>
            </a:extLst>
          </p:cNvPr>
          <p:cNvSpPr txBox="1"/>
          <p:nvPr/>
        </p:nvSpPr>
        <p:spPr>
          <a:xfrm>
            <a:off x="7329715" y="2309595"/>
            <a:ext cx="2075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Artefact of circular convolution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B973CF-A010-4D4D-BBFA-35DD9A4CAEC7}"/>
              </a:ext>
            </a:extLst>
          </p:cNvPr>
          <p:cNvCxnSpPr/>
          <p:nvPr/>
        </p:nvCxnSpPr>
        <p:spPr>
          <a:xfrm flipH="1">
            <a:off x="7707086" y="2955926"/>
            <a:ext cx="174171" cy="6547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35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61CA8-5689-F648-8885-6BDFE47D8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Example EX_23_compressed_wake.py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7EF33-2D88-0446-87E5-61955AE19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4648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Simulation set-up:</a:t>
            </a:r>
          </a:p>
          <a:p>
            <a:r>
              <a:rPr lang="en-US" dirty="0"/>
              <a:t>SPS flat bottom</a:t>
            </a:r>
          </a:p>
          <a:p>
            <a:r>
              <a:rPr lang="en-US" dirty="0"/>
              <a:t>200 bunches spaced by 100 ns (20 RF buckets)</a:t>
            </a:r>
          </a:p>
          <a:p>
            <a:r>
              <a:rPr lang="en-US" dirty="0"/>
              <a:t>Single resonator impedance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Comparison of full, compressed and frequency domain calculations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0793A-47E5-F744-9260-AB6B7DF34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CAF9BF-7BC5-1942-87A2-939DB0E6F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686" y="1630363"/>
            <a:ext cx="5651500" cy="4546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2340DD-9F9F-3848-88A2-59310D44BABC}"/>
              </a:ext>
            </a:extLst>
          </p:cNvPr>
          <p:cNvSpPr txBox="1"/>
          <p:nvPr/>
        </p:nvSpPr>
        <p:spPr>
          <a:xfrm>
            <a:off x="7329715" y="2309595"/>
            <a:ext cx="2075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Artefact of circular convolution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B973CF-A010-4D4D-BBFA-35DD9A4CAEC7}"/>
              </a:ext>
            </a:extLst>
          </p:cNvPr>
          <p:cNvCxnSpPr/>
          <p:nvPr/>
        </p:nvCxnSpPr>
        <p:spPr>
          <a:xfrm flipH="1">
            <a:off x="7707086" y="2955926"/>
            <a:ext cx="174171" cy="6547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FD89C559-2CDF-874E-94C5-CB8A335CD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686" y="1630363"/>
            <a:ext cx="5651500" cy="45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55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C31AC-4F9C-4644-8375-1134A552C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Small performance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2D037-5ED8-2C4E-AC83-A17B9A103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B2C199-8A4C-D943-BB5F-E7F0E4D81346}"/>
              </a:ext>
            </a:extLst>
          </p:cNvPr>
          <p:cNvSpPr txBox="1"/>
          <p:nvPr/>
        </p:nvSpPr>
        <p:spPr>
          <a:xfrm>
            <a:off x="1016000" y="1944914"/>
            <a:ext cx="58528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0070C0"/>
                </a:solidFill>
              </a:rPr>
              <a:t>induced_voltage_sum</a:t>
            </a:r>
            <a:r>
              <a:rPr lang="en-US" sz="2400" dirty="0">
                <a:solidFill>
                  <a:srgbClr val="0070C0"/>
                </a:solidFill>
              </a:rPr>
              <a:t>() </a:t>
            </a:r>
            <a:r>
              <a:rPr lang="en-US" sz="2400" dirty="0"/>
              <a:t>is called 50 times</a:t>
            </a:r>
          </a:p>
          <a:p>
            <a:r>
              <a:rPr lang="en-US" sz="2400" dirty="0"/>
              <a:t>MEAN and STD values are calculated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12F8D938-8ABD-584C-8DC3-1E27B956A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756" y="3429000"/>
            <a:ext cx="8130444" cy="198936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3FEA4E4-6A0D-8141-9778-072732B87BD7}"/>
              </a:ext>
            </a:extLst>
          </p:cNvPr>
          <p:cNvSpPr/>
          <p:nvPr/>
        </p:nvSpPr>
        <p:spPr>
          <a:xfrm>
            <a:off x="1665941" y="3040800"/>
            <a:ext cx="88601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200 bunches spaced by 100 ns (20 RF buckets), </a:t>
            </a:r>
            <a:r>
              <a:rPr lang="en-US" dirty="0" err="1">
                <a:solidFill>
                  <a:srgbClr val="00B050"/>
                </a:solidFill>
              </a:rPr>
              <a:t>n_window</a:t>
            </a:r>
            <a:r>
              <a:rPr lang="en-US" dirty="0">
                <a:solidFill>
                  <a:srgbClr val="00B050"/>
                </a:solidFill>
              </a:rPr>
              <a:t> = 2*</a:t>
            </a:r>
            <a:r>
              <a:rPr lang="en-US" dirty="0" err="1">
                <a:solidFill>
                  <a:srgbClr val="00B050"/>
                </a:solidFill>
              </a:rPr>
              <a:t>n_slices_per_bucket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538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C31AC-4F9C-4644-8375-1134A552C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Small performance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2D037-5ED8-2C4E-AC83-A17B9A103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723AF-659B-2E42-9AD2-90A25B3ACEBE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B2C199-8A4C-D943-BB5F-E7F0E4D81346}"/>
              </a:ext>
            </a:extLst>
          </p:cNvPr>
          <p:cNvSpPr txBox="1"/>
          <p:nvPr/>
        </p:nvSpPr>
        <p:spPr>
          <a:xfrm>
            <a:off x="1016000" y="1944914"/>
            <a:ext cx="58528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0070C0"/>
                </a:solidFill>
              </a:rPr>
              <a:t>induced_voltage_sum</a:t>
            </a:r>
            <a:r>
              <a:rPr lang="en-US" sz="2400" dirty="0">
                <a:solidFill>
                  <a:srgbClr val="0070C0"/>
                </a:solidFill>
              </a:rPr>
              <a:t>() </a:t>
            </a:r>
            <a:r>
              <a:rPr lang="en-US" sz="2400" dirty="0"/>
              <a:t>is called 50 times</a:t>
            </a:r>
          </a:p>
          <a:p>
            <a:r>
              <a:rPr lang="en-US" sz="2400" dirty="0"/>
              <a:t>MEAN and STD values are calculated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12F8D938-8ABD-584C-8DC3-1E27B956A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756" y="3429000"/>
            <a:ext cx="8130444" cy="198936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3FEA4E4-6A0D-8141-9778-072732B87BD7}"/>
              </a:ext>
            </a:extLst>
          </p:cNvPr>
          <p:cNvSpPr/>
          <p:nvPr/>
        </p:nvSpPr>
        <p:spPr>
          <a:xfrm>
            <a:off x="1665941" y="3040800"/>
            <a:ext cx="9078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200 bunches spaced by 100 ns (20 RF buckets), </a:t>
            </a:r>
            <a:r>
              <a:rPr lang="en-US" dirty="0" err="1">
                <a:solidFill>
                  <a:srgbClr val="00B050"/>
                </a:solidFill>
              </a:rPr>
              <a:t>n_window</a:t>
            </a:r>
            <a:r>
              <a:rPr lang="en-US" dirty="0">
                <a:solidFill>
                  <a:srgbClr val="00B050"/>
                </a:solidFill>
              </a:rPr>
              <a:t> = </a:t>
            </a:r>
            <a:r>
              <a:rPr lang="en-US" dirty="0">
                <a:solidFill>
                  <a:srgbClr val="C00000"/>
                </a:solidFill>
              </a:rPr>
              <a:t>1.5</a:t>
            </a:r>
            <a:r>
              <a:rPr lang="en-US" dirty="0">
                <a:solidFill>
                  <a:srgbClr val="00B050"/>
                </a:solidFill>
              </a:rPr>
              <a:t>*</a:t>
            </a:r>
            <a:r>
              <a:rPr lang="en-US" dirty="0" err="1">
                <a:solidFill>
                  <a:srgbClr val="00B050"/>
                </a:solidFill>
              </a:rPr>
              <a:t>n_slices_per_bucket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6492C63-6B9E-B641-81E1-767A79661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756" y="3425873"/>
            <a:ext cx="8130440" cy="1989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2306C7-1156-164E-BAD8-AB961A9C96D1}"/>
              </a:ext>
            </a:extLst>
          </p:cNvPr>
          <p:cNvSpPr txBox="1"/>
          <p:nvPr/>
        </p:nvSpPr>
        <p:spPr>
          <a:xfrm>
            <a:off x="7631440" y="2471299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Can be used for shorter bunches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A590B3B-82A3-FC41-8338-C78734B820CE}"/>
              </a:ext>
            </a:extLst>
          </p:cNvPr>
          <p:cNvCxnSpPr/>
          <p:nvPr/>
        </p:nvCxnSpPr>
        <p:spPr>
          <a:xfrm flipH="1">
            <a:off x="8186057" y="2840631"/>
            <a:ext cx="145143" cy="206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518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2888</TotalTime>
  <Words>597</Words>
  <Application>Microsoft Macintosh PowerPoint</Application>
  <PresentationFormat>Widescreen</PresentationFormat>
  <Paragraphs>87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 Math</vt:lpstr>
      <vt:lpstr>Office Theme</vt:lpstr>
      <vt:lpstr>Follow-up on compressed convolution</vt:lpstr>
      <vt:lpstr>Motivation</vt:lpstr>
      <vt:lpstr>Motivation</vt:lpstr>
      <vt:lpstr>Motivation</vt:lpstr>
      <vt:lpstr>First implementation in BLonD*</vt:lpstr>
      <vt:lpstr>Example EX_23_compressed_wake.py</vt:lpstr>
      <vt:lpstr>Example EX_23_compressed_wake.py</vt:lpstr>
      <vt:lpstr>Small performance test</vt:lpstr>
      <vt:lpstr>Small performance test</vt:lpstr>
      <vt:lpstr>Small performance test</vt:lpstr>
      <vt:lpstr>Summary and outlook</vt:lpstr>
      <vt:lpstr>Thank you!</vt:lpstr>
      <vt:lpstr>Smaller window function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Faster induced-voltage calculation?</dc:title>
  <dc:creator>Ivan Karpov</dc:creator>
  <cp:lastModifiedBy>Ivan Karpov</cp:lastModifiedBy>
  <cp:revision>41</cp:revision>
  <dcterms:created xsi:type="dcterms:W3CDTF">2021-01-13T19:47:46Z</dcterms:created>
  <dcterms:modified xsi:type="dcterms:W3CDTF">2021-03-12T11:15:34Z</dcterms:modified>
</cp:coreProperties>
</file>