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3" r:id="rId9"/>
    <p:sldId id="262" r:id="rId10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 snapToObjects="1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625AA1-35DC-7746-8DCC-C057ED4652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190283-8CDB-E549-8AC1-AA135B647C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ED0E10-61EF-DF41-90A7-F7846EC8FF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606E-45B9-8C4D-BA39-5A0BDDE81073}" type="datetimeFigureOut">
              <a:rPr lang="en-CH" smtClean="0"/>
              <a:t>19.01.21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5A559C-9C38-664D-AAED-CF60F964F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5FB35A-1C46-DC4F-A3B5-35311D94F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3F119-F7A1-CC42-B564-F92F7A31B6D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08069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1071E-8020-474C-BBEB-9DBE37F991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2F4D49-BE7F-D54B-B4C6-1364B9E9E7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EB4B30-5C5A-3C4A-B233-82BDEB1D7C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606E-45B9-8C4D-BA39-5A0BDDE81073}" type="datetimeFigureOut">
              <a:rPr lang="en-CH" smtClean="0"/>
              <a:t>19.01.21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A123E3-7C3D-FE47-9061-AADC395CF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E101D7-6237-8941-9F0C-CFA5FEC0C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3F119-F7A1-CC42-B564-F92F7A31B6D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27885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640A7E6-2E0D-0741-A81F-FD2EFB6A3F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12F59B-265E-5844-8634-3055D2BC82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55022E-27F7-9945-8CC7-4E18271A0B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606E-45B9-8C4D-BA39-5A0BDDE81073}" type="datetimeFigureOut">
              <a:rPr lang="en-CH" smtClean="0"/>
              <a:t>19.01.21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026D44-1871-5E43-A5DE-D1322D065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DB3CC4-A9F9-1A46-8131-F6D197FDD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3F119-F7A1-CC42-B564-F92F7A31B6D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80963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DC2FD-5BDE-7941-8B3A-57A2CB619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742BBD-B451-044D-97AD-AA2066FA19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EF91F6-30B0-BB49-B144-50C93E015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606E-45B9-8C4D-BA39-5A0BDDE81073}" type="datetimeFigureOut">
              <a:rPr lang="en-CH" smtClean="0"/>
              <a:t>19.01.21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F97173-494F-3A43-96B7-A5391617E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71AD78-BBFC-9045-83BF-F4425CD28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3F119-F7A1-CC42-B564-F92F7A31B6D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1431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DAF67-18EE-7C4D-A526-B736B5F6A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81D640-F911-3940-A9F2-421AA191BB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52683C-688D-9E4D-B24B-718B5BE55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606E-45B9-8C4D-BA39-5A0BDDE81073}" type="datetimeFigureOut">
              <a:rPr lang="en-CH" smtClean="0"/>
              <a:t>19.01.21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5C6694-8210-7E46-AE9E-45D1D89C3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D5C7A0-654C-C44A-B2DB-1713A2B95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3F119-F7A1-CC42-B564-F92F7A31B6D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02238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25F8AC-F096-C243-8427-ACA887559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F98ED1-7CC3-8746-93C6-C7BBAFB88A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D97CAF-0228-9C4E-82B5-01C14AAFC7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55F25E-F7A7-4C4E-BD72-EE10693C87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606E-45B9-8C4D-BA39-5A0BDDE81073}" type="datetimeFigureOut">
              <a:rPr lang="en-CH" smtClean="0"/>
              <a:t>19.01.21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F6D6C9-9B5A-0343-BC37-D6A924BD0D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1F800A-90D6-D04B-AB28-04EC7B6AA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3F119-F7A1-CC42-B564-F92F7A31B6D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42145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C8F8D-3910-6F4C-A556-72D6923CBC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73730B-D009-4540-AF09-A06F2A3BD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97C69C-1051-8F4A-AA3E-A426E489F7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C2C5E7A-8F1B-EE44-AAC6-B39D2DF429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39791F-6616-C543-90DE-D13D7871F7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1B1885B-F797-8449-B846-6A79DFF5C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606E-45B9-8C4D-BA39-5A0BDDE81073}" type="datetimeFigureOut">
              <a:rPr lang="en-CH" smtClean="0"/>
              <a:t>19.01.21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984C962-1665-E042-80BC-A2B137B0A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A22E9FE-F248-E74D-99F3-898D71D78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3F119-F7A1-CC42-B564-F92F7A31B6D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7099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A18BD-3403-8E4B-AB2C-D945B46F8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1C3FAD-0024-464A-AA59-989DE8D85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606E-45B9-8C4D-BA39-5A0BDDE81073}" type="datetimeFigureOut">
              <a:rPr lang="en-CH" smtClean="0"/>
              <a:t>19.01.21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832962-0E82-A14F-AE75-ACF512548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A6979E-0AFC-0645-B45F-A8435BDE4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3F119-F7A1-CC42-B564-F92F7A31B6D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56538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B18DEE-2658-D64E-94CC-15D5BE0E9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606E-45B9-8C4D-BA39-5A0BDDE81073}" type="datetimeFigureOut">
              <a:rPr lang="en-CH" smtClean="0"/>
              <a:t>19.01.21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AA776D-2686-F44A-9E42-8CD4CF357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4FB260-D1E9-BB41-8B61-A6BB9DB7E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3F119-F7A1-CC42-B564-F92F7A31B6D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12975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39EE81-7F2F-9C47-858E-CB001B4C0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3C33A6-11AA-E847-B9FC-E86CC9B60F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960E88-DB55-F049-B29E-148F87E0EA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0FB975-3015-354A-A8E5-698D744C3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606E-45B9-8C4D-BA39-5A0BDDE81073}" type="datetimeFigureOut">
              <a:rPr lang="en-CH" smtClean="0"/>
              <a:t>19.01.21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BA8439-6F59-A540-882A-4EDDF5D92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6ACC4A-E2F8-E24F-89E7-8C6A606DB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3F119-F7A1-CC42-B564-F92F7A31B6D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9919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F2E16-7C70-C14A-A4F4-622370F7FB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8926DA9-EE0B-9C49-9948-F6F8B6E4B2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1B76BB-BCFA-B541-9AB0-CD9A89DD66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8959EA-09F3-5747-991D-5241622AB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606E-45B9-8C4D-BA39-5A0BDDE81073}" type="datetimeFigureOut">
              <a:rPr lang="en-CH" smtClean="0"/>
              <a:t>19.01.21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239D3E-9F0E-254A-B736-FF322F028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C57DF6-5F73-4D49-9D77-8DCFD6A89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3F119-F7A1-CC42-B564-F92F7A31B6D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53471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59E1C6-DB8A-DB40-8B58-211416288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9FB8D1-F90E-E74D-80C7-7CFB767014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90C535-B65F-8E4E-9DAB-D9D1971E3D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F8606E-45B9-8C4D-BA39-5A0BDDE81073}" type="datetimeFigureOut">
              <a:rPr lang="en-CH" smtClean="0"/>
              <a:t>19.01.21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262243-A248-6B4C-86E1-E625E042C0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F01C4E-FFC4-5342-AA99-CFB037B323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03F119-F7A1-CC42-B564-F92F7A31B6D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60642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distill.pub/2019/visual-exploration-gaussian-processes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04BA0-7110-7947-838A-E536943765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0565" y="2420499"/>
            <a:ext cx="11550869" cy="1008501"/>
          </a:xfrm>
        </p:spPr>
        <p:txBody>
          <a:bodyPr>
            <a:normAutofit fontScale="90000"/>
          </a:bodyPr>
          <a:lstStyle/>
          <a:p>
            <a:r>
              <a:rPr lang="en-GB" sz="4400" b="1" dirty="0"/>
              <a:t>Probabilistic Numeric Convolutional Neural Networks </a:t>
            </a:r>
            <a:r>
              <a:rPr lang="en-GB" sz="2400" dirty="0"/>
              <a:t>(</a:t>
            </a:r>
            <a:r>
              <a:rPr lang="en-GB" sz="2400" dirty="0" err="1"/>
              <a:t>Finzi</a:t>
            </a:r>
            <a:r>
              <a:rPr lang="en-GB" sz="2400" dirty="0"/>
              <a:t> et al 2020)</a:t>
            </a:r>
            <a:endParaRPr lang="en-CH" sz="2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8C5881-64FD-AA47-8818-FBEE4571D2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45172" y="3689241"/>
            <a:ext cx="9144000" cy="1655762"/>
          </a:xfrm>
        </p:spPr>
        <p:txBody>
          <a:bodyPr/>
          <a:lstStyle/>
          <a:p>
            <a:r>
              <a:rPr lang="en-CH" dirty="0"/>
              <a:t>Discussion Leader:</a:t>
            </a:r>
          </a:p>
          <a:p>
            <a:r>
              <a:rPr lang="en-CH" sz="1800" dirty="0"/>
              <a:t>Shah Rukh Qasim</a:t>
            </a:r>
          </a:p>
        </p:txBody>
      </p:sp>
    </p:spTree>
    <p:extLst>
      <p:ext uri="{BB962C8B-B14F-4D97-AF65-F5344CB8AC3E}">
        <p14:creationId xmlns:p14="http://schemas.microsoft.com/office/powerpoint/2010/main" val="880573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0997F3-8876-9841-9E4C-2BB7E9C621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8A8995-6858-634F-A980-E512FE239E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H" dirty="0"/>
              <a:t>Essentially: Extension of </a:t>
            </a:r>
            <a:r>
              <a:rPr lang="en-CH" b="1" dirty="0"/>
              <a:t>CNN</a:t>
            </a:r>
            <a:r>
              <a:rPr lang="en-CH" dirty="0"/>
              <a:t>s to </a:t>
            </a:r>
            <a:r>
              <a:rPr lang="en-CH" b="1" dirty="0"/>
              <a:t>continuous signals</a:t>
            </a:r>
            <a:r>
              <a:rPr lang="en-CH" dirty="0"/>
              <a:t> that are </a:t>
            </a:r>
            <a:r>
              <a:rPr lang="en-CH" b="1" dirty="0"/>
              <a:t>irregularly sampled</a:t>
            </a:r>
            <a:r>
              <a:rPr lang="en-CH" dirty="0"/>
              <a:t> (I can’t help but think about HGCal) done using </a:t>
            </a:r>
            <a:r>
              <a:rPr lang="en-CH" b="1" dirty="0"/>
              <a:t>Gaussian Processes (GP)</a:t>
            </a:r>
            <a:r>
              <a:rPr lang="en-CH" dirty="0"/>
              <a:t> to fill the gaps and numerical methods for approximations (and proofs?).</a:t>
            </a:r>
          </a:p>
          <a:p>
            <a:r>
              <a:rPr lang="en-CH" dirty="0"/>
              <a:t>Dataset used (one of them): </a:t>
            </a:r>
            <a:r>
              <a:rPr lang="en-GB" sz="2000" dirty="0" err="1"/>
              <a:t>Superpixel</a:t>
            </a:r>
            <a:r>
              <a:rPr lang="en-GB" sz="2000" dirty="0"/>
              <a:t> MNIST is an adaptation of the MNIST dataset where the 784 pixels of the original images are replaced by 75 salient </a:t>
            </a:r>
            <a:r>
              <a:rPr lang="en-GB" sz="2000" i="1" dirty="0" err="1"/>
              <a:t>superpixels</a:t>
            </a:r>
            <a:r>
              <a:rPr lang="en-GB" sz="2000" i="1" dirty="0"/>
              <a:t> </a:t>
            </a:r>
            <a:r>
              <a:rPr lang="en-GB" sz="2000" dirty="0"/>
              <a:t>that are non uniformly spread throughout the domain and are different for each image (Monti et al., 2017).</a:t>
            </a:r>
          </a:p>
          <a:p>
            <a:endParaRPr lang="en-GB" sz="2000" dirty="0"/>
          </a:p>
          <a:p>
            <a:r>
              <a:rPr lang="en-GB" dirty="0"/>
              <a:t>Imagine </a:t>
            </a:r>
            <a:r>
              <a:rPr lang="en-GB" dirty="0" err="1"/>
              <a:t>HGCal</a:t>
            </a:r>
            <a:r>
              <a:rPr lang="en-GB" dirty="0"/>
              <a:t> data or any calorimetric data: Is the underlying signal continuous?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833490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88FE18-B93B-FE47-BBC2-71B7AD93E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Gaussian Processes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69A1A7-9AB4-2C46-AE11-36956BA90B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Let’s start with a nice animation here:</a:t>
            </a:r>
          </a:p>
          <a:p>
            <a:r>
              <a:rPr lang="en-GB" dirty="0">
                <a:hlinkClick r:id="rId2"/>
              </a:rPr>
              <a:t>https://distill.pub/2019/visual-exploration-gaussian-processes/</a:t>
            </a:r>
            <a:endParaRPr lang="en-GB" dirty="0"/>
          </a:p>
          <a:p>
            <a:endParaRPr lang="en-CH" dirty="0"/>
          </a:p>
          <a:p>
            <a:r>
              <a:rPr lang="en-CH" dirty="0"/>
              <a:t>Done using covariance, mean matrix</a:t>
            </a:r>
          </a:p>
          <a:p>
            <a:r>
              <a:rPr lang="en-CH" dirty="0"/>
              <a:t>Simple calculation using cov/mean matrix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D45CE66-D720-1843-88F6-35CBA2BFFD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4965" y="2977978"/>
            <a:ext cx="3039238" cy="255681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082646E-7551-A845-8A42-2DDE8FC16DA0}"/>
              </a:ext>
            </a:extLst>
          </p:cNvPr>
          <p:cNvSpPr txBox="1"/>
          <p:nvPr/>
        </p:nvSpPr>
        <p:spPr>
          <a:xfrm>
            <a:off x="9516630" y="5669734"/>
            <a:ext cx="183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Source: wikipedia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028B17E-E8C2-0043-B43F-909479A097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797" y="5922963"/>
            <a:ext cx="8978900" cy="5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224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F7ADD8F-40A1-ED4E-885C-D5C12619E4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2173" y="886278"/>
            <a:ext cx="9871475" cy="347314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E24575-8C16-DA47-BB6C-C527D2971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Hollistic 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B762B-4588-E24C-A6DB-B283B621ED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71737"/>
          </a:xfrm>
        </p:spPr>
        <p:txBody>
          <a:bodyPr>
            <a:normAutofit/>
          </a:bodyPr>
          <a:lstStyle/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pPr marL="0" indent="0">
              <a:buNone/>
            </a:pPr>
            <a:endParaRPr lang="en-CH" dirty="0"/>
          </a:p>
          <a:p>
            <a:r>
              <a:rPr lang="en-CH" dirty="0"/>
              <a:t>Discuss HGCal data again</a:t>
            </a:r>
          </a:p>
          <a:p>
            <a:r>
              <a:rPr lang="en-CH" dirty="0"/>
              <a:t>Challenge with windowing</a:t>
            </a:r>
          </a:p>
          <a:p>
            <a:r>
              <a:rPr lang="en-CH" dirty="0"/>
              <a:t>Can we take the whole calorimeter?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E9BFD85-C431-514F-A231-FE78B882C9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8848" y="4359425"/>
            <a:ext cx="5384800" cy="965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BEDEEBF-FCEB-2940-AA82-7FCDDC02F7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7828" y="5252908"/>
            <a:ext cx="6908314" cy="550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963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9D3C12-E2CB-5945-A46C-D99ECD4CE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PNCNNs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733B633-1FB4-1E47-A756-A6D06664A37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endParaRPr lang="en-CH" dirty="0"/>
              </a:p>
              <a:p>
                <a:endParaRPr lang="en-CH" dirty="0"/>
              </a:p>
              <a:p>
                <a:endParaRPr lang="en-CH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CH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sSub>
                          <m:sSubPr>
                            <m:ctrlPr>
                              <a:rPr lang="en-CH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sub>
                        </m:sSub>
                      </m:sup>
                    </m:sSup>
                  </m:oMath>
                </a14:m>
                <a:r>
                  <a:rPr lang="en-CH" dirty="0"/>
                  <a:t> is diffusion equation</a:t>
                </a:r>
              </a:p>
              <a:p>
                <a:r>
                  <a:rPr lang="en-CH" dirty="0"/>
                  <a:t>For discrete case it can be defined as</a:t>
                </a:r>
              </a:p>
              <a:p>
                <a:endParaRPr lang="en-CH" dirty="0"/>
              </a:p>
              <a:p>
                <a:endParaRPr lang="en-CH" dirty="0"/>
              </a:p>
              <a:p>
                <a:r>
                  <a:rPr lang="en-CH" dirty="0"/>
                  <a:t>[Page 4 of the paper]</a:t>
                </a:r>
              </a:p>
              <a:p>
                <a:pPr marL="0" indent="0">
                  <a:buNone/>
                </a:pPr>
                <a:endParaRPr lang="en-CH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733B633-1FB4-1E47-A756-A6D06664A3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86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A32C2ABD-F6E7-0741-9A1F-3B7E1C1935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9262" y="2611909"/>
            <a:ext cx="2717800" cy="571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0E58DE5-EA8B-9B45-A20A-9972ADEB20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5762" y="1646709"/>
            <a:ext cx="5384800" cy="965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E6DD67A-2541-1745-8BB9-3EDCF0EB31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93862" y="4347691"/>
            <a:ext cx="4076700" cy="86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620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1CF43-1D73-4248-BEB6-1BC36FE97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Application to radial basis kernal (RBF)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B77AF4-DD1A-C24C-A946-C4265DCB33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Closed form solution of mean/variance</a:t>
            </a:r>
          </a:p>
          <a:p>
            <a:r>
              <a:rPr lang="en-CH" dirty="0"/>
              <a:t>T</a:t>
            </a:r>
            <a:r>
              <a:rPr lang="en-GB" dirty="0"/>
              <a:t>h</a:t>
            </a:r>
            <a:r>
              <a:rPr lang="en-CH" dirty="0"/>
              <a:t>en reduces to simple convolution</a:t>
            </a:r>
          </a:p>
          <a:p>
            <a:endParaRPr lang="en-CH" dirty="0"/>
          </a:p>
          <a:p>
            <a:endParaRPr lang="en-CH" dirty="0"/>
          </a:p>
          <a:p>
            <a:r>
              <a:rPr lang="en-CH" dirty="0"/>
              <a:t>Discuss from the paper [Page 5]</a:t>
            </a:r>
          </a:p>
          <a:p>
            <a:endParaRPr lang="en-CH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614348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019BD-BA38-2245-AD8A-B899360BB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Channel mixing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362F84-D3D8-CE4B-914E-D8510B94F7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After non-linearity, can’t go with gaussian process assumption</a:t>
            </a:r>
          </a:p>
          <a:p>
            <a:r>
              <a:rPr lang="en-CH" dirty="0"/>
              <a:t>Thanks to central limit theorem, after mixing channels, you get gaussian assumption back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C3A21C1-4D64-9A4B-8A0A-BA06374C7C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29430"/>
            <a:ext cx="12192000" cy="588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0857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7D1AFD-36A0-1A4D-91CD-BAC87A7CE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Training procedure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22536-DFBE-9846-AD3C-B2557EAD20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Channel mixing, diffision:</a:t>
            </a:r>
          </a:p>
          <a:p>
            <a:endParaRPr lang="en-CH" dirty="0"/>
          </a:p>
          <a:p>
            <a:r>
              <a:rPr lang="en-CH" dirty="0"/>
              <a:t>Hyperparameters of kernel</a:t>
            </a:r>
          </a:p>
          <a:p>
            <a:endParaRPr lang="en-CH" dirty="0"/>
          </a:p>
          <a:p>
            <a:endParaRPr lang="en-CH" dirty="0"/>
          </a:p>
          <a:p>
            <a:r>
              <a:rPr lang="en-CH" dirty="0"/>
              <a:t>Loss is </a:t>
            </a:r>
          </a:p>
          <a:p>
            <a:endParaRPr lang="en-CH" dirty="0"/>
          </a:p>
          <a:p>
            <a:r>
              <a:rPr lang="en-CH" dirty="0"/>
              <a:t>[Go to paper page 7, equation 11 to discuss exact loss function]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FDAC8E-A229-2A4E-B9D9-B892953091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1162" y="1825625"/>
            <a:ext cx="4826000" cy="5461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6670E83-C879-F54A-87E1-D005BA34BE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1285" y="2857500"/>
            <a:ext cx="2578100" cy="571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39C4613-EA8C-2047-84C6-123C953688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1857" y="4391626"/>
            <a:ext cx="2209800" cy="54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2636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9DF8F-20DF-DB4D-B28E-884275105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Final Remarks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441DEA-53B6-434D-902C-9513ADAB77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Should definitely be looked into</a:t>
            </a:r>
          </a:p>
          <a:p>
            <a:r>
              <a:rPr lang="en-CH" dirty="0"/>
              <a:t>We can start with HGCal data with single particle shot into it and try to regress a class or energy</a:t>
            </a:r>
          </a:p>
          <a:p>
            <a:r>
              <a:rPr lang="en-CH" dirty="0"/>
              <a:t>Or the toyset</a:t>
            </a:r>
          </a:p>
          <a:p>
            <a:r>
              <a:rPr lang="en-CH" dirty="0"/>
              <a:t>Code available</a:t>
            </a:r>
          </a:p>
        </p:txBody>
      </p:sp>
    </p:spTree>
    <p:extLst>
      <p:ext uri="{BB962C8B-B14F-4D97-AF65-F5344CB8AC3E}">
        <p14:creationId xmlns:p14="http://schemas.microsoft.com/office/powerpoint/2010/main" val="6785400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2186</TotalTime>
  <Words>311</Words>
  <Application>Microsoft Macintosh PowerPoint</Application>
  <PresentationFormat>Widescreen</PresentationFormat>
  <Paragraphs>57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Cambria Math</vt:lpstr>
      <vt:lpstr>Office Theme</vt:lpstr>
      <vt:lpstr>Probabilistic Numeric Convolutional Neural Networks (Finzi et al 2020)</vt:lpstr>
      <vt:lpstr>Introduction</vt:lpstr>
      <vt:lpstr>Gaussian Processes</vt:lpstr>
      <vt:lpstr>Hollistic view</vt:lpstr>
      <vt:lpstr>PNCNNs </vt:lpstr>
      <vt:lpstr>Application to radial basis kernal (RBF)</vt:lpstr>
      <vt:lpstr>Channel mixing</vt:lpstr>
      <vt:lpstr>Training procedure</vt:lpstr>
      <vt:lpstr>Final Remarks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Probabilistic Numeric Convolutional Neural Networks (Finzi et al)</dc:title>
  <dc:creator>Shah Rukh Qasim</dc:creator>
  <cp:lastModifiedBy>Shah Rukh Qasim</cp:lastModifiedBy>
  <cp:revision>33</cp:revision>
  <dcterms:created xsi:type="dcterms:W3CDTF">2021-01-19T20:51:23Z</dcterms:created>
  <dcterms:modified xsi:type="dcterms:W3CDTF">2021-01-21T09:17:24Z</dcterms:modified>
</cp:coreProperties>
</file>