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36" autoAdjust="0"/>
    <p:restoredTop sz="94660"/>
  </p:normalViewPr>
  <p:slideViewPr>
    <p:cSldViewPr snapToGrid="0" snapToObjects="1">
      <p:cViewPr varScale="1">
        <p:scale>
          <a:sx n="170" d="100"/>
          <a:sy n="170" d="100"/>
        </p:scale>
        <p:origin x="138" y="12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1/29/2021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1/29/2021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1/29/2021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1/29/2021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1/29/2021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1/29/2021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1/29/2021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1/29/2021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4F656-4D04-4A71-82DA-A3E508CEC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HTS Demonstrator Design Overview</a:t>
            </a:r>
            <a:endParaRPr lang="en-GB" sz="2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C12418-0030-4D9A-8439-2F750CCE66BA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/>
              <a:t>T. Lehtinen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DA6C9-A223-4ED8-99F4-9F5FCA1C5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Overview of both sides</a:t>
            </a:r>
            <a:endParaRPr lang="en-GB" sz="2400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B4204F4-5708-4823-991D-6C1AF4C4A22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7485" y="1349855"/>
            <a:ext cx="4761347" cy="2572084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E83A97A4-6AE7-4210-964E-E87ECED891F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77749" y="1221560"/>
            <a:ext cx="4266251" cy="286069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125BE6-FBE7-43B6-9A34-ADB71F8DA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49DBFF-51E7-43D5-8750-153952FEEC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555FF5-B754-4E84-BE65-778C8F4889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167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CCA198-35DC-4C1F-A793-56769A2421D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75FECF-4E07-44CC-B2FF-36B5AB72BB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B1B75D-465F-4B31-A736-750DC5FE2E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AD71A3D6-4A71-4FF8-9E71-4C84BF2F8F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5069" y="97873"/>
            <a:ext cx="7893862" cy="4318010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419A122-E6C0-4F95-923C-7E200FDCBA9F}"/>
              </a:ext>
            </a:extLst>
          </p:cNvPr>
          <p:cNvSpPr txBox="1"/>
          <p:nvPr/>
        </p:nvSpPr>
        <p:spPr>
          <a:xfrm>
            <a:off x="146248" y="246511"/>
            <a:ext cx="712054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10000"/>
                  </a:schemeClr>
                </a:solidFill>
              </a:rPr>
              <a:t>Cover plate</a:t>
            </a:r>
            <a:endParaRPr lang="en-GB" sz="8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4D47C42-C824-4019-A217-33FCB7F1F374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502275" y="461955"/>
            <a:ext cx="250065" cy="4176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3F68415-FC64-4F98-9AEC-7F85652CDC5D}"/>
              </a:ext>
            </a:extLst>
          </p:cNvPr>
          <p:cNvSpPr txBox="1"/>
          <p:nvPr/>
        </p:nvSpPr>
        <p:spPr>
          <a:xfrm>
            <a:off x="1231161" y="138789"/>
            <a:ext cx="612668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10000"/>
                  </a:schemeClr>
                </a:solidFill>
              </a:rPr>
              <a:t>Outer rim</a:t>
            </a:r>
            <a:endParaRPr lang="en-GB" sz="8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62A9A8B-1658-45CA-BE95-740281C85F91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1537495" y="354233"/>
            <a:ext cx="299758" cy="4176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2971200-66D2-44B0-8AC9-4C848CE73AF2}"/>
              </a:ext>
            </a:extLst>
          </p:cNvPr>
          <p:cNvSpPr txBox="1"/>
          <p:nvPr/>
        </p:nvSpPr>
        <p:spPr>
          <a:xfrm>
            <a:off x="2159997" y="243666"/>
            <a:ext cx="962123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10000"/>
                  </a:schemeClr>
                </a:solidFill>
              </a:rPr>
              <a:t>Coil with spacers</a:t>
            </a:r>
            <a:endParaRPr lang="en-GB" sz="8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CE17561-18FB-430C-9B32-B8B9D636FE7D}"/>
              </a:ext>
            </a:extLst>
          </p:cNvPr>
          <p:cNvCxnSpPr>
            <a:cxnSpLocks/>
            <a:stCxn id="19" idx="2"/>
          </p:cNvCxnSpPr>
          <p:nvPr/>
        </p:nvCxnSpPr>
        <p:spPr>
          <a:xfrm>
            <a:off x="2641059" y="459110"/>
            <a:ext cx="276045" cy="4176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F0AC49D-820C-47B8-BA43-F7DB78C8ABE7}"/>
              </a:ext>
            </a:extLst>
          </p:cNvPr>
          <p:cNvSpPr txBox="1"/>
          <p:nvPr/>
        </p:nvSpPr>
        <p:spPr>
          <a:xfrm>
            <a:off x="3244914" y="141875"/>
            <a:ext cx="1447832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10000"/>
                  </a:schemeClr>
                </a:solidFill>
              </a:rPr>
              <a:t>Intermediate plate with pole</a:t>
            </a:r>
            <a:endParaRPr lang="en-GB" sz="8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9B3FF2A-F3D0-4739-B208-8F351F16706A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3968830" y="357319"/>
            <a:ext cx="62150" cy="2373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3AC93A6-0BFF-482D-8526-0867DC70BE1A}"/>
              </a:ext>
            </a:extLst>
          </p:cNvPr>
          <p:cNvSpPr txBox="1"/>
          <p:nvPr/>
        </p:nvSpPr>
        <p:spPr>
          <a:xfrm>
            <a:off x="8269749" y="594640"/>
            <a:ext cx="712054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10000"/>
                  </a:schemeClr>
                </a:solidFill>
              </a:rPr>
              <a:t>Cover plate</a:t>
            </a:r>
            <a:endParaRPr lang="en-GB" sz="8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C3E7513-1CD8-47E0-B44D-5037C107CAE0}"/>
              </a:ext>
            </a:extLst>
          </p:cNvPr>
          <p:cNvCxnSpPr>
            <a:cxnSpLocks/>
            <a:stCxn id="25" idx="2"/>
          </p:cNvCxnSpPr>
          <p:nvPr/>
        </p:nvCxnSpPr>
        <p:spPr>
          <a:xfrm flipH="1">
            <a:off x="8185376" y="810084"/>
            <a:ext cx="440400" cy="3174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3654D22-8A24-4AB7-8A88-21DD7593417D}"/>
              </a:ext>
            </a:extLst>
          </p:cNvPr>
          <p:cNvSpPr txBox="1"/>
          <p:nvPr/>
        </p:nvSpPr>
        <p:spPr>
          <a:xfrm>
            <a:off x="5058394" y="83342"/>
            <a:ext cx="962123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10000"/>
                  </a:schemeClr>
                </a:solidFill>
              </a:rPr>
              <a:t>Coil with spacers</a:t>
            </a:r>
            <a:endParaRPr lang="en-GB" sz="8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476E50D-4C9D-4AC7-8750-38FD7379CE06}"/>
              </a:ext>
            </a:extLst>
          </p:cNvPr>
          <p:cNvCxnSpPr>
            <a:cxnSpLocks/>
            <a:stCxn id="27" idx="2"/>
          </p:cNvCxnSpPr>
          <p:nvPr/>
        </p:nvCxnSpPr>
        <p:spPr>
          <a:xfrm flipH="1">
            <a:off x="5346156" y="298786"/>
            <a:ext cx="193300" cy="3519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9447B56-A530-4EF3-84CF-92FB865E6AF9}"/>
              </a:ext>
            </a:extLst>
          </p:cNvPr>
          <p:cNvSpPr txBox="1"/>
          <p:nvPr/>
        </p:nvSpPr>
        <p:spPr>
          <a:xfrm>
            <a:off x="6460032" y="97873"/>
            <a:ext cx="612668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10000"/>
                  </a:schemeClr>
                </a:solidFill>
              </a:rPr>
              <a:t>Outer rim</a:t>
            </a:r>
            <a:endParaRPr lang="en-GB" sz="8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A010642-4AEC-4431-AF82-ABD6D38B3B84}"/>
              </a:ext>
            </a:extLst>
          </p:cNvPr>
          <p:cNvCxnSpPr>
            <a:cxnSpLocks/>
            <a:stCxn id="30" idx="2"/>
          </p:cNvCxnSpPr>
          <p:nvPr/>
        </p:nvCxnSpPr>
        <p:spPr>
          <a:xfrm flipH="1">
            <a:off x="6613974" y="313317"/>
            <a:ext cx="152392" cy="256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796AA2D5-3E02-42E0-A91F-1152BFE558D8}"/>
              </a:ext>
            </a:extLst>
          </p:cNvPr>
          <p:cNvSpPr txBox="1"/>
          <p:nvPr/>
        </p:nvSpPr>
        <p:spPr>
          <a:xfrm>
            <a:off x="2766093" y="3226356"/>
            <a:ext cx="712054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10000"/>
                  </a:schemeClr>
                </a:solidFill>
              </a:rPr>
              <a:t>Cover plate</a:t>
            </a:r>
            <a:endParaRPr lang="en-GB" sz="8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6D69FA0-158A-49FB-A170-723421BA3555}"/>
              </a:ext>
            </a:extLst>
          </p:cNvPr>
          <p:cNvCxnSpPr>
            <a:cxnSpLocks/>
            <a:stCxn id="36" idx="2"/>
          </p:cNvCxnSpPr>
          <p:nvPr/>
        </p:nvCxnSpPr>
        <p:spPr>
          <a:xfrm flipH="1">
            <a:off x="3068570" y="3441800"/>
            <a:ext cx="53550" cy="3704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CA552EAD-CD8B-413A-AC0C-7DF3C979C5C8}"/>
              </a:ext>
            </a:extLst>
          </p:cNvPr>
          <p:cNvSpPr txBox="1"/>
          <p:nvPr/>
        </p:nvSpPr>
        <p:spPr>
          <a:xfrm>
            <a:off x="3545027" y="3148150"/>
            <a:ext cx="954107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10000"/>
                  </a:schemeClr>
                </a:solidFill>
              </a:rPr>
              <a:t>Insulation casing</a:t>
            </a:r>
            <a:endParaRPr lang="en-GB" sz="8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8543F6E-269B-48E0-A527-7C2735DB67BD}"/>
              </a:ext>
            </a:extLst>
          </p:cNvPr>
          <p:cNvCxnSpPr>
            <a:cxnSpLocks/>
            <a:stCxn id="40" idx="2"/>
          </p:cNvCxnSpPr>
          <p:nvPr/>
        </p:nvCxnSpPr>
        <p:spPr>
          <a:xfrm flipH="1">
            <a:off x="3848334" y="3363594"/>
            <a:ext cx="173747" cy="5408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6A2A84B-44B2-4867-BA55-E275D0AC9D87}"/>
              </a:ext>
            </a:extLst>
          </p:cNvPr>
          <p:cNvSpPr txBox="1"/>
          <p:nvPr/>
        </p:nvSpPr>
        <p:spPr>
          <a:xfrm>
            <a:off x="4420379" y="2840545"/>
            <a:ext cx="1632178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10000"/>
                  </a:schemeClr>
                </a:solidFill>
              </a:rPr>
              <a:t>Current joint with HTS staircase</a:t>
            </a:r>
            <a:endParaRPr lang="en-GB" sz="8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076A422-5D1B-4650-9C80-525936AFAEA8}"/>
              </a:ext>
            </a:extLst>
          </p:cNvPr>
          <p:cNvCxnSpPr>
            <a:cxnSpLocks/>
            <a:stCxn id="45" idx="2"/>
          </p:cNvCxnSpPr>
          <p:nvPr/>
        </p:nvCxnSpPr>
        <p:spPr>
          <a:xfrm flipH="1">
            <a:off x="4499134" y="3055989"/>
            <a:ext cx="737334" cy="5408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4ADA98C8-501F-43E8-A5D4-C575EE955514}"/>
              </a:ext>
            </a:extLst>
          </p:cNvPr>
          <p:cNvSpPr txBox="1"/>
          <p:nvPr/>
        </p:nvSpPr>
        <p:spPr>
          <a:xfrm>
            <a:off x="5868331" y="3796710"/>
            <a:ext cx="880369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10000"/>
                  </a:schemeClr>
                </a:solidFill>
              </a:rPr>
              <a:t>Insulation base</a:t>
            </a:r>
            <a:endParaRPr lang="en-GB" sz="8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4A89CBA3-9E82-4806-AC48-C9A0439C2898}"/>
              </a:ext>
            </a:extLst>
          </p:cNvPr>
          <p:cNvCxnSpPr>
            <a:cxnSpLocks/>
          </p:cNvCxnSpPr>
          <p:nvPr/>
        </p:nvCxnSpPr>
        <p:spPr>
          <a:xfrm flipH="1">
            <a:off x="5121921" y="3904432"/>
            <a:ext cx="746410" cy="2332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8BF10F73-2EDE-4CA4-96D6-AF77C11D5661}"/>
              </a:ext>
            </a:extLst>
          </p:cNvPr>
          <p:cNvSpPr txBox="1"/>
          <p:nvPr/>
        </p:nvSpPr>
        <p:spPr>
          <a:xfrm>
            <a:off x="6020731" y="4090391"/>
            <a:ext cx="938077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10000"/>
                  </a:schemeClr>
                </a:solidFill>
              </a:rPr>
              <a:t>Insulation tubes</a:t>
            </a:r>
            <a:endParaRPr lang="en-GB" sz="8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A91569D-461C-486B-B955-C31109986458}"/>
              </a:ext>
            </a:extLst>
          </p:cNvPr>
          <p:cNvCxnSpPr>
            <a:cxnSpLocks/>
          </p:cNvCxnSpPr>
          <p:nvPr/>
        </p:nvCxnSpPr>
        <p:spPr>
          <a:xfrm flipH="1">
            <a:off x="5626645" y="4198113"/>
            <a:ext cx="394086" cy="178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2433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CF42871-F25F-4CD1-9599-5CE853777D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3093" y="260195"/>
            <a:ext cx="7257815" cy="393715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96AE36-47DB-441A-AE84-C0383F7A200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D04DF-1E0A-4F89-BADA-403E9F17C6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26290-A003-48E2-83C5-4D0FDED157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7AA7E4-AC76-49BC-898E-E6AC0F7B6335}"/>
              </a:ext>
            </a:extLst>
          </p:cNvPr>
          <p:cNvSpPr txBox="1"/>
          <p:nvPr/>
        </p:nvSpPr>
        <p:spPr>
          <a:xfrm>
            <a:off x="726306" y="1532294"/>
            <a:ext cx="745717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10000"/>
                  </a:schemeClr>
                </a:solidFill>
              </a:rPr>
              <a:t>Current joint</a:t>
            </a:r>
            <a:endParaRPr lang="en-GB" sz="8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CA56046-ECC4-4E52-A1B6-690C44C0DEF5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1472023" y="1640016"/>
            <a:ext cx="854865" cy="9317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C90544B-16CC-49D3-81D1-4045905B1F1D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1472023" y="1640016"/>
            <a:ext cx="2393733" cy="14451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D6C7B70-5AED-4322-93B7-3A31A4305C13}"/>
              </a:ext>
            </a:extLst>
          </p:cNvPr>
          <p:cNvSpPr txBox="1"/>
          <p:nvPr/>
        </p:nvSpPr>
        <p:spPr>
          <a:xfrm>
            <a:off x="190480" y="1917576"/>
            <a:ext cx="920264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10000"/>
                  </a:schemeClr>
                </a:solidFill>
              </a:rPr>
              <a:t>Through-bolted</a:t>
            </a:r>
            <a:endParaRPr lang="en-GB" sz="8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0CF5794-4E4F-4BD9-A3C8-8D97A02C9552}"/>
              </a:ext>
            </a:extLst>
          </p:cNvPr>
          <p:cNvCxnSpPr>
            <a:cxnSpLocks/>
            <a:stCxn id="21" idx="3"/>
          </p:cNvCxnSpPr>
          <p:nvPr/>
        </p:nvCxnSpPr>
        <p:spPr>
          <a:xfrm>
            <a:off x="1110744" y="2025298"/>
            <a:ext cx="361279" cy="4205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0998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CBB3F-F4E2-401B-9261-38538DF2D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HTS Staircase</a:t>
            </a:r>
            <a:endParaRPr lang="en-GB" sz="2400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AF404CE-21D2-4D2D-A9FC-D8895387EB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5428" y="997822"/>
            <a:ext cx="3257175" cy="141229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C3BB73-05EA-4212-8DCB-CD9EDDBC766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1/29/2021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632216-4DB0-49BE-BEB3-232EE1E22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4B4A42-86B8-4C46-9E18-C2CEAF5E1B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8E0C1D-147D-481E-BD75-BFE4265431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2967" y="1827992"/>
            <a:ext cx="3685430" cy="14819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8C83661-B224-45EC-A1DB-3FA0A29029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0220" y="2743485"/>
            <a:ext cx="3257175" cy="139664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85DB4D5-7804-430B-8940-35EA92E7CD99}"/>
              </a:ext>
            </a:extLst>
          </p:cNvPr>
          <p:cNvSpPr txBox="1"/>
          <p:nvPr/>
        </p:nvSpPr>
        <p:spPr>
          <a:xfrm>
            <a:off x="3340453" y="887807"/>
            <a:ext cx="1436612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10000"/>
                  </a:schemeClr>
                </a:solidFill>
              </a:rPr>
              <a:t>Staircase and cable groove</a:t>
            </a:r>
            <a:endParaRPr lang="en-GB" sz="8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51D7C1A-E0C3-4DD0-9230-E19E7F47BA0B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2882967" y="995529"/>
            <a:ext cx="457486" cy="2949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3DFCE13-75BD-45B3-AB05-098806A8AAE3}"/>
              </a:ext>
            </a:extLst>
          </p:cNvPr>
          <p:cNvSpPr txBox="1"/>
          <p:nvPr/>
        </p:nvSpPr>
        <p:spPr>
          <a:xfrm>
            <a:off x="2969335" y="3621828"/>
            <a:ext cx="1417376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10000"/>
                  </a:schemeClr>
                </a:solidFill>
              </a:rPr>
              <a:t>Backing piece for staircase</a:t>
            </a:r>
            <a:endParaRPr lang="en-GB" sz="8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0C1FAE4-1593-4AD0-B744-C1521F78A7CA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3678023" y="3091009"/>
            <a:ext cx="74944" cy="5308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462DF5A-4942-4786-981A-C84560F77891}"/>
              </a:ext>
            </a:extLst>
          </p:cNvPr>
          <p:cNvSpPr txBox="1"/>
          <p:nvPr/>
        </p:nvSpPr>
        <p:spPr>
          <a:xfrm>
            <a:off x="6942021" y="4032412"/>
            <a:ext cx="1988045" cy="215444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accent1">
                    <a:lumMod val="10000"/>
                  </a:schemeClr>
                </a:solidFill>
              </a:rPr>
              <a:t>Channel piece to encapsulate staircase</a:t>
            </a:r>
            <a:endParaRPr lang="en-GB" sz="8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B35362D-B70B-470D-AC30-4C9ADBB0AFE1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7725658" y="3621828"/>
            <a:ext cx="210386" cy="4105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298598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94</TotalTime>
  <Words>76</Words>
  <Application>Microsoft Office PowerPoint</Application>
  <PresentationFormat>On-screen Show (16:9)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Arial</vt:lpstr>
      <vt:lpstr>CERNCorporate16-9</vt:lpstr>
      <vt:lpstr>HTS Demonstrator Design Overview</vt:lpstr>
      <vt:lpstr>Overview of both sides</vt:lpstr>
      <vt:lpstr>PowerPoint Presentation</vt:lpstr>
      <vt:lpstr>PowerPoint Presentation</vt:lpstr>
      <vt:lpstr>HTS Staircase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HTS Demonstrator Design Status Briefly</dc:title>
  <dc:creator>Tuukka Lehtinen</dc:creator>
  <cp:lastModifiedBy>Tuukka Lehtinen</cp:lastModifiedBy>
  <cp:revision>23</cp:revision>
  <dcterms:created xsi:type="dcterms:W3CDTF">2021-01-29T12:47:15Z</dcterms:created>
  <dcterms:modified xsi:type="dcterms:W3CDTF">2021-01-29T14:21:49Z</dcterms:modified>
</cp:coreProperties>
</file>