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8" r:id="rId2"/>
    <p:sldId id="266" r:id="rId3"/>
    <p:sldId id="268" r:id="rId4"/>
    <p:sldId id="270" r:id="rId5"/>
    <p:sldId id="271" r:id="rId6"/>
    <p:sldId id="269" r:id="rId7"/>
    <p:sldId id="272" r:id="rId8"/>
    <p:sldId id="276" r:id="rId9"/>
    <p:sldId id="273" r:id="rId10"/>
    <p:sldId id="274" r:id="rId11"/>
    <p:sldId id="275" r:id="rId12"/>
    <p:sldId id="260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FF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45" autoAdjust="0"/>
  </p:normalViewPr>
  <p:slideViewPr>
    <p:cSldViewPr snapToGrid="0" snapToObjects="1">
      <p:cViewPr>
        <p:scale>
          <a:sx n="150" d="100"/>
          <a:sy n="150" d="100"/>
        </p:scale>
        <p:origin x="336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GB" sz="1200" b="0" dirty="0">
                <a:latin typeface="LM Roman 12" panose="00000500000000000000" pitchFamily="50" charset="0"/>
              </a:rPr>
              <a:t>Evolution of principal stresses in windings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06912823074644"/>
          <c:y val="0.17855448601759555"/>
          <c:w val="0.81241380036744404"/>
          <c:h val="0.70941449267240175"/>
        </c:manualLayout>
      </c:layout>
      <c:scatterChart>
        <c:scatterStyle val="smoothMarker"/>
        <c:varyColors val="0"/>
        <c:ser>
          <c:idx val="1"/>
          <c:order val="0"/>
          <c:tx>
            <c:v>Maximum Principal Stress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Sheet2!$B$5:$B$8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Sheet2!$D$5:$D$8</c:f>
              <c:numCache>
                <c:formatCode>General</c:formatCode>
                <c:ptCount val="4"/>
                <c:pt idx="0">
                  <c:v>0</c:v>
                </c:pt>
                <c:pt idx="1">
                  <c:v>8.6610999999999994</c:v>
                </c:pt>
                <c:pt idx="2">
                  <c:v>149.13</c:v>
                </c:pt>
                <c:pt idx="3">
                  <c:v>154.1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7EF-4D20-B294-7737C80CD8C6}"/>
            </c:ext>
          </c:extLst>
        </c:ser>
        <c:ser>
          <c:idx val="0"/>
          <c:order val="1"/>
          <c:tx>
            <c:v>Minimum Principal Stress</c:v>
          </c:tx>
          <c:marker>
            <c:symbol val="none"/>
          </c:marker>
          <c:xVal>
            <c:numRef>
              <c:f>Sheet2!$B$11:$B$14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xVal>
          <c:yVal>
            <c:numRef>
              <c:f>Sheet2!$D$11:$D$14</c:f>
              <c:numCache>
                <c:formatCode>General</c:formatCode>
                <c:ptCount val="4"/>
                <c:pt idx="0">
                  <c:v>0</c:v>
                </c:pt>
                <c:pt idx="1">
                  <c:v>-4.3433000000000002</c:v>
                </c:pt>
                <c:pt idx="2">
                  <c:v>-93.055000000000007</c:v>
                </c:pt>
                <c:pt idx="3">
                  <c:v>-82.831000000000003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7EF-4D20-B294-7737C80CD8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0774480"/>
        <c:axId val="720778224"/>
      </c:scatterChart>
      <c:valAx>
        <c:axId val="720774480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 b="0">
                    <a:latin typeface="LM Roman 12" panose="00000500000000000000" pitchFamily="50" charset="0"/>
                  </a:rPr>
                  <a:t>"Time"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M Roman 12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720778224"/>
        <c:crosses val="autoZero"/>
        <c:crossBetween val="midCat"/>
      </c:valAx>
      <c:valAx>
        <c:axId val="720778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000"/>
                </a:pPr>
                <a:r>
                  <a:rPr lang="en-GB" sz="1000" b="0" i="0" kern="1200" baseline="0">
                    <a:solidFill>
                      <a:srgbClr val="000000"/>
                    </a:solidFill>
                    <a:effectLst/>
                    <a:latin typeface="LM Roman 12" panose="00000500000000000000" pitchFamily="50" charset="0"/>
                  </a:rPr>
                  <a:t>Stress [MPa]</a:t>
                </a:r>
                <a:endParaRPr lang="en-GB" sz="1000">
                  <a:effectLst/>
                </a:endParaRP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M Roman 12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72077448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3882944547849729"/>
          <c:y val="0.44724225433494103"/>
          <c:w val="0.33771417307787799"/>
          <c:h val="0.15502223825200165"/>
        </c:manualLayout>
      </c:layout>
      <c:overlay val="0"/>
      <c:txPr>
        <a:bodyPr/>
        <a:lstStyle/>
        <a:p>
          <a:pPr>
            <a:defRPr sz="800">
              <a:latin typeface="LM Roman 12" panose="00000500000000000000" pitchFamily="50" charset="0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E7FA60F-02C0-47FF-8D9E-A903D5F386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22A0BC-5703-49B8-B299-46791ECF22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A8E14-3918-4991-88BC-0BE017FA075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BAA69-7FE3-4AA0-ACEF-F83BB40B1E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2BED55-931E-434E-B28E-DD2846C0A7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C9FB2-4290-4F74-9650-CAA8C6AC7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3752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9A5F4-63A5-4A94-8B92-86AD857998E8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4EAE1-230F-43EB-9151-07B3AE9F0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681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4E6DD-D1B7-429D-83EF-68983CFECCB9}" type="datetime1">
              <a:rPr lang="en-US" smtClean="0"/>
              <a:t>1/29/2021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GaToroid   -   Demonstrator Mechanics and Magnetics   -   Gianluca Vernassa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22584-40D2-4139-896F-0AC5844AF6CE}" type="datetime1">
              <a:rPr lang="en-US" smtClean="0"/>
              <a:t>1/29/2021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GaToroid   -   Demonstrator Mechanics and Magnetics   -   Gianluca Vernassa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D900A-BDCA-439E-BBAF-607941036CCD}" type="datetime1">
              <a:rPr lang="en-US" smtClean="0"/>
              <a:t>1/29/2021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GaToroid   -   Demonstrator Mechanics and Magnetics   -   Gianluca Vernassa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B3417-D5AA-433A-A602-6772C5A9F7E5}" type="datetime1">
              <a:rPr lang="en-US" smtClean="0"/>
              <a:t>1/29/2021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GaToroid   -   Demonstrator Mechanics and Magnetics   -   Gianluca Vernassa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0AE04-7FD4-48C5-A91B-15400B13E1FC}" type="datetime1">
              <a:rPr lang="en-US" smtClean="0"/>
              <a:t>1/29/2021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GaToroid   -   Demonstrator Mechanics and Magnetics   -   Gianluca Vernassa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4CCD7-F5EF-4F87-89CF-58EC8403899B}" type="datetime1">
              <a:rPr lang="en-US" smtClean="0"/>
              <a:t>1/29/2021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GaToroid   -   Demonstrator Mechanics and Magnetics   -   Gianluca Vernassa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88790-E370-4DAE-8981-B05768EEB85C}" type="datetime1">
              <a:rPr lang="en-US" smtClean="0"/>
              <a:t>1/29/2021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GaToroid   -   Demonstrator Mechanics and Magnetics   -   Gianluca Vernassa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BEE1D-D1CB-4D22-B233-0FF097E4A4BB}" type="datetime1">
              <a:rPr lang="en-US" smtClean="0"/>
              <a:t>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GaToroid   -   Demonstrator Mechanics and Magnetics   -   Gianluca Vernassa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85AC7-43EC-424B-BE74-82621A2EB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Mechanics and magnetics update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92EA7-6A76-44FC-B832-3AE79246ACD9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3529584" cy="314740"/>
          </a:xfrm>
        </p:spPr>
        <p:txBody>
          <a:bodyPr>
            <a:normAutofit fontScale="92500"/>
          </a:bodyPr>
          <a:lstStyle/>
          <a:p>
            <a:r>
              <a:rPr lang="it-IT" dirty="0"/>
              <a:t>Studies for the GaToroid Demonstrator Magnet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GaToroid   -   Demonstrator Mechanics and Magnetics   -   Gianluca Vernassa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10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222568" y="193148"/>
            <a:ext cx="34537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Mechanics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D3067-9ED9-467D-9834-4895B4475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56B92F-493C-4316-85D4-96BC5E0F5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4" y="527862"/>
            <a:ext cx="5823791" cy="39171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15634B-5B33-4C78-A87E-F680C42F48E6}"/>
              </a:ext>
            </a:extLst>
          </p:cNvPr>
          <p:cNvSpPr txBox="1"/>
          <p:nvPr/>
        </p:nvSpPr>
        <p:spPr>
          <a:xfrm>
            <a:off x="285750" y="654813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principal stresses and directions:</a:t>
            </a:r>
          </a:p>
          <a:p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stress is acting in a longitudinal way</a:t>
            </a:r>
          </a:p>
        </p:txBody>
      </p:sp>
    </p:spTree>
    <p:extLst>
      <p:ext uri="{BB962C8B-B14F-4D97-AF65-F5344CB8AC3E}">
        <p14:creationId xmlns:p14="http://schemas.microsoft.com/office/powerpoint/2010/main" val="2735380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222568" y="193148"/>
            <a:ext cx="34537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Mechanics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D3067-9ED9-467D-9834-4895B4475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15634B-5B33-4C78-A87E-F680C42F48E6}"/>
              </a:ext>
            </a:extLst>
          </p:cNvPr>
          <p:cNvSpPr txBox="1"/>
          <p:nvPr/>
        </p:nvSpPr>
        <p:spPr>
          <a:xfrm>
            <a:off x="279400" y="679607"/>
            <a:ext cx="642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Closer look at high stress regions seems to evidence a superposition of a normal traction and a bending moment on the single cable.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09CEFA-02D1-4E6C-A41C-2FFEC122B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568" y="1680798"/>
            <a:ext cx="4438650" cy="24065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6B9E0F-FB1C-4501-B0EA-C97B0C4C6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450" y="3239647"/>
            <a:ext cx="4476750" cy="11720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B93E0C-70D4-4E37-A330-920CB945727B}"/>
              </a:ext>
            </a:extLst>
          </p:cNvPr>
          <p:cNvSpPr txBox="1"/>
          <p:nvPr/>
        </p:nvSpPr>
        <p:spPr>
          <a:xfrm>
            <a:off x="5041900" y="2679700"/>
            <a:ext cx="2470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my opinion this seems like: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3008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011FD8-5227-4643-BAA1-155F714141F9}"/>
              </a:ext>
            </a:extLst>
          </p:cNvPr>
          <p:cNvSpPr txBox="1"/>
          <p:nvPr/>
        </p:nvSpPr>
        <p:spPr>
          <a:xfrm>
            <a:off x="3208020" y="3063240"/>
            <a:ext cx="2743200" cy="369332"/>
          </a:xfrm>
          <a:prstGeom prst="rect">
            <a:avLst/>
          </a:prstGeom>
          <a:solidFill>
            <a:srgbClr val="10428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649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85AC7-43EC-424B-BE74-82621A2EB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88" y="115824"/>
            <a:ext cx="1804416" cy="493775"/>
          </a:xfrm>
        </p:spPr>
        <p:txBody>
          <a:bodyPr>
            <a:noAutofit/>
          </a:bodyPr>
          <a:lstStyle/>
          <a:p>
            <a:r>
              <a:rPr lang="it-IT" sz="2400" dirty="0"/>
              <a:t>Magnetics</a:t>
            </a: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0DFB2-13F7-44A6-B911-185C68D4D8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7F9E3B20-44DB-49FB-8A6B-6A91D9166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6781"/>
            <a:ext cx="9144000" cy="33299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118492" y="609599"/>
            <a:ext cx="316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Models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359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spectacles, vector graphics, blur, goggles&#10;&#10;Description automatically generated">
            <a:extLst>
              <a:ext uri="{FF2B5EF4-FFF2-40B4-BE49-F238E27FC236}">
                <a16:creationId xmlns:a16="http://schemas.microsoft.com/office/drawing/2014/main" id="{911E2D0E-6F71-4F3F-B2A8-6C228C267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9315"/>
            <a:ext cx="9144000" cy="39827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118492" y="146303"/>
            <a:ext cx="3453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Results in terms of field maps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D3067-9ED9-467D-9834-4895B4475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331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diagram&#10;&#10;Description automatically generated">
            <a:extLst>
              <a:ext uri="{FF2B5EF4-FFF2-40B4-BE49-F238E27FC236}">
                <a16:creationId xmlns:a16="http://schemas.microsoft.com/office/drawing/2014/main" id="{956E6A4E-594E-468D-9EBA-012956091B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18" t="2844" r="18539" b="10829"/>
          <a:stretch/>
        </p:blipFill>
        <p:spPr>
          <a:xfrm>
            <a:off x="2239200" y="3031"/>
            <a:ext cx="5201650" cy="444021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108268" y="103376"/>
            <a:ext cx="34537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Computed field differences (Bz)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D3067-9ED9-467D-9834-4895B4475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CEEF85-7966-40C0-9DBD-0578A84F0B9A}"/>
              </a:ext>
            </a:extLst>
          </p:cNvPr>
          <p:cNvSpPr/>
          <p:nvPr/>
        </p:nvSpPr>
        <p:spPr>
          <a:xfrm>
            <a:off x="2087777" y="4229100"/>
            <a:ext cx="4864100" cy="20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297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108268" y="103376"/>
            <a:ext cx="34537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Some numerical values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D3067-9ED9-467D-9834-4895B4475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42CC64F-5BCA-4E4B-A4CD-2C1B9DD428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132826"/>
              </p:ext>
            </p:extLst>
          </p:nvPr>
        </p:nvGraphicFramePr>
        <p:xfrm>
          <a:off x="636270" y="1165860"/>
          <a:ext cx="6677660" cy="2999105"/>
        </p:xfrm>
        <a:graphic>
          <a:graphicData uri="http://schemas.openxmlformats.org/drawingml/2006/table">
            <a:tbl>
              <a:tblPr firstRow="1" firstCol="1" bandRow="1"/>
              <a:tblGrid>
                <a:gridCol w="1669415">
                  <a:extLst>
                    <a:ext uri="{9D8B030D-6E8A-4147-A177-3AD203B41FA5}">
                      <a16:colId xmlns:a16="http://schemas.microsoft.com/office/drawing/2014/main" val="1720626829"/>
                    </a:ext>
                  </a:extLst>
                </a:gridCol>
                <a:gridCol w="1669415">
                  <a:extLst>
                    <a:ext uri="{9D8B030D-6E8A-4147-A177-3AD203B41FA5}">
                      <a16:colId xmlns:a16="http://schemas.microsoft.com/office/drawing/2014/main" val="1251278405"/>
                    </a:ext>
                  </a:extLst>
                </a:gridCol>
                <a:gridCol w="1878965">
                  <a:extLst>
                    <a:ext uri="{9D8B030D-6E8A-4147-A177-3AD203B41FA5}">
                      <a16:colId xmlns:a16="http://schemas.microsoft.com/office/drawing/2014/main" val="1920188587"/>
                    </a:ext>
                  </a:extLst>
                </a:gridCol>
                <a:gridCol w="1459865">
                  <a:extLst>
                    <a:ext uri="{9D8B030D-6E8A-4147-A177-3AD203B41FA5}">
                      <a16:colId xmlns:a16="http://schemas.microsoft.com/office/drawing/2014/main" val="1446328485"/>
                    </a:ext>
                  </a:extLst>
                </a:gridCol>
              </a:tblGrid>
              <a:tr h="434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Straight Cables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Curved (no jumps)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Final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969736"/>
                  </a:ext>
                </a:extLst>
              </a:tr>
              <a:tr h="434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|B|</a:t>
                      </a:r>
                      <a:r>
                        <a:rPr lang="en-US" sz="1400" baseline="-250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 </a:t>
                      </a: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cables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2.886 T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2.871 T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3.09 T</a:t>
                      </a:r>
                      <a:endParaRPr lang="en-GB" sz="1200" dirty="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802512"/>
                  </a:ext>
                </a:extLst>
              </a:tr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|B|</a:t>
                      </a:r>
                      <a:r>
                        <a:rPr lang="en-US" sz="1400" baseline="-250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 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3.02 T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3.03 T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3.13 T</a:t>
                      </a:r>
                      <a:endParaRPr lang="en-GB" sz="1200" dirty="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621624"/>
                  </a:ext>
                </a:extLst>
              </a:tr>
              <a:tr h="434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Bz</a:t>
                      </a:r>
                      <a:r>
                        <a:rPr lang="en-US" sz="1400" baseline="-250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 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2.97 T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2.996 T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3.10 T</a:t>
                      </a:r>
                      <a:endParaRPr lang="en-GB" sz="1200" dirty="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152249"/>
                  </a:ext>
                </a:extLst>
              </a:tr>
              <a:tr h="434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Fx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82.71 N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21.88 N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679 N</a:t>
                      </a:r>
                      <a:endParaRPr lang="en-GB" sz="1200" dirty="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353322"/>
                  </a:ext>
                </a:extLst>
              </a:tr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Fy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134.41 N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40.16 N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553 N</a:t>
                      </a:r>
                      <a:endParaRPr lang="en-GB" sz="1200" dirty="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473833"/>
                  </a:ext>
                </a:extLst>
              </a:tr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 err="1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Fz</a:t>
                      </a:r>
                      <a:endParaRPr lang="en-GB" sz="1200" dirty="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101.5 kN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109,1 kN</a:t>
                      </a:r>
                      <a:endParaRPr lang="en-GB" sz="120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104,5 </a:t>
                      </a:r>
                      <a:r>
                        <a:rPr lang="en-US" sz="1400" dirty="0" err="1">
                          <a:effectLst/>
                          <a:latin typeface="LM Roman 12" panose="00000500000000000000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GB" sz="1200" dirty="0">
                        <a:effectLst/>
                        <a:latin typeface="LM Roman 12" panose="00000500000000000000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5952111"/>
                  </a:ext>
                </a:extLst>
              </a:tr>
            </a:tbl>
          </a:graphicData>
        </a:graphic>
      </p:graphicFrame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B8DF703A-F4A8-48EC-9D62-417A925D6D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5" t="11618" r="67777" b="4615"/>
          <a:stretch/>
        </p:blipFill>
        <p:spPr>
          <a:xfrm>
            <a:off x="2864952" y="182164"/>
            <a:ext cx="919647" cy="926545"/>
          </a:xfrm>
          <a:prstGeom prst="rect">
            <a:avLst/>
          </a:prstGeom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55403CB4-1CFF-4560-90CF-3AEE04C604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459" t="6888" r="34724"/>
          <a:stretch/>
        </p:blipFill>
        <p:spPr>
          <a:xfrm>
            <a:off x="4306402" y="197361"/>
            <a:ext cx="896629" cy="926460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B677540B-5A3D-4212-96C6-0C6FE5B425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389" t="4776" r="1794" b="2113"/>
          <a:stretch/>
        </p:blipFill>
        <p:spPr>
          <a:xfrm>
            <a:off x="6092968" y="218381"/>
            <a:ext cx="896629" cy="92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493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118492" y="146303"/>
            <a:ext cx="3453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Other ways of visualization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D3067-9ED9-467D-9834-4895B4475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Chart, surface chart&#10;&#10;Description automatically generated">
            <a:extLst>
              <a:ext uri="{FF2B5EF4-FFF2-40B4-BE49-F238E27FC236}">
                <a16:creationId xmlns:a16="http://schemas.microsoft.com/office/drawing/2014/main" id="{77462279-6F19-4557-905A-45560A212D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89" t="6859" r="7602" b="6072"/>
          <a:stretch/>
        </p:blipFill>
        <p:spPr>
          <a:xfrm>
            <a:off x="1" y="612000"/>
            <a:ext cx="5152030" cy="3774514"/>
          </a:xfrm>
          <a:prstGeom prst="rect">
            <a:avLst/>
          </a:prstGeom>
        </p:spPr>
      </p:pic>
      <p:pic>
        <p:nvPicPr>
          <p:cNvPr id="12" name="Picture 11" descr="Chart, diagram&#10;&#10;Description automatically generated">
            <a:extLst>
              <a:ext uri="{FF2B5EF4-FFF2-40B4-BE49-F238E27FC236}">
                <a16:creationId xmlns:a16="http://schemas.microsoft.com/office/drawing/2014/main" id="{EC53F8D5-C8A3-44E8-BC18-65D476612D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08" t="14718" r="6806" b="19131"/>
          <a:stretch/>
        </p:blipFill>
        <p:spPr>
          <a:xfrm>
            <a:off x="5183781" y="612000"/>
            <a:ext cx="3960218" cy="29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28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222568" y="193148"/>
            <a:ext cx="34537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Mechanics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D3067-9ED9-467D-9834-4895B4475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450566-7F07-4077-8323-55A372A0F72D}"/>
              </a:ext>
            </a:extLst>
          </p:cNvPr>
          <p:cNvSpPr txBox="1"/>
          <p:nvPr/>
        </p:nvSpPr>
        <p:spPr>
          <a:xfrm>
            <a:off x="222568" y="704850"/>
            <a:ext cx="8184832" cy="2811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Through holes are modelled;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Bolts </a:t>
            </a:r>
            <a:r>
              <a:rPr lang="en-US" b="1" dirty="0"/>
              <a:t>positions</a:t>
            </a:r>
            <a:r>
              <a:rPr lang="en-US" dirty="0"/>
              <a:t> are still to be defined;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Impossibility of modelling </a:t>
            </a:r>
            <a:r>
              <a:rPr lang="en-GB" b="1" dirty="0"/>
              <a:t>resin inserts</a:t>
            </a:r>
            <a:r>
              <a:rPr lang="en-GB" dirty="0"/>
              <a:t> due to very sharp angles </a:t>
            </a:r>
            <a:r>
              <a:rPr lang="en-GB" dirty="0">
                <a:sym typeface="Wingdings" panose="05000000000000000000" pitchFamily="2" charset="2"/>
              </a:rPr>
              <a:t> 0 </a:t>
            </a:r>
            <a:r>
              <a:rPr lang="en-GB" dirty="0" err="1">
                <a:sym typeface="Wingdings" panose="05000000000000000000" pitchFamily="2" charset="2"/>
              </a:rPr>
              <a:t>deg</a:t>
            </a:r>
            <a:r>
              <a:rPr lang="en-GB" dirty="0">
                <a:sym typeface="Wingdings" panose="05000000000000000000" pitchFamily="2" charset="2"/>
              </a:rPr>
              <a:t> </a:t>
            </a: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Constraints on the intermediate plate to be better defined;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268422-1C45-49DF-829C-AE5F556469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76902" y="1446195"/>
            <a:ext cx="2215498" cy="9450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ABBC04F-EF61-41D1-986B-564071F83AB4}"/>
              </a:ext>
            </a:extLst>
          </p:cNvPr>
          <p:cNvSpPr txBox="1"/>
          <p:nvPr/>
        </p:nvSpPr>
        <p:spPr>
          <a:xfrm>
            <a:off x="419100" y="3505667"/>
            <a:ext cx="5645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Negligible effects on the stress state in the magnets</a:t>
            </a:r>
            <a:endParaRPr lang="en-GB" i="1" dirty="0"/>
          </a:p>
        </p:txBody>
      </p:sp>
      <p:pic>
        <p:nvPicPr>
          <p:cNvPr id="16" name="Picture 1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556731C-17E5-4DFA-8897-7682EE45C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024" y="239315"/>
            <a:ext cx="4303408" cy="244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992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222568" y="193148"/>
            <a:ext cx="34537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Mechanics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D3067-9ED9-467D-9834-4895B4475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450566-7F07-4077-8323-55A372A0F72D}"/>
              </a:ext>
            </a:extLst>
          </p:cNvPr>
          <p:cNvSpPr txBox="1"/>
          <p:nvPr/>
        </p:nvSpPr>
        <p:spPr>
          <a:xfrm>
            <a:off x="222568" y="704850"/>
            <a:ext cx="8184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GB" dirty="0" err="1"/>
              <a:t>uring</a:t>
            </a:r>
            <a:r>
              <a:rPr lang="en-GB" dirty="0"/>
              <a:t> bolt </a:t>
            </a:r>
            <a:r>
              <a:rPr lang="en-GB" dirty="0" err="1"/>
              <a:t>pretensioning</a:t>
            </a:r>
            <a:r>
              <a:rPr lang="en-GB" dirty="0"/>
              <a:t> the stress values have changed a little as expected;</a:t>
            </a:r>
          </a:p>
          <a:p>
            <a:r>
              <a:rPr lang="en-GB" dirty="0"/>
              <a:t>Different bolting constraints lead us to different values of stresses.</a:t>
            </a:r>
          </a:p>
          <a:p>
            <a:endParaRPr lang="en-GB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1D3B7773-CAE7-4EF2-886B-F95E0B936E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57" b="13322"/>
          <a:stretch/>
        </p:blipFill>
        <p:spPr>
          <a:xfrm>
            <a:off x="2921000" y="1445892"/>
            <a:ext cx="6048806" cy="29927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4CCE41-C3F6-4230-ABD2-3801B0A5874E}"/>
              </a:ext>
            </a:extLst>
          </p:cNvPr>
          <p:cNvSpPr txBox="1"/>
          <p:nvPr/>
        </p:nvSpPr>
        <p:spPr>
          <a:xfrm>
            <a:off x="419100" y="1741942"/>
            <a:ext cx="2044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Stresses are also  lowering so it’s not a problem.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910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2FED1-B74D-44C1-BCA8-80BB45F28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00404" y="4630341"/>
            <a:ext cx="5740446" cy="2738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GaToroid   -   Demonstrator Mechanics and Magnetics   -   Gianluca Vernassa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F2DDCB-B575-4A5D-811C-0C5182CA6518}"/>
              </a:ext>
            </a:extLst>
          </p:cNvPr>
          <p:cNvSpPr txBox="1"/>
          <p:nvPr/>
        </p:nvSpPr>
        <p:spPr>
          <a:xfrm>
            <a:off x="222568" y="193148"/>
            <a:ext cx="34537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Mechanics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D3067-9ED9-467D-9834-4895B4475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450566-7F07-4077-8323-55A372A0F72D}"/>
              </a:ext>
            </a:extLst>
          </p:cNvPr>
          <p:cNvSpPr txBox="1"/>
          <p:nvPr/>
        </p:nvSpPr>
        <p:spPr>
          <a:xfrm>
            <a:off x="222568" y="704850"/>
            <a:ext cx="866743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Stress state again dominated by cooldown process to cryogenic temperatures;</a:t>
            </a:r>
            <a:endParaRPr lang="en-GB" dirty="0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6BE531FB-5EEC-4AC6-897B-4D8912257D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0733401"/>
              </p:ext>
            </p:extLst>
          </p:nvPr>
        </p:nvGraphicFramePr>
        <p:xfrm>
          <a:off x="4127499" y="2406650"/>
          <a:ext cx="4897755" cy="1985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A picture containing text, connector&#10;&#10;Description automatically generated">
            <a:extLst>
              <a:ext uri="{FF2B5EF4-FFF2-40B4-BE49-F238E27FC236}">
                <a16:creationId xmlns:a16="http://schemas.microsoft.com/office/drawing/2014/main" id="{348E28B5-2A36-483A-A27F-2F04D8B957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21" r="11078" b="7323"/>
          <a:stretch/>
        </p:blipFill>
        <p:spPr>
          <a:xfrm>
            <a:off x="418749" y="1399922"/>
            <a:ext cx="3924651" cy="292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6115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170</TotalTime>
  <Words>354</Words>
  <Application>Microsoft Office PowerPoint</Application>
  <PresentationFormat>On-screen Show (16:9)</PresentationFormat>
  <Paragraphs>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LM Roman 12</vt:lpstr>
      <vt:lpstr>CERNCorporate16-9</vt:lpstr>
      <vt:lpstr>Mechanics and magnetics update</vt:lpstr>
      <vt:lpstr>Magnetics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Gianluca Vernassa</dc:creator>
  <cp:lastModifiedBy>Gianluca Vernassa</cp:lastModifiedBy>
  <cp:revision>57</cp:revision>
  <dcterms:created xsi:type="dcterms:W3CDTF">2021-01-29T11:10:13Z</dcterms:created>
  <dcterms:modified xsi:type="dcterms:W3CDTF">2021-01-29T14:01:04Z</dcterms:modified>
</cp:coreProperties>
</file>