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</p:sldMasterIdLst>
  <p:notesMasterIdLst>
    <p:notesMasterId r:id="rId25"/>
  </p:notesMasterIdLst>
  <p:handoutMasterIdLst>
    <p:handoutMasterId r:id="rId26"/>
  </p:handoutMasterIdLst>
  <p:sldIdLst>
    <p:sldId id="472" r:id="rId3"/>
    <p:sldId id="518" r:id="rId4"/>
    <p:sldId id="535" r:id="rId5"/>
    <p:sldId id="512" r:id="rId6"/>
    <p:sldId id="530" r:id="rId7"/>
    <p:sldId id="517" r:id="rId8"/>
    <p:sldId id="519" r:id="rId9"/>
    <p:sldId id="520" r:id="rId10"/>
    <p:sldId id="532" r:id="rId11"/>
    <p:sldId id="521" r:id="rId12"/>
    <p:sldId id="523" r:id="rId13"/>
    <p:sldId id="526" r:id="rId14"/>
    <p:sldId id="525" r:id="rId15"/>
    <p:sldId id="524" r:id="rId16"/>
    <p:sldId id="527" r:id="rId17"/>
    <p:sldId id="528" r:id="rId18"/>
    <p:sldId id="522" r:id="rId19"/>
    <p:sldId id="529" r:id="rId20"/>
    <p:sldId id="534" r:id="rId21"/>
    <p:sldId id="537" r:id="rId22"/>
    <p:sldId id="531" r:id="rId23"/>
    <p:sldId id="533" r:id="rId24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nrico Felcini" initials="EF" lastIdx="10" clrIdx="0">
    <p:extLst>
      <p:ext uri="{19B8F6BF-5375-455C-9EA6-DF929625EA0E}">
        <p15:presenceInfo xmlns:p15="http://schemas.microsoft.com/office/powerpoint/2012/main" userId="Enrico Felcini" providerId="None"/>
      </p:ext>
    </p:extLst>
  </p:cmAuthor>
  <p:cmAuthor id="2" name="Microsoft Office User" initials="MOU" lastIdx="2" clrIdx="1">
    <p:extLst>
      <p:ext uri="{19B8F6BF-5375-455C-9EA6-DF929625EA0E}">
        <p15:presenceInfo xmlns:p15="http://schemas.microsoft.com/office/powerpoint/2012/main" userId="Microsoft Office 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AAE"/>
    <a:srgbClr val="5F5F5F"/>
    <a:srgbClr val="E7E8F0"/>
    <a:srgbClr val="595959"/>
    <a:srgbClr val="A8A8A8"/>
    <a:srgbClr val="ED7D31"/>
    <a:srgbClr val="00B050"/>
    <a:srgbClr val="00B0F0"/>
    <a:srgbClr val="B2B2B2"/>
    <a:srgbClr val="D9D9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5310" autoAdjust="0"/>
  </p:normalViewPr>
  <p:slideViewPr>
    <p:cSldViewPr snapToGrid="0" snapToObjects="1">
      <p:cViewPr varScale="1">
        <p:scale>
          <a:sx n="130" d="100"/>
          <a:sy n="130" d="100"/>
        </p:scale>
        <p:origin x="93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357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534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E1003A-C604-49C5-8A4A-9A08E3D8486F}" type="datetimeFigureOut">
              <a:rPr lang="en-GB" smtClean="0"/>
              <a:t>29/01/2021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377317"/>
            <a:ext cx="2945659" cy="49534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FC11C-11BB-4B17-AE4A-7A7A96C0FD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568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28A480-3686-4A45-B348-778E52A86B5D}" type="datetimeFigureOut">
              <a:rPr lang="en-US" smtClean="0"/>
              <a:t>1/29/2021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B51F81B-0188-F944-95C5-D896A11FCE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9940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70478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FEF8F7-7B42-4EF3-BE0C-3D8D786CE5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0F2841"/>
              </a:clrFrom>
              <a:clrTo>
                <a:srgbClr val="0F28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-741"/>
          <a:stretch/>
        </p:blipFill>
        <p:spPr>
          <a:xfrm>
            <a:off x="2054591" y="2305219"/>
            <a:ext cx="5034817" cy="127671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876DD3A-62E0-42ED-AE61-65985045E1BA}"/>
              </a:ext>
            </a:extLst>
          </p:cNvPr>
          <p:cNvSpPr txBox="1"/>
          <p:nvPr userDrawn="1"/>
        </p:nvSpPr>
        <p:spPr>
          <a:xfrm>
            <a:off x="1609344" y="4217376"/>
            <a:ext cx="61565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prstClr val="white"/>
                </a:solidFill>
              </a:rPr>
              <a:t>Project co-funded by the CERN Budget for </a:t>
            </a:r>
          </a:p>
          <a:p>
            <a:pPr algn="ctr"/>
            <a:r>
              <a:rPr lang="en-US" sz="2400" dirty="0">
                <a:solidFill>
                  <a:prstClr val="white"/>
                </a:solidFill>
              </a:rPr>
              <a:t>Knowledge Transfer to Medical Applications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A6741658-93C8-4BF2-954B-5D20465E56B9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5E0FCBE-9009-4643-8C0D-7E6903F2AEFA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05AC43A-D4E4-4452-978E-3BDB90333AD2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44BBABA-4EF0-4FC6-8D81-DFA25303EF0E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DF12D312-73B9-44AA-9D55-9C39B9E49E43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0068" y="1061764"/>
            <a:ext cx="803864" cy="1005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89026A-C7D5-4C16-9B18-263F47EFA9ED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90990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6A7A41D3-911F-4EF7-A940-A3BEC334264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7620000" y="6356350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dirty="0"/>
              <a:t>E. Felcini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0467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046286"/>
            <a:ext cx="8226854" cy="4946742"/>
          </a:xfrm>
        </p:spPr>
        <p:txBody>
          <a:bodyPr/>
          <a:lstStyle/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4" eaLnBrk="1" latinLnBrk="0" hangingPunct="1"/>
            <a:r>
              <a:rPr lang="fr-CH" dirty="0" err="1"/>
              <a:t>Fifth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913908-4EF1-FE48-AD15-A61E23EBC998}" type="datetime1">
              <a:rPr lang="en-US" smtClean="0"/>
              <a:t>1/29/2021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Document reference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93859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B6491D4-6CDD-374E-8636-F048E10D1EB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alphaModFix amt="19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11061DB8-DB94-4C30-8A5A-5468C5C09848}"/>
              </a:ext>
            </a:extLst>
          </p:cNvPr>
          <p:cNvSpPr>
            <a:spLocks noGrp="1"/>
          </p:cNvSpPr>
          <p:nvPr userDrawn="1"/>
        </p:nvSpPr>
        <p:spPr>
          <a:xfrm>
            <a:off x="431799" y="1212940"/>
            <a:ext cx="8265984" cy="1888160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sz="5800" dirty="0">
                <a:ln w="12700">
                  <a:noFill/>
                  <a:prstDash val="solid"/>
                </a:ln>
                <a:solidFill>
                  <a:srgbClr val="1E5A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GaToroid</a:t>
            </a:r>
            <a:r>
              <a:rPr lang="en-US" sz="5000" dirty="0">
                <a:ln w="12700">
                  <a:noFill/>
                  <a:prstDash val="solid"/>
                </a:ln>
                <a:solidFill>
                  <a:srgbClr val="1E5A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en-US" sz="5000" dirty="0">
                <a:ln w="12700">
                  <a:noFill/>
                  <a:prstDash val="solid"/>
                </a:ln>
                <a:solidFill>
                  <a:srgbClr val="1E5AAE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600" dirty="0">
                <a:ln w="12700">
                  <a:noFill/>
                  <a:prstDash val="solid"/>
                </a:ln>
                <a:solidFill>
                  <a:srgbClr val="1E5AAE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Demonstrator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2DC0385-D601-4F78-B50E-D8BB6FD30A44}"/>
              </a:ext>
            </a:extLst>
          </p:cNvPr>
          <p:cNvSpPr>
            <a:spLocks noGrp="1"/>
          </p:cNvSpPr>
          <p:nvPr userDrawn="1"/>
        </p:nvSpPr>
        <p:spPr>
          <a:xfrm>
            <a:off x="150919" y="3443631"/>
            <a:ext cx="8546864" cy="1504663"/>
          </a:xfrm>
          <a:prstGeom prst="rect">
            <a:avLst/>
          </a:prstGeom>
          <a:ln>
            <a:noFill/>
          </a:ln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None/>
              <a:defRPr kumimoji="0"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None/>
              <a:defRPr kumimoji="0"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None/>
              <a:defRPr kumimoji="0"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None/>
              <a:defRPr kumimoji="0"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24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Impregnation tests on dummy stacks</a:t>
            </a:r>
          </a:p>
          <a:p>
            <a:pPr algn="r"/>
            <a:endParaRPr lang="en-US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9E563C3C-17DE-451F-B868-D540CF50BB42}"/>
              </a:ext>
            </a:extLst>
          </p:cNvPr>
          <p:cNvSpPr/>
          <p:nvPr userDrawn="1"/>
        </p:nvSpPr>
        <p:spPr>
          <a:xfrm>
            <a:off x="0" y="6122355"/>
            <a:ext cx="9144000" cy="735645"/>
          </a:xfrm>
          <a:prstGeom prst="rect">
            <a:avLst/>
          </a:prstGeom>
          <a:solidFill>
            <a:srgbClr val="1E5AAE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spc="0" normalizeH="0" baseline="0">
              <a:ln>
                <a:noFill/>
              </a:ln>
              <a:solidFill>
                <a:srgbClr val="FFFFFF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708647809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1_Main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hape 13"/>
          <p:cNvSpPr/>
          <p:nvPr/>
        </p:nvSpPr>
        <p:spPr>
          <a:xfrm>
            <a:off x="33707" y="35456"/>
            <a:ext cx="9076587" cy="521757"/>
          </a:xfrm>
          <a:prstGeom prst="rect">
            <a:avLst/>
          </a:prstGeom>
          <a:solidFill>
            <a:srgbClr val="0365C0"/>
          </a:solidFill>
          <a:ln w="12700"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  <p:txBody>
          <a:bodyPr lIns="0" tIns="0" rIns="0" bIns="0" anchor="ctr"/>
          <a:lstStyle/>
          <a:p>
            <a:pPr lvl="0" algn="ctr">
              <a:defRPr sz="2400">
                <a:solidFill>
                  <a:srgbClr val="FFFFFF"/>
                </a:solidFill>
              </a:defRPr>
            </a:pPr>
            <a:endParaRPr sz="1688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5380" y="6182725"/>
            <a:ext cx="506250" cy="506250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8489901" y="6422122"/>
            <a:ext cx="290215" cy="266804"/>
          </a:xfrm>
          <a:prstGeom prst="rect">
            <a:avLst/>
          </a:prstGeom>
          <a:noFill/>
          <a:ln w="12700" cap="flat">
            <a:noFill/>
            <a:miter lim="400000"/>
          </a:ln>
          <a:effectLst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35719" tIns="35719" rIns="35719" bIns="35719" numCol="1" spcCol="38100" rtlCol="0" anchor="ctr">
            <a:spAutoFit/>
          </a:bodyPr>
          <a:lstStyle/>
          <a:p>
            <a:pPr marL="0" marR="0" indent="0" algn="l" defTabSz="410792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fld id="{150C9DBF-CBE1-493B-859C-35CB20F571EB}" type="slidenum">
              <a:rPr kumimoji="0" lang="en-GB" sz="1265" b="0" i="0" u="none" strike="noStrike" cap="none" spc="0" normalizeH="0" baseline="0" smtClean="0">
                <a:ln>
                  <a:noFill/>
                </a:ln>
                <a:solidFill>
                  <a:schemeClr val="accent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pPr marL="0" marR="0" indent="0" algn="l" defTabSz="410792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</a:pPr>
              <a:t>‹#›</a:t>
            </a:fld>
            <a:endParaRPr kumimoji="0" lang="en-GB" sz="1969" b="0" i="0" u="none" strike="noStrike" cap="none" spc="0" normalizeH="0" baseline="0" dirty="0">
              <a:ln>
                <a:noFill/>
              </a:ln>
              <a:solidFill>
                <a:schemeClr val="accent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3197808"/>
      </p:ext>
    </p:extLst>
  </p:cSld>
  <p:clrMapOvr>
    <a:masterClrMapping/>
  </p:clrMapOvr>
  <p:transition spd="med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25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11204975"/>
      </p:ext>
    </p:extLst>
  </p:cSld>
  <p:clrMapOvr>
    <a:masterClrMapping/>
  </p:clrMapOvr>
  <p:transition spd="med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>
            <a:spLocks noGrp="1"/>
          </p:cNvSpPr>
          <p:nvPr>
            <p:ph type="title"/>
          </p:nvPr>
        </p:nvSpPr>
        <p:spPr>
          <a:xfrm>
            <a:off x="669726" y="446485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pPr lvl="0">
              <a:defRPr sz="1800"/>
            </a:pPr>
            <a:r>
              <a:rPr sz="4219"/>
              <a:t>Title Text</a:t>
            </a:r>
          </a:p>
        </p:txBody>
      </p:sp>
      <p:sp>
        <p:nvSpPr>
          <p:cNvPr id="26" name="Shape 26"/>
          <p:cNvSpPr>
            <a:spLocks noGrp="1"/>
          </p:cNvSpPr>
          <p:nvPr>
            <p:ph type="body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45" algn="ctr">
              <a:spcBef>
                <a:spcPts val="0"/>
              </a:spcBef>
              <a:buSzTx/>
              <a:buNone/>
              <a:defRPr sz="2250"/>
            </a:lvl2pPr>
            <a:lvl3pPr marL="0" indent="321489" algn="ctr">
              <a:spcBef>
                <a:spcPts val="0"/>
              </a:spcBef>
              <a:buSzTx/>
              <a:buNone/>
              <a:defRPr sz="2250"/>
            </a:lvl3pPr>
            <a:lvl4pPr marL="0" indent="482234" algn="ctr">
              <a:spcBef>
                <a:spcPts val="0"/>
              </a:spcBef>
              <a:buSzTx/>
              <a:buNone/>
              <a:defRPr sz="2250"/>
            </a:lvl4pPr>
            <a:lvl5pPr marL="0" indent="642979" algn="ctr">
              <a:spcBef>
                <a:spcPts val="0"/>
              </a:spcBef>
              <a:buSzTx/>
              <a:buNone/>
              <a:defRPr sz="2250"/>
            </a:lvl5pPr>
          </a:lstStyle>
          <a:p>
            <a:pPr lvl="0">
              <a:defRPr sz="1800"/>
            </a:pPr>
            <a:r>
              <a:rPr sz="2250"/>
              <a:t>Body Level One</a:t>
            </a:r>
          </a:p>
          <a:p>
            <a:pPr lvl="1">
              <a:defRPr sz="1800"/>
            </a:pPr>
            <a:r>
              <a:rPr sz="2250"/>
              <a:t>Body Level Two</a:t>
            </a:r>
          </a:p>
          <a:p>
            <a:pPr lvl="2">
              <a:defRPr sz="1800"/>
            </a:pPr>
            <a:r>
              <a:rPr sz="2250"/>
              <a:t>Body Level Three</a:t>
            </a:r>
          </a:p>
          <a:p>
            <a:pPr lvl="3">
              <a:defRPr sz="1800"/>
            </a:pPr>
            <a:r>
              <a:rPr sz="2250"/>
              <a:t>Body Level Four</a:t>
            </a:r>
          </a:p>
          <a:p>
            <a:pPr lvl="4">
              <a:defRPr sz="1800"/>
            </a:pPr>
            <a:r>
              <a:rPr sz="2250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443173893"/>
      </p:ext>
    </p:extLst>
  </p:cSld>
  <p:clrMapOvr>
    <a:masterClrMapping/>
  </p:clrMapOvr>
  <p:transition spd="med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hape 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25"/>
              <a:t>Title Text</a:t>
            </a:r>
          </a:p>
        </p:txBody>
      </p:sp>
    </p:spTree>
    <p:extLst>
      <p:ext uri="{BB962C8B-B14F-4D97-AF65-F5344CB8AC3E}">
        <p14:creationId xmlns:p14="http://schemas.microsoft.com/office/powerpoint/2010/main" val="572425893"/>
      </p:ext>
    </p:extLst>
  </p:cSld>
  <p:clrMapOvr>
    <a:masterClrMapping/>
  </p:clrMapOvr>
  <p:transition spd="med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25"/>
              <a:t>Title Text</a:t>
            </a:r>
          </a:p>
        </p:txBody>
      </p:sp>
      <p:sp>
        <p:nvSpPr>
          <p:cNvPr id="31" name="Shape 31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32"/>
              <a:t>Body Level One</a:t>
            </a:r>
          </a:p>
          <a:p>
            <a:pPr lvl="1">
              <a:defRPr sz="1800"/>
            </a:pPr>
            <a:r>
              <a:rPr sz="2532"/>
              <a:t>Body Level Two</a:t>
            </a:r>
          </a:p>
          <a:p>
            <a:pPr lvl="2">
              <a:defRPr sz="1800"/>
            </a:pPr>
            <a:r>
              <a:rPr sz="2532"/>
              <a:t>Body Level Three</a:t>
            </a:r>
          </a:p>
          <a:p>
            <a:pPr lvl="3">
              <a:defRPr sz="1800"/>
            </a:pPr>
            <a:r>
              <a:rPr sz="2532"/>
              <a:t>Body Level Four</a:t>
            </a:r>
          </a:p>
          <a:p>
            <a:pPr lvl="4">
              <a:defRPr sz="1800"/>
            </a:pPr>
            <a:r>
              <a:rPr sz="2532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4062823304"/>
      </p:ext>
    </p:extLst>
  </p:cSld>
  <p:clrMapOvr>
    <a:masterClrMapping/>
  </p:clrMapOvr>
  <p:transition spd="med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5625"/>
              <a:t>Title Text</a:t>
            </a:r>
          </a:p>
        </p:txBody>
      </p:sp>
      <p:sp>
        <p:nvSpPr>
          <p:cNvPr id="34" name="Shape 34"/>
          <p:cNvSpPr>
            <a:spLocks noGrp="1"/>
          </p:cNvSpPr>
          <p:nvPr>
            <p:ph type="body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117" indent="-241117">
              <a:spcBef>
                <a:spcPts val="2250"/>
              </a:spcBef>
              <a:defRPr sz="1969"/>
            </a:lvl1pPr>
            <a:lvl2pPr marL="482234" indent="-241117">
              <a:spcBef>
                <a:spcPts val="2250"/>
              </a:spcBef>
              <a:defRPr sz="1969"/>
            </a:lvl2pPr>
            <a:lvl3pPr marL="723351" indent="-241117">
              <a:spcBef>
                <a:spcPts val="2250"/>
              </a:spcBef>
              <a:defRPr sz="1969"/>
            </a:lvl3pPr>
            <a:lvl4pPr marL="964468" indent="-241117">
              <a:spcBef>
                <a:spcPts val="2250"/>
              </a:spcBef>
              <a:defRPr sz="1969"/>
            </a:lvl4pPr>
            <a:lvl5pPr marL="1205585" indent="-241117">
              <a:spcBef>
                <a:spcPts val="2250"/>
              </a:spcBef>
              <a:defRPr sz="1969"/>
            </a:lvl5pPr>
          </a:lstStyle>
          <a:p>
            <a:pPr lvl="0">
              <a:defRPr sz="1800"/>
            </a:pPr>
            <a:r>
              <a:rPr sz="1969"/>
              <a:t>Body Level One</a:t>
            </a:r>
          </a:p>
          <a:p>
            <a:pPr lvl="1">
              <a:defRPr sz="1800"/>
            </a:pPr>
            <a:r>
              <a:rPr sz="1969"/>
              <a:t>Body Level Two</a:t>
            </a:r>
          </a:p>
          <a:p>
            <a:pPr lvl="2">
              <a:defRPr sz="1800"/>
            </a:pPr>
            <a:r>
              <a:rPr sz="1969"/>
              <a:t>Body Level Three</a:t>
            </a:r>
          </a:p>
          <a:p>
            <a:pPr lvl="3">
              <a:defRPr sz="1800"/>
            </a:pPr>
            <a:r>
              <a:rPr sz="1969"/>
              <a:t>Body Level Four</a:t>
            </a:r>
          </a:p>
          <a:p>
            <a:pPr lvl="4">
              <a:defRPr sz="1800"/>
            </a:pPr>
            <a:r>
              <a:rPr sz="1969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1593826668"/>
      </p:ext>
    </p:extLst>
  </p:cSld>
  <p:clrMapOvr>
    <a:masterClrMapping/>
  </p:clrMapOvr>
  <p:transition spd="med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r>
              <a:rPr sz="2532"/>
              <a:t>Body Level One</a:t>
            </a:r>
          </a:p>
          <a:p>
            <a:pPr lvl="1">
              <a:defRPr sz="1800"/>
            </a:pPr>
            <a:r>
              <a:rPr sz="2532"/>
              <a:t>Body Level Two</a:t>
            </a:r>
          </a:p>
          <a:p>
            <a:pPr lvl="2">
              <a:defRPr sz="1800"/>
            </a:pPr>
            <a:r>
              <a:rPr sz="2532"/>
              <a:t>Body Level Three</a:t>
            </a:r>
          </a:p>
          <a:p>
            <a:pPr lvl="3">
              <a:defRPr sz="1800"/>
            </a:pPr>
            <a:r>
              <a:rPr sz="2532"/>
              <a:t>Body Level Four</a:t>
            </a:r>
          </a:p>
          <a:p>
            <a:pPr lvl="4">
              <a:defRPr sz="1800"/>
            </a:pPr>
            <a:r>
              <a:rPr sz="2532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2244147417"/>
      </p:ext>
    </p:extLst>
  </p:cSld>
  <p:clrMapOvr>
    <a:masterClrMapping/>
  </p:clrMapOvr>
  <p:transition spd="med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62577395"/>
      </p:ext>
    </p:extLst>
  </p:cSld>
  <p:clrMapOvr>
    <a:masterClrMapping/>
  </p:clrMapOvr>
  <p:transition spd="med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01654590"/>
      </p:ext>
    </p:extLst>
  </p:cSld>
  <p:clrMapOvr>
    <a:masterClrMapping/>
  </p:clrMapOvr>
  <p:transition spd="med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43669106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D1930-744A-4AFF-A10F-5ABDE41192DC}"/>
              </a:ext>
            </a:extLst>
          </p:cNvPr>
          <p:cNvSpPr txBox="1">
            <a:spLocks/>
          </p:cNvSpPr>
          <p:nvPr userDrawn="1"/>
        </p:nvSpPr>
        <p:spPr>
          <a:xfrm>
            <a:off x="8419795" y="6344978"/>
            <a:ext cx="5629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89B942-FAB3-4EE1-AD6F-ACED54E317B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clrChange>
              <a:clrFrom>
                <a:srgbClr val="0F2841"/>
              </a:clrFrom>
              <a:clrTo>
                <a:srgbClr val="0F2841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 r="-741"/>
          <a:stretch/>
        </p:blipFill>
        <p:spPr>
          <a:xfrm>
            <a:off x="861234" y="6280373"/>
            <a:ext cx="1965094" cy="49830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46BA858D-941D-48CB-BD4E-D1264CCAAA55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5C2F760A-1B3F-48A5-A5D3-03CF49A5F791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>
            <a:extLst>
              <a:ext uri="{FF2B5EF4-FFF2-40B4-BE49-F238E27FC236}">
                <a16:creationId xmlns:a16="http://schemas.microsoft.com/office/drawing/2014/main" id="{78AEA179-72FB-4C4A-BF84-72F9FBAE77D2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5C8285A-6062-45AB-9B7D-57ECF6AF3F50}"/>
              </a:ext>
            </a:extLst>
          </p:cNvPr>
          <p:cNvSpPr txBox="1">
            <a:spLocks/>
          </p:cNvSpPr>
          <p:nvPr userDrawn="1"/>
        </p:nvSpPr>
        <p:spPr>
          <a:xfrm>
            <a:off x="7669162" y="6344978"/>
            <a:ext cx="131354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A. Haziot | </a:t>
            </a:r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1" r:id="rId17"/>
    <p:sldLayoutId id="2147483682" r:id="rId18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/>
          </p:cNvSpPr>
          <p:nvPr>
            <p:ph type="title"/>
          </p:nvPr>
        </p:nvSpPr>
        <p:spPr>
          <a:xfrm>
            <a:off x="669727" y="312540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5625"/>
              <a:t>Title Text</a:t>
            </a:r>
          </a:p>
        </p:txBody>
      </p:sp>
      <p:sp>
        <p:nvSpPr>
          <p:cNvPr id="3" name="Shape 3"/>
          <p:cNvSpPr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 anchor="ctr">
            <a:normAutofit/>
          </a:bodyPr>
          <a:lstStyle/>
          <a:p>
            <a:pPr lvl="0">
              <a:defRPr sz="1800"/>
            </a:pPr>
            <a:r>
              <a:rPr sz="2532"/>
              <a:t>Body Level One</a:t>
            </a:r>
          </a:p>
          <a:p>
            <a:pPr lvl="1">
              <a:defRPr sz="1800"/>
            </a:pPr>
            <a:r>
              <a:rPr sz="2532"/>
              <a:t>Body Level Two</a:t>
            </a:r>
          </a:p>
          <a:p>
            <a:pPr lvl="2">
              <a:defRPr sz="1800"/>
            </a:pPr>
            <a:r>
              <a:rPr sz="2532"/>
              <a:t>Body Level Three</a:t>
            </a:r>
          </a:p>
          <a:p>
            <a:pPr lvl="3">
              <a:defRPr sz="1800"/>
            </a:pPr>
            <a:r>
              <a:rPr sz="2532"/>
              <a:t>Body Level Four</a:t>
            </a:r>
          </a:p>
          <a:p>
            <a:pPr lvl="4">
              <a:defRPr sz="1800"/>
            </a:pPr>
            <a:r>
              <a:rPr sz="2532"/>
              <a:t>Body Level Five</a:t>
            </a:r>
          </a:p>
        </p:txBody>
      </p:sp>
    </p:spTree>
    <p:extLst>
      <p:ext uri="{BB962C8B-B14F-4D97-AF65-F5344CB8AC3E}">
        <p14:creationId xmlns:p14="http://schemas.microsoft.com/office/powerpoint/2010/main" val="769504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 spd="med"/>
  <p:hf hdr="0" ftr="0" dt="0"/>
  <p:txStyles>
    <p:titleStyle>
      <a:lvl1pPr algn="ctr" defTabSz="410792">
        <a:defRPr sz="5625">
          <a:latin typeface="+mn-lt"/>
          <a:ea typeface="+mn-ea"/>
          <a:cs typeface="+mn-cs"/>
          <a:sym typeface="Helvetica Light"/>
        </a:defRPr>
      </a:lvl1pPr>
      <a:lvl2pPr indent="160745" algn="ctr" defTabSz="410792">
        <a:defRPr sz="5625">
          <a:latin typeface="+mn-lt"/>
          <a:ea typeface="+mn-ea"/>
          <a:cs typeface="+mn-cs"/>
          <a:sym typeface="Helvetica Light"/>
        </a:defRPr>
      </a:lvl2pPr>
      <a:lvl3pPr indent="321489" algn="ctr" defTabSz="410792">
        <a:defRPr sz="5625">
          <a:latin typeface="+mn-lt"/>
          <a:ea typeface="+mn-ea"/>
          <a:cs typeface="+mn-cs"/>
          <a:sym typeface="Helvetica Light"/>
        </a:defRPr>
      </a:lvl3pPr>
      <a:lvl4pPr indent="482234" algn="ctr" defTabSz="410792">
        <a:defRPr sz="5625">
          <a:latin typeface="+mn-lt"/>
          <a:ea typeface="+mn-ea"/>
          <a:cs typeface="+mn-cs"/>
          <a:sym typeface="Helvetica Light"/>
        </a:defRPr>
      </a:lvl4pPr>
      <a:lvl5pPr indent="642979" algn="ctr" defTabSz="410792">
        <a:defRPr sz="5625">
          <a:latin typeface="+mn-lt"/>
          <a:ea typeface="+mn-ea"/>
          <a:cs typeface="+mn-cs"/>
          <a:sym typeface="Helvetica Light"/>
        </a:defRPr>
      </a:lvl5pPr>
      <a:lvl6pPr indent="803723" algn="ctr" defTabSz="410792">
        <a:defRPr sz="5625">
          <a:latin typeface="+mn-lt"/>
          <a:ea typeface="+mn-ea"/>
          <a:cs typeface="+mn-cs"/>
          <a:sym typeface="Helvetica Light"/>
        </a:defRPr>
      </a:lvl6pPr>
      <a:lvl7pPr indent="964468" algn="ctr" defTabSz="410792">
        <a:defRPr sz="5625">
          <a:latin typeface="+mn-lt"/>
          <a:ea typeface="+mn-ea"/>
          <a:cs typeface="+mn-cs"/>
          <a:sym typeface="Helvetica Light"/>
        </a:defRPr>
      </a:lvl7pPr>
      <a:lvl8pPr indent="1125212" algn="ctr" defTabSz="410792">
        <a:defRPr sz="5625">
          <a:latin typeface="+mn-lt"/>
          <a:ea typeface="+mn-ea"/>
          <a:cs typeface="+mn-cs"/>
          <a:sym typeface="Helvetica Light"/>
        </a:defRPr>
      </a:lvl8pPr>
      <a:lvl9pPr indent="1285957" algn="ctr" defTabSz="410792">
        <a:defRPr sz="5625">
          <a:latin typeface="+mn-lt"/>
          <a:ea typeface="+mn-ea"/>
          <a:cs typeface="+mn-cs"/>
          <a:sym typeface="Helvetica Light"/>
        </a:defRPr>
      </a:lvl9pPr>
    </p:titleStyle>
    <p:bodyStyle>
      <a:lvl1pPr marL="312559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1pPr>
      <a:lvl2pPr marL="625118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2pPr>
      <a:lvl3pPr marL="937678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3pPr>
      <a:lvl4pPr marL="1250236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4pPr>
      <a:lvl5pPr marL="1562795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5pPr>
      <a:lvl6pPr marL="1875354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6pPr>
      <a:lvl7pPr marL="2187914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7pPr>
      <a:lvl8pPr marL="2500473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8pPr>
      <a:lvl9pPr marL="2813032" indent="-312559" defTabSz="410792">
        <a:spcBef>
          <a:spcPts val="2953"/>
        </a:spcBef>
        <a:buSzPct val="75000"/>
        <a:buChar char="•"/>
        <a:defRPr sz="2532">
          <a:latin typeface="+mn-lt"/>
          <a:ea typeface="+mn-ea"/>
          <a:cs typeface="+mn-cs"/>
          <a:sym typeface="Helvetica Light"/>
        </a:defRPr>
      </a:lvl9pPr>
    </p:bodyStyle>
    <p:otherStyle>
      <a:lvl1pPr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1pPr>
      <a:lvl2pPr indent="160745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2pPr>
      <a:lvl3pPr indent="321489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3pPr>
      <a:lvl4pPr indent="482234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4pPr>
      <a:lvl5pPr indent="642979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5pPr>
      <a:lvl6pPr indent="803723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6pPr>
      <a:lvl7pPr indent="964468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7pPr>
      <a:lvl8pPr indent="1125212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8pPr>
      <a:lvl9pPr indent="1285957" algn="ctr" defTabSz="410792">
        <a:defRPr>
          <a:solidFill>
            <a:schemeClr val="tx1"/>
          </a:solidFill>
          <a:latin typeface="+mn-lt"/>
          <a:ea typeface="+mn-ea"/>
          <a:cs typeface="+mn-cs"/>
          <a:sym typeface="Helvetica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3.jpeg"/><Relationship Id="rId5" Type="http://schemas.openxmlformats.org/officeDocument/2006/relationships/image" Target="../media/image32.jpeg"/><Relationship Id="rId4" Type="http://schemas.microsoft.com/office/2007/relationships/hdphoto" Target="../media/hdphoto2.wdp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93087C48-59B6-4369-B280-2B11FD9BC4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22529E"/>
              </a:clrFrom>
              <a:clrTo>
                <a:srgbClr val="22529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8166" y="6164825"/>
            <a:ext cx="642624" cy="641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905270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Quality of impregnation / peeling resistance</a:t>
            </a:r>
          </a:p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AB1121-A9E0-4BCE-9925-E0A53C66AA74}"/>
              </a:ext>
            </a:extLst>
          </p:cNvPr>
          <p:cNvSpPr txBox="1"/>
          <p:nvPr/>
        </p:nvSpPr>
        <p:spPr>
          <a:xfrm>
            <a:off x="333374" y="4025851"/>
            <a:ext cx="8226853" cy="1815882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Peeling resistance is generally higher with fiber glass than with polyimide. The structure is reinforced by the fiber.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Peeling resistance is higher with MY750 and Mix61 (more elastic) than with CTD101K that tends to fracture and propagate a crack.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Cracks can be observed with CTD101K after LN2 thermal cycles.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13DB2F-AE27-4DD5-B044-1EB6F0988F6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548089" y="1299989"/>
            <a:ext cx="4795092" cy="2333997"/>
          </a:xfrm>
          <a:prstGeom prst="rect">
            <a:avLst/>
          </a:prstGeom>
          <a:solidFill>
            <a:srgbClr val="1E5AAE"/>
          </a:solidFill>
          <a:ln>
            <a:solidFill>
              <a:srgbClr val="1E5AAE"/>
            </a:solidFill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9291A214-D632-4B31-A70C-0BD8CF14B6CF}"/>
              </a:ext>
            </a:extLst>
          </p:cNvPr>
          <p:cNvSpPr txBox="1"/>
          <p:nvPr/>
        </p:nvSpPr>
        <p:spPr>
          <a:xfrm>
            <a:off x="3258943" y="3305889"/>
            <a:ext cx="201208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23 - Polyimide + MY750</a:t>
            </a:r>
            <a:endParaRPr lang="en-GB" sz="1000" dirty="0"/>
          </a:p>
        </p:txBody>
      </p:sp>
      <p:pic>
        <p:nvPicPr>
          <p:cNvPr id="4" name="Picture 3" descr="A picture containing text&#10;&#10;Description automatically generated">
            <a:extLst>
              <a:ext uri="{FF2B5EF4-FFF2-40B4-BE49-F238E27FC236}">
                <a16:creationId xmlns:a16="http://schemas.microsoft.com/office/drawing/2014/main" id="{ADC31C27-405B-4718-B66F-B2F20C474EC7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3589" y="1645920"/>
            <a:ext cx="2530186" cy="1542351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A04ADF2-A249-4F4E-B114-34279E66FF68}"/>
              </a:ext>
            </a:extLst>
          </p:cNvPr>
          <p:cNvSpPr txBox="1"/>
          <p:nvPr/>
        </p:nvSpPr>
        <p:spPr>
          <a:xfrm>
            <a:off x="5967042" y="1674899"/>
            <a:ext cx="2169184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19 - Polyimide + CTD101K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451827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Insulation between cables – Fiber glass</a:t>
            </a:r>
          </a:p>
          <a:p>
            <a:endParaRPr lang="en-US" sz="4000" dirty="0"/>
          </a:p>
        </p:txBody>
      </p:sp>
      <p:pic>
        <p:nvPicPr>
          <p:cNvPr id="6" name="Picture 5" descr="A close - up of some wood&#10;&#10;Description automatically generated with medium confidence">
            <a:extLst>
              <a:ext uri="{FF2B5EF4-FFF2-40B4-BE49-F238E27FC236}">
                <a16:creationId xmlns:a16="http://schemas.microsoft.com/office/drawing/2014/main" id="{B79E6B30-CEEE-4C4E-B29E-65CCF3EE0BB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03818" y="3933020"/>
            <a:ext cx="3028950" cy="1622225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EC47EE5-58B3-4263-893A-F45E20893FE5}"/>
              </a:ext>
            </a:extLst>
          </p:cNvPr>
          <p:cNvSpPr txBox="1"/>
          <p:nvPr/>
        </p:nvSpPr>
        <p:spPr>
          <a:xfrm>
            <a:off x="1298794" y="3974575"/>
            <a:ext cx="19768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1 - Fiberglass + MY750</a:t>
            </a:r>
            <a:endParaRPr lang="en-GB" sz="1000" dirty="0"/>
          </a:p>
        </p:txBody>
      </p:sp>
      <p:pic>
        <p:nvPicPr>
          <p:cNvPr id="10" name="Picture 9" descr="A picture containing indoor, bed&#10;&#10;Description automatically generated">
            <a:extLst>
              <a:ext uri="{FF2B5EF4-FFF2-40B4-BE49-F238E27FC236}">
                <a16:creationId xmlns:a16="http://schemas.microsoft.com/office/drawing/2014/main" id="{DF1B53DF-9596-4B22-AB14-672D335EE93B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3481764" y="3927849"/>
            <a:ext cx="2856125" cy="1627396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5D8BAD-71E7-4DFE-A5D1-4CCF156093EC}"/>
              </a:ext>
            </a:extLst>
          </p:cNvPr>
          <p:cNvSpPr txBox="1"/>
          <p:nvPr/>
        </p:nvSpPr>
        <p:spPr>
          <a:xfrm>
            <a:off x="3529389" y="3961715"/>
            <a:ext cx="2133918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5 - Fiberglass + CTD101K</a:t>
            </a:r>
            <a:endParaRPr lang="en-GB" sz="1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8FCD8E4-361F-4509-B4DB-83CD3EE101A5}"/>
              </a:ext>
            </a:extLst>
          </p:cNvPr>
          <p:cNvSpPr txBox="1"/>
          <p:nvPr/>
        </p:nvSpPr>
        <p:spPr>
          <a:xfrm>
            <a:off x="6486886" y="3933020"/>
            <a:ext cx="249420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fiber glass is impregnated for both CTD101K and MY750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MY750 did not wet the copper while the CTD101K wet it only partially.</a:t>
            </a:r>
            <a:endParaRPr lang="en-GB" sz="1400" dirty="0"/>
          </a:p>
        </p:txBody>
      </p:sp>
      <p:pic>
        <p:nvPicPr>
          <p:cNvPr id="9" name="Picture 8" descr="A picture containing text&#10;&#10;Description automatically generated">
            <a:extLst>
              <a:ext uri="{FF2B5EF4-FFF2-40B4-BE49-F238E27FC236}">
                <a16:creationId xmlns:a16="http://schemas.microsoft.com/office/drawing/2014/main" id="{B88A5AAA-9600-40A0-A1ED-F02D46196359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57200" y="2333483"/>
            <a:ext cx="2696006" cy="1000373"/>
          </a:xfrm>
          <a:prstGeom prst="rect">
            <a:avLst/>
          </a:prstGeom>
          <a:ln>
            <a:solidFill>
              <a:srgbClr val="1E5AAE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FD80AC-3FD7-4A86-9A6B-33D2222C74BF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57201" y="1324542"/>
            <a:ext cx="2696005" cy="932098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698FFB7F-A0F3-4104-922E-DBA29E9236F6}"/>
              </a:ext>
            </a:extLst>
          </p:cNvPr>
          <p:cNvSpPr txBox="1"/>
          <p:nvPr/>
        </p:nvSpPr>
        <p:spPr>
          <a:xfrm>
            <a:off x="480184" y="1353482"/>
            <a:ext cx="235352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9 – Fiber glass + MY750 (low)</a:t>
            </a:r>
            <a:endParaRPr lang="en-GB" sz="1000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F0B5D721-7B55-4D48-9AC2-DA63A0429C3C}"/>
              </a:ext>
            </a:extLst>
          </p:cNvPr>
          <p:cNvSpPr txBox="1"/>
          <p:nvPr/>
        </p:nvSpPr>
        <p:spPr>
          <a:xfrm>
            <a:off x="480183" y="2370664"/>
            <a:ext cx="2401619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dirty="0"/>
              <a:t>Sample 3 – Fiber glass + MY750 (high)</a:t>
            </a:r>
            <a:endParaRPr lang="en-GB" sz="10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B4F6D07-F582-4E5C-83F1-2CA04E99B6CE}"/>
              </a:ext>
            </a:extLst>
          </p:cNvPr>
          <p:cNvSpPr txBox="1"/>
          <p:nvPr/>
        </p:nvSpPr>
        <p:spPr>
          <a:xfrm>
            <a:off x="5946962" y="1456662"/>
            <a:ext cx="332252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Distance between cables is homogenous along the sample for both compressions.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The impregnated fiber glass fills the gap and plays a buffer role.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167 µm at high compression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213 µm at low compression</a:t>
            </a:r>
            <a:endParaRPr lang="en-GB" sz="1400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42DDDC46-DE1A-427F-8E32-3C63EAD28A25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67876" y="1324542"/>
            <a:ext cx="2679086" cy="2009315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5BB11931-257F-4F88-8D78-66401014F01F}"/>
              </a:ext>
            </a:extLst>
          </p:cNvPr>
          <p:cNvSpPr txBox="1"/>
          <p:nvPr/>
        </p:nvSpPr>
        <p:spPr>
          <a:xfrm>
            <a:off x="3286726" y="1345490"/>
            <a:ext cx="235352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1 – Fiber glass + MY750 (low)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718331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Insulation between cables - Polyimide</a:t>
            </a:r>
          </a:p>
          <a:p>
            <a:endParaRPr lang="en-US" sz="4000" dirty="0"/>
          </a:p>
        </p:txBody>
      </p:sp>
      <p:pic>
        <p:nvPicPr>
          <p:cNvPr id="14" name="Picture 13" descr="A picture containing subway&#10;&#10;Description automatically generated">
            <a:extLst>
              <a:ext uri="{FF2B5EF4-FFF2-40B4-BE49-F238E27FC236}">
                <a16:creationId xmlns:a16="http://schemas.microsoft.com/office/drawing/2014/main" id="{D208A70C-67AC-4590-A784-6E8BE1BDFE9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769639" y="3456251"/>
            <a:ext cx="2538175" cy="2015963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C070C19-1117-4CF9-88CA-86E151B4CB22}"/>
              </a:ext>
            </a:extLst>
          </p:cNvPr>
          <p:cNvSpPr txBox="1"/>
          <p:nvPr/>
        </p:nvSpPr>
        <p:spPr>
          <a:xfrm>
            <a:off x="1292893" y="3512221"/>
            <a:ext cx="198483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23 - Polyimide + Mix61</a:t>
            </a:r>
            <a:endParaRPr lang="en-GB" sz="1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C9C5CB1-EFF8-430A-AFB8-976E4F18F998}"/>
              </a:ext>
            </a:extLst>
          </p:cNvPr>
          <p:cNvSpPr txBox="1"/>
          <p:nvPr/>
        </p:nvSpPr>
        <p:spPr>
          <a:xfrm>
            <a:off x="4129893" y="1632007"/>
            <a:ext cx="446527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impregnation is not homogenous between the cables. The resin (for all of them) fills preferentially one inter-cable space and pushes the other cables against each other.</a:t>
            </a:r>
            <a:endParaRPr lang="en-GB" sz="1600" dirty="0"/>
          </a:p>
        </p:txBody>
      </p:sp>
      <p:pic>
        <p:nvPicPr>
          <p:cNvPr id="8" name="Picture 7" descr="A close - up of a wood surface&#10;&#10;Description automatically generated with low confidence">
            <a:extLst>
              <a:ext uri="{FF2B5EF4-FFF2-40B4-BE49-F238E27FC236}">
                <a16:creationId xmlns:a16="http://schemas.microsoft.com/office/drawing/2014/main" id="{F81D290C-BD67-421E-BC15-EDDB074947F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489" y="2494941"/>
            <a:ext cx="3072923" cy="681163"/>
          </a:xfrm>
          <a:prstGeom prst="rect">
            <a:avLst/>
          </a:prstGeom>
          <a:ln>
            <a:solidFill>
              <a:srgbClr val="1E5AAE"/>
            </a:solidFill>
          </a:ln>
        </p:spPr>
      </p:pic>
      <p:pic>
        <p:nvPicPr>
          <p:cNvPr id="10" name="Picture 9" descr="A picture containing text&#10;&#10;Description automatically generated">
            <a:extLst>
              <a:ext uri="{FF2B5EF4-FFF2-40B4-BE49-F238E27FC236}">
                <a16:creationId xmlns:a16="http://schemas.microsoft.com/office/drawing/2014/main" id="{4383CC92-D8B9-4800-8B5D-5FB5F1DEA238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8489" y="1296109"/>
            <a:ext cx="3072923" cy="1132186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54282BB-959E-419B-A2E8-78C65A2D43FB}"/>
              </a:ext>
            </a:extLst>
          </p:cNvPr>
          <p:cNvSpPr txBox="1"/>
          <p:nvPr/>
        </p:nvSpPr>
        <p:spPr>
          <a:xfrm>
            <a:off x="548833" y="1385786"/>
            <a:ext cx="198483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23 - Polyimide + Mix 61</a:t>
            </a:r>
            <a:endParaRPr lang="en-GB" sz="10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09FEF97-1021-461F-AB30-BFB8B61F0F37}"/>
              </a:ext>
            </a:extLst>
          </p:cNvPr>
          <p:cNvSpPr txBox="1"/>
          <p:nvPr/>
        </p:nvSpPr>
        <p:spPr>
          <a:xfrm>
            <a:off x="4129893" y="3925623"/>
            <a:ext cx="44652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As a result, the resin is almost not present when the cables are compacted together.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999615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Insulation between cables – Electrical tests</a:t>
            </a:r>
          </a:p>
          <a:p>
            <a:endParaRPr lang="en-US" sz="4000" dirty="0"/>
          </a:p>
        </p:txBody>
      </p:sp>
      <p:graphicFrame>
        <p:nvGraphicFramePr>
          <p:cNvPr id="2" name="Table 3">
            <a:extLst>
              <a:ext uri="{FF2B5EF4-FFF2-40B4-BE49-F238E27FC236}">
                <a16:creationId xmlns:a16="http://schemas.microsoft.com/office/drawing/2014/main" id="{68D62902-648F-4C41-8DC9-77CA0921396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2036698"/>
              </p:ext>
            </p:extLst>
          </p:nvPr>
        </p:nvGraphicFramePr>
        <p:xfrm>
          <a:off x="304800" y="1483995"/>
          <a:ext cx="4419601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0708">
                  <a:extLst>
                    <a:ext uri="{9D8B030D-6E8A-4147-A177-3AD203B41FA5}">
                      <a16:colId xmlns:a16="http://schemas.microsoft.com/office/drawing/2014/main" val="2547322137"/>
                    </a:ext>
                  </a:extLst>
                </a:gridCol>
                <a:gridCol w="1279843">
                  <a:extLst>
                    <a:ext uri="{9D8B030D-6E8A-4147-A177-3AD203B41FA5}">
                      <a16:colId xmlns:a16="http://schemas.microsoft.com/office/drawing/2014/main" val="245714619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25840066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Fiber Glass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No T cycle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 cycle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58096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MY750 (high)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705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593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670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MY750 (low)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2162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882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8051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CTD101K (high)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1869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1964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874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CTD101K (low)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2610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1269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712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Mix61 (low)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1038221"/>
                  </a:ext>
                </a:extLst>
              </a:tr>
            </a:tbl>
          </a:graphicData>
        </a:graphic>
      </p:graphicFrame>
      <p:graphicFrame>
        <p:nvGraphicFramePr>
          <p:cNvPr id="5" name="Table 3">
            <a:extLst>
              <a:ext uri="{FF2B5EF4-FFF2-40B4-BE49-F238E27FC236}">
                <a16:creationId xmlns:a16="http://schemas.microsoft.com/office/drawing/2014/main" id="{62588C62-3548-4525-B632-F21C29B5CD1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1671301"/>
              </p:ext>
            </p:extLst>
          </p:nvPr>
        </p:nvGraphicFramePr>
        <p:xfrm>
          <a:off x="304800" y="4228465"/>
          <a:ext cx="4419601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50708">
                  <a:extLst>
                    <a:ext uri="{9D8B030D-6E8A-4147-A177-3AD203B41FA5}">
                      <a16:colId xmlns:a16="http://schemas.microsoft.com/office/drawing/2014/main" val="2547322137"/>
                    </a:ext>
                  </a:extLst>
                </a:gridCol>
                <a:gridCol w="1279843">
                  <a:extLst>
                    <a:ext uri="{9D8B030D-6E8A-4147-A177-3AD203B41FA5}">
                      <a16:colId xmlns:a16="http://schemas.microsoft.com/office/drawing/2014/main" val="245714619"/>
                    </a:ext>
                  </a:extLst>
                </a:gridCol>
                <a:gridCol w="1289050">
                  <a:extLst>
                    <a:ext uri="{9D8B030D-6E8A-4147-A177-3AD203B41FA5}">
                      <a16:colId xmlns:a16="http://schemas.microsoft.com/office/drawing/2014/main" val="2584006647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Polyimide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Before</a:t>
                      </a:r>
                      <a:endParaRPr lang="en-GB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after</a:t>
                      </a:r>
                      <a:endParaRPr lang="en-GB" sz="1400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096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MY750 (low)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670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CTD101K (low)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+ 3000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2913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712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Mix61 (low)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829 G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103822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CE88789-CDA2-4B66-AFD4-38F0E91C0F68}"/>
              </a:ext>
            </a:extLst>
          </p:cNvPr>
          <p:cNvSpPr txBox="1"/>
          <p:nvPr/>
        </p:nvSpPr>
        <p:spPr>
          <a:xfrm>
            <a:off x="5104176" y="1379220"/>
            <a:ext cx="3868374" cy="464742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Pre-Conclusion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With fiber glass the CTD101K shows better insulation properties between cables than the MY750 as it seems to wet better the cable.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Low compression samples are showing better result as the inter-cable distance is larger.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With polyimide, the insulation is good although non-homogenous filling is observed, and more measurements are needed.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 all cases insulation between cable is not an issue.</a:t>
            </a:r>
          </a:p>
        </p:txBody>
      </p:sp>
    </p:spTree>
    <p:extLst>
      <p:ext uri="{BB962C8B-B14F-4D97-AF65-F5344CB8AC3E}">
        <p14:creationId xmlns:p14="http://schemas.microsoft.com/office/powerpoint/2010/main" val="89705363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Contact between tapes in a cable</a:t>
            </a:r>
          </a:p>
          <a:p>
            <a:endParaRPr lang="en-US" sz="4000" dirty="0"/>
          </a:p>
        </p:txBody>
      </p:sp>
      <p:pic>
        <p:nvPicPr>
          <p:cNvPr id="3" name="Picture 2" descr="A close - up of a pipe&#10;&#10;Description automatically generated with low confidence">
            <a:extLst>
              <a:ext uri="{FF2B5EF4-FFF2-40B4-BE49-F238E27FC236}">
                <a16:creationId xmlns:a16="http://schemas.microsoft.com/office/drawing/2014/main" id="{DA16D190-A17F-4F5F-9C45-53EA0E89C99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457200" y="1379220"/>
            <a:ext cx="3319865" cy="2291466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489316B-A14E-4328-9C7F-7C8E246D16FB}"/>
              </a:ext>
            </a:extLst>
          </p:cNvPr>
          <p:cNvSpPr txBox="1"/>
          <p:nvPr/>
        </p:nvSpPr>
        <p:spPr>
          <a:xfrm>
            <a:off x="4040553" y="1411854"/>
            <a:ext cx="4465274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fiber glass allows the resin to flow through and the samples are showing some traces of resin between the tapes.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Also, it seems the MY705 is more likely to go in between than the CTD101K.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Samples with polyimide are showing only very few resin traces between the tape with the MY750 and no signs of resin are observed with the CTD101K and the Mix61.</a:t>
            </a:r>
          </a:p>
        </p:txBody>
      </p:sp>
      <p:pic>
        <p:nvPicPr>
          <p:cNvPr id="6" name="Picture 5" descr="A picture containing indoor&#10;&#10;Description automatically generated">
            <a:extLst>
              <a:ext uri="{FF2B5EF4-FFF2-40B4-BE49-F238E27FC236}">
                <a16:creationId xmlns:a16="http://schemas.microsoft.com/office/drawing/2014/main" id="{7BB66906-DA6A-4D6E-9F52-68E108CC26C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6200000">
            <a:off x="971401" y="3236745"/>
            <a:ext cx="2291465" cy="3319863"/>
          </a:xfrm>
          <a:prstGeom prst="rect">
            <a:avLst/>
          </a:prstGeom>
          <a:ln>
            <a:solidFill>
              <a:srgbClr val="1E5AAE"/>
            </a:solidFill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6151108-5847-4923-9D6A-DBD799652974}"/>
              </a:ext>
            </a:extLst>
          </p:cNvPr>
          <p:cNvSpPr txBox="1"/>
          <p:nvPr/>
        </p:nvSpPr>
        <p:spPr>
          <a:xfrm>
            <a:off x="518726" y="3793820"/>
            <a:ext cx="1984839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23 - Polyimide + Mix61</a:t>
            </a:r>
            <a:endParaRPr lang="en-GB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E50D62-25B3-48C0-A5BB-E4D092FC73B4}"/>
              </a:ext>
            </a:extLst>
          </p:cNvPr>
          <p:cNvSpPr txBox="1"/>
          <p:nvPr/>
        </p:nvSpPr>
        <p:spPr>
          <a:xfrm>
            <a:off x="526742" y="1411854"/>
            <a:ext cx="1976823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000" dirty="0"/>
              <a:t>Sample 1 - Fiberglass + MY750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30736317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Contact between tapes in a cable</a:t>
            </a:r>
          </a:p>
          <a:p>
            <a:endParaRPr lang="en-US" sz="4000" dirty="0"/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E8ADE07E-B8C6-4EBA-9F49-4A347D2A7994}"/>
              </a:ext>
            </a:extLst>
          </p:cNvPr>
          <p:cNvGrpSpPr/>
          <p:nvPr/>
        </p:nvGrpSpPr>
        <p:grpSpPr>
          <a:xfrm>
            <a:off x="317381" y="1319412"/>
            <a:ext cx="2480141" cy="4589652"/>
            <a:chOff x="1431806" y="1430855"/>
            <a:chExt cx="2480141" cy="4589652"/>
          </a:xfrm>
        </p:grpSpPr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F68C13B3-2FFC-4AA7-8162-6D46E8CC082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1806" y="4160401"/>
              <a:ext cx="2480141" cy="1860106"/>
            </a:xfrm>
            <a:prstGeom prst="rect">
              <a:avLst/>
            </a:prstGeom>
            <a:ln>
              <a:solidFill>
                <a:srgbClr val="1E5AAE"/>
              </a:solidFill>
            </a:ln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391F8C87-734A-4B1B-8EAD-C74E8BE0F0C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431806" y="1785438"/>
              <a:ext cx="2438400" cy="1828800"/>
            </a:xfrm>
            <a:prstGeom prst="rect">
              <a:avLst/>
            </a:prstGeom>
            <a:ln w="19050">
              <a:solidFill>
                <a:schemeClr val="tx1"/>
              </a:solidFill>
            </a:ln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BF39A78-94F9-4DB1-BDF8-C01482B6D07E}"/>
                </a:ext>
              </a:extLst>
            </p:cNvPr>
            <p:cNvSpPr/>
            <p:nvPr/>
          </p:nvSpPr>
          <p:spPr>
            <a:xfrm>
              <a:off x="1950991" y="4278061"/>
              <a:ext cx="45299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E3097E5-FDAE-4A8F-844E-0B46708BDAC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431806" y="3614238"/>
              <a:ext cx="519186" cy="6785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E146C495-CAC1-43AA-87E3-3A6AA718C8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403983" y="3614238"/>
              <a:ext cx="1434907" cy="678572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708078B0-67AF-417F-92B2-F4AA0895468A}"/>
                </a:ext>
              </a:extLst>
            </p:cNvPr>
            <p:cNvSpPr txBox="1"/>
            <p:nvPr/>
          </p:nvSpPr>
          <p:spPr>
            <a:xfrm>
              <a:off x="1662594" y="1430855"/>
              <a:ext cx="1976823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Sample 1 - Fiberglass + MY750</a:t>
              </a:r>
              <a:endParaRPr lang="en-GB" sz="1000" dirty="0"/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853F42C3-1216-417B-A049-46FDECFCC04A}"/>
              </a:ext>
            </a:extLst>
          </p:cNvPr>
          <p:cNvGrpSpPr/>
          <p:nvPr/>
        </p:nvGrpSpPr>
        <p:grpSpPr>
          <a:xfrm>
            <a:off x="3361780" y="1345646"/>
            <a:ext cx="3071736" cy="4563418"/>
            <a:chOff x="4572000" y="1345646"/>
            <a:chExt cx="3071736" cy="4563418"/>
          </a:xfrm>
        </p:grpSpPr>
        <p:pic>
          <p:nvPicPr>
            <p:cNvPr id="4" name="Picture 3" descr="A picture containing text, document&#10;&#10;Description automatically generated">
              <a:extLst>
                <a:ext uri="{FF2B5EF4-FFF2-40B4-BE49-F238E27FC236}">
                  <a16:creationId xmlns:a16="http://schemas.microsoft.com/office/drawing/2014/main" id="{AAAE4768-F0EB-4EC2-A9CE-DEF4F5D7E03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572000" y="4048958"/>
              <a:ext cx="3071736" cy="1860106"/>
            </a:xfrm>
            <a:prstGeom prst="rect">
              <a:avLst/>
            </a:prstGeom>
            <a:ln>
              <a:solidFill>
                <a:srgbClr val="1E5AAE"/>
              </a:solidFill>
            </a:ln>
          </p:spPr>
        </p:pic>
        <p:pic>
          <p:nvPicPr>
            <p:cNvPr id="21" name="Picture 2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A1519CE4-070A-4612-8DE8-1E57B67751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763040" y="1673995"/>
              <a:ext cx="2438400" cy="1828800"/>
            </a:xfrm>
            <a:prstGeom prst="rect">
              <a:avLst/>
            </a:prstGeom>
            <a:ln w="19050">
              <a:solidFill>
                <a:srgbClr val="1E5AAE"/>
              </a:solidFill>
            </a:ln>
          </p:spPr>
        </p:pic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3505F51-37F6-4CA4-8F6B-EB9CDC68EAE5}"/>
                </a:ext>
              </a:extLst>
            </p:cNvPr>
            <p:cNvSpPr/>
            <p:nvPr/>
          </p:nvSpPr>
          <p:spPr>
            <a:xfrm>
              <a:off x="5742849" y="5005935"/>
              <a:ext cx="452992" cy="369332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7EE5E2E4-56F9-4B0C-9936-8BE5C3C1ABE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760934" y="3502795"/>
              <a:ext cx="981916" cy="15031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40FD4C9-2DE4-4202-AFB5-3A7F8BE50ED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195841" y="3502795"/>
              <a:ext cx="990002" cy="1503141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56CCF9DE-ABF0-4E24-8265-BC6F56C85AB8}"/>
                </a:ext>
              </a:extLst>
            </p:cNvPr>
            <p:cNvSpPr txBox="1"/>
            <p:nvPr/>
          </p:nvSpPr>
          <p:spPr>
            <a:xfrm>
              <a:off x="4897648" y="1345646"/>
              <a:ext cx="2169184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000" dirty="0"/>
                <a:t>Sample 20 - Polyimide + CTD101K</a:t>
              </a:r>
              <a:endParaRPr lang="en-GB" sz="1000" dirty="0"/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0F2CFAC2-2541-4258-AD50-A89C2D9132CE}"/>
              </a:ext>
            </a:extLst>
          </p:cNvPr>
          <p:cNvSpPr txBox="1"/>
          <p:nvPr/>
        </p:nvSpPr>
        <p:spPr>
          <a:xfrm>
            <a:off x="6291022" y="1856232"/>
            <a:ext cx="284383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Confirmed by microscopic views.</a:t>
            </a:r>
          </a:p>
          <a:p>
            <a:endParaRPr lang="en-US" sz="1400" dirty="0"/>
          </a:p>
          <a:p>
            <a:r>
              <a:rPr lang="en-US" sz="1400" dirty="0"/>
              <a:t>Gaps are few microns with the fiber glass and are not measurable with the polyimide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62572091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Contact between tapes in a cable</a:t>
            </a:r>
          </a:p>
          <a:p>
            <a:endParaRPr lang="en-US" sz="4000" dirty="0"/>
          </a:p>
        </p:txBody>
      </p:sp>
      <p:graphicFrame>
        <p:nvGraphicFramePr>
          <p:cNvPr id="20" name="Table 3">
            <a:extLst>
              <a:ext uri="{FF2B5EF4-FFF2-40B4-BE49-F238E27FC236}">
                <a16:creationId xmlns:a16="http://schemas.microsoft.com/office/drawing/2014/main" id="{C50D4733-7862-4BC9-9317-970A756C4D7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1950434"/>
              </p:ext>
            </p:extLst>
          </p:nvPr>
        </p:nvGraphicFramePr>
        <p:xfrm>
          <a:off x="304798" y="1483995"/>
          <a:ext cx="5448302" cy="222504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66306">
                  <a:extLst>
                    <a:ext uri="{9D8B030D-6E8A-4147-A177-3AD203B41FA5}">
                      <a16:colId xmlns:a16="http://schemas.microsoft.com/office/drawing/2014/main" val="2547322137"/>
                    </a:ext>
                  </a:extLst>
                </a:gridCol>
                <a:gridCol w="1221474">
                  <a:extLst>
                    <a:ext uri="{9D8B030D-6E8A-4147-A177-3AD203B41FA5}">
                      <a16:colId xmlns:a16="http://schemas.microsoft.com/office/drawing/2014/main" val="245714619"/>
                    </a:ext>
                  </a:extLst>
                </a:gridCol>
                <a:gridCol w="1230261">
                  <a:extLst>
                    <a:ext uri="{9D8B030D-6E8A-4147-A177-3AD203B41FA5}">
                      <a16:colId xmlns:a16="http://schemas.microsoft.com/office/drawing/2014/main" val="2584006647"/>
                    </a:ext>
                  </a:extLst>
                </a:gridCol>
                <a:gridCol w="1230261">
                  <a:extLst>
                    <a:ext uri="{9D8B030D-6E8A-4147-A177-3AD203B41FA5}">
                      <a16:colId xmlns:a16="http://schemas.microsoft.com/office/drawing/2014/main" val="4270528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Fiber Glass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No T cycle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T cycle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At 77 K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8096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MY750 (high)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3.0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3.2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0.52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670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MY750 (low)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2.3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2.2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0.33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58051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CTD101K (high)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2.2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2.3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0.36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987473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CTD101K (low)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2.5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1.7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0.35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712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Mix61 (low)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1038221"/>
                  </a:ext>
                </a:extLst>
              </a:tr>
            </a:tbl>
          </a:graphicData>
        </a:graphic>
      </p:graphicFrame>
      <p:graphicFrame>
        <p:nvGraphicFramePr>
          <p:cNvPr id="25" name="Table 3">
            <a:extLst>
              <a:ext uri="{FF2B5EF4-FFF2-40B4-BE49-F238E27FC236}">
                <a16:creationId xmlns:a16="http://schemas.microsoft.com/office/drawing/2014/main" id="{3500B30C-BDA9-4177-81FA-BDBA82334B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5669607"/>
              </p:ext>
            </p:extLst>
          </p:nvPr>
        </p:nvGraphicFramePr>
        <p:xfrm>
          <a:off x="304800" y="4228465"/>
          <a:ext cx="5448300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766304">
                  <a:extLst>
                    <a:ext uri="{9D8B030D-6E8A-4147-A177-3AD203B41FA5}">
                      <a16:colId xmlns:a16="http://schemas.microsoft.com/office/drawing/2014/main" val="2547322137"/>
                    </a:ext>
                  </a:extLst>
                </a:gridCol>
                <a:gridCol w="1221474">
                  <a:extLst>
                    <a:ext uri="{9D8B030D-6E8A-4147-A177-3AD203B41FA5}">
                      <a16:colId xmlns:a16="http://schemas.microsoft.com/office/drawing/2014/main" val="245714619"/>
                    </a:ext>
                  </a:extLst>
                </a:gridCol>
                <a:gridCol w="1230261">
                  <a:extLst>
                    <a:ext uri="{9D8B030D-6E8A-4147-A177-3AD203B41FA5}">
                      <a16:colId xmlns:a16="http://schemas.microsoft.com/office/drawing/2014/main" val="2584006647"/>
                    </a:ext>
                  </a:extLst>
                </a:gridCol>
                <a:gridCol w="1230261">
                  <a:extLst>
                    <a:ext uri="{9D8B030D-6E8A-4147-A177-3AD203B41FA5}">
                      <a16:colId xmlns:a16="http://schemas.microsoft.com/office/drawing/2014/main" val="28584598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Polyimide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Before</a:t>
                      </a:r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after</a:t>
                      </a:r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0963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MY750 (low)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586705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CTD101K (low)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1.9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1.7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971243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dirty="0"/>
                        <a:t>Mix61 (low)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1.5 m</a:t>
                      </a:r>
                      <a:r>
                        <a:rPr lang="el-GR" sz="1400" dirty="0"/>
                        <a:t>Ω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/>
                        <a:t>tbd</a:t>
                      </a:r>
                      <a:endParaRPr lang="en-GB" sz="14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81038221"/>
                  </a:ext>
                </a:extLst>
              </a:tr>
            </a:tbl>
          </a:graphicData>
        </a:graphic>
      </p:graphicFrame>
      <p:sp>
        <p:nvSpPr>
          <p:cNvPr id="26" name="TextBox 25">
            <a:extLst>
              <a:ext uri="{FF2B5EF4-FFF2-40B4-BE49-F238E27FC236}">
                <a16:creationId xmlns:a16="http://schemas.microsoft.com/office/drawing/2014/main" id="{CCE8E65B-4B72-4703-A486-7FDDEF393D41}"/>
              </a:ext>
            </a:extLst>
          </p:cNvPr>
          <p:cNvSpPr txBox="1"/>
          <p:nvPr/>
        </p:nvSpPr>
        <p:spPr>
          <a:xfrm>
            <a:off x="6090997" y="2704971"/>
            <a:ext cx="294822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Pre-Conclusion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No differences are seen between MY750 and CTD101K with fiber glass.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As for the visual observations, one could measure a better contact with the polyimide, but more measurements are needed.</a:t>
            </a:r>
            <a:endParaRPr lang="en-GB" sz="16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9B8A55C-8168-4A5E-A5A6-F535623BF1B1}"/>
              </a:ext>
            </a:extLst>
          </p:cNvPr>
          <p:cNvSpPr txBox="1"/>
          <p:nvPr/>
        </p:nvSpPr>
        <p:spPr>
          <a:xfrm>
            <a:off x="6377939" y="1222385"/>
            <a:ext cx="2461263" cy="523220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Calculated: 4.3 m</a:t>
            </a:r>
            <a:r>
              <a:rPr lang="el-GR" sz="1400" dirty="0"/>
              <a:t>Ω</a:t>
            </a:r>
            <a:r>
              <a:rPr lang="en-US" sz="1400" dirty="0"/>
              <a:t> @ 300K</a:t>
            </a:r>
          </a:p>
          <a:p>
            <a:r>
              <a:rPr lang="en-US" sz="1400" dirty="0"/>
              <a:t>	0.53 M</a:t>
            </a:r>
            <a:r>
              <a:rPr lang="el-GR" sz="1400" dirty="0"/>
              <a:t>Ω</a:t>
            </a:r>
            <a:r>
              <a:rPr lang="en-US" sz="1400" dirty="0"/>
              <a:t> @ 77k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41826158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18132C7-8758-4EB4-8C98-66390096FF55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Results</a:t>
            </a:r>
            <a:br>
              <a:rPr lang="en-US" sz="4000" dirty="0"/>
            </a:br>
            <a:r>
              <a:rPr lang="en-US" sz="2400" dirty="0"/>
              <a:t>Complete table</a:t>
            </a:r>
          </a:p>
          <a:p>
            <a:endParaRPr lang="en-US" sz="4000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014BC33-D1A9-4758-A183-A4A8551E2A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0754680"/>
              </p:ext>
            </p:extLst>
          </p:nvPr>
        </p:nvGraphicFramePr>
        <p:xfrm>
          <a:off x="196485" y="1870095"/>
          <a:ext cx="8751029" cy="2888862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647935">
                  <a:extLst>
                    <a:ext uri="{9D8B030D-6E8A-4147-A177-3AD203B41FA5}">
                      <a16:colId xmlns:a16="http://schemas.microsoft.com/office/drawing/2014/main" val="2263925165"/>
                    </a:ext>
                  </a:extLst>
                </a:gridCol>
                <a:gridCol w="647935">
                  <a:extLst>
                    <a:ext uri="{9D8B030D-6E8A-4147-A177-3AD203B41FA5}">
                      <a16:colId xmlns:a16="http://schemas.microsoft.com/office/drawing/2014/main" val="1847525887"/>
                    </a:ext>
                  </a:extLst>
                </a:gridCol>
                <a:gridCol w="647935">
                  <a:extLst>
                    <a:ext uri="{9D8B030D-6E8A-4147-A177-3AD203B41FA5}">
                      <a16:colId xmlns:a16="http://schemas.microsoft.com/office/drawing/2014/main" val="3517267449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3920222254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4206174517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2244089263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15704531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2434252024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2396881249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2606635733"/>
                    </a:ext>
                  </a:extLst>
                </a:gridCol>
                <a:gridCol w="850903">
                  <a:extLst>
                    <a:ext uri="{9D8B030D-6E8A-4147-A177-3AD203B41FA5}">
                      <a16:colId xmlns:a16="http://schemas.microsoft.com/office/drawing/2014/main" val="3515081141"/>
                    </a:ext>
                  </a:extLst>
                </a:gridCol>
              </a:tblGrid>
              <a:tr h="0">
                <a:tc rowSpan="3" gridSpan="3"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Stack samples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rgbClr val="1E5AAE"/>
                    </a:solidFill>
                  </a:tcPr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Fiberglass sleeve</a:t>
                      </a:r>
                      <a:endParaRPr lang="en-GB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 err="1">
                          <a:solidFill>
                            <a:schemeClr val="bg1"/>
                          </a:solidFill>
                          <a:effectLst/>
                        </a:rPr>
                        <a:t>Polymide</a:t>
                      </a:r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C-shape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3741652"/>
                  </a:ext>
                </a:extLst>
              </a:tr>
              <a:tr h="0"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High compression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Low compression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Low compression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34716501"/>
                  </a:ext>
                </a:extLst>
              </a:tr>
              <a:tr h="122952">
                <a:tc gridSpan="3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MY750</a:t>
                      </a:r>
                      <a:endParaRPr lang="en-GB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CTD101K</a:t>
                      </a:r>
                      <a:endParaRPr lang="en-GB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>
                          <a:solidFill>
                            <a:schemeClr val="bg1"/>
                          </a:solidFill>
                          <a:effectLst/>
                        </a:rPr>
                        <a:t>MY750</a:t>
                      </a:r>
                      <a:endParaRPr lang="en-GB" sz="700" b="1" i="0" u="none" strike="noStrike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CTD101K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Mix61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MY750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CTD101K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Mix61</a:t>
                      </a:r>
                      <a:endParaRPr lang="en-GB" sz="700" b="1" i="0" u="none" strike="noStrike" dirty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rgbClr val="1E5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750066"/>
                  </a:ext>
                </a:extLst>
              </a:tr>
              <a:tr h="351291"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Peeling observations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Hard to peel. A fair continuous pull is necessary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Easy to peel after a first crack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Hard to peel. A fair continuous pull is necessary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Easy to peel after a first crack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Very easy once the polyimide removed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Very easy, don’t even need to remove polyimide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Very easy to peel no adhesion. Resin is pretty flexible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extLst>
                  <a:ext uri="{0D108BD9-81ED-4DB2-BD59-A6C34878D82A}">
                    <a16:rowId xmlns:a16="http://schemas.microsoft.com/office/drawing/2014/main" val="1507344249"/>
                  </a:ext>
                </a:extLst>
              </a:tr>
              <a:tr h="468387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650" u="none" strike="noStrike" dirty="0">
                          <a:effectLst/>
                        </a:rPr>
                        <a:t>Visual observation</a:t>
                      </a:r>
                      <a:endParaRPr lang="en-GB" sz="65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Impregnation between cables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FB is impregnated but it did not wet the cable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FB is impregnated and it partially wet the cable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FB is impregnated but it did not wet the cable at all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FB is impregnated and it partially wet the cable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Not Homogeneous some resin under the polymide on both side of the "C"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Not homogeneous. No resin under the polyimide.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Not homogeneous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extLst>
                  <a:ext uri="{0D108BD9-81ED-4DB2-BD59-A6C34878D82A}">
                    <a16:rowId xmlns:a16="http://schemas.microsoft.com/office/drawing/2014/main" val="9679870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Resin between tapes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several traces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very few traces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several traces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very few traces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very few traces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almost 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almost none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extLst>
                  <a:ext uri="{0D108BD9-81ED-4DB2-BD59-A6C34878D82A}">
                    <a16:rowId xmlns:a16="http://schemas.microsoft.com/office/drawing/2014/main" val="2876450455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Gap between cables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b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329 µm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334 µm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-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426 µm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-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Not homogeneous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Not homogeneous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Not homogeneous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extLst>
                  <a:ext uri="{0D108BD9-81ED-4DB2-BD59-A6C34878D82A}">
                    <a16:rowId xmlns:a16="http://schemas.microsoft.com/office/drawing/2014/main" val="3109600365"/>
                  </a:ext>
                </a:extLst>
              </a:tr>
              <a:tr h="234193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Electrical test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Resistance between cables [G</a:t>
                      </a:r>
                      <a:r>
                        <a:rPr lang="el-GR" sz="700" u="none" strike="noStrike" dirty="0">
                          <a:effectLst/>
                        </a:rPr>
                        <a:t>Ω]</a:t>
                      </a:r>
                      <a:endParaRPr lang="el-GR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Before thermal cycles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705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1869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2162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&lt; 2610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&lt; 3000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829 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extLst>
                  <a:ext uri="{0D108BD9-81ED-4DB2-BD59-A6C34878D82A}">
                    <a16:rowId xmlns:a16="http://schemas.microsoft.com/office/drawing/2014/main" val="2755139075"/>
                  </a:ext>
                </a:extLst>
              </a:tr>
              <a:tr h="2341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After thermal cycles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593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1964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882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1269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2913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extLst>
                  <a:ext uri="{0D108BD9-81ED-4DB2-BD59-A6C34878D82A}">
                    <a16:rowId xmlns:a16="http://schemas.microsoft.com/office/drawing/2014/main" val="959972337"/>
                  </a:ext>
                </a:extLst>
              </a:tr>
              <a:tr h="2341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Resistance between tapes [m</a:t>
                      </a:r>
                      <a:r>
                        <a:rPr lang="el-GR" sz="700" u="none" strike="noStrike">
                          <a:effectLst/>
                        </a:rPr>
                        <a:t>Ω]</a:t>
                      </a:r>
                      <a:endParaRPr lang="el-GR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01461" marR="101461" marT="50731" marB="50731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Before thermal cycles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3.012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2.222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2.323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2.491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1.944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1.535 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extLst>
                  <a:ext uri="{0D108BD9-81ED-4DB2-BD59-A6C34878D82A}">
                    <a16:rowId xmlns:a16="http://schemas.microsoft.com/office/drawing/2014/main" val="457477420"/>
                  </a:ext>
                </a:extLst>
              </a:tr>
              <a:tr h="2341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After thermal cycles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3.205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2.263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2.198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1.748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1.682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extLst>
                  <a:ext uri="{0D108BD9-81ED-4DB2-BD59-A6C34878D82A}">
                    <a16:rowId xmlns:a16="http://schemas.microsoft.com/office/drawing/2014/main" val="1471469728"/>
                  </a:ext>
                </a:extLst>
              </a:tr>
              <a:tr h="11709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 dirty="0">
                          <a:effectLst/>
                        </a:rPr>
                        <a:t>At 77K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0.520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0.362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0.333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0.349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>
                          <a:effectLst/>
                        </a:rPr>
                        <a:t> </a:t>
                      </a:r>
                      <a:endParaRPr lang="en-GB" sz="7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700" u="none" strike="noStrike" dirty="0">
                          <a:effectLst/>
                        </a:rPr>
                        <a:t> </a:t>
                      </a:r>
                      <a:endParaRPr lang="en-GB" sz="7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855" marR="5855" marT="5855" marB="0" anchor="b"/>
                </a:tc>
                <a:extLst>
                  <a:ext uri="{0D108BD9-81ED-4DB2-BD59-A6C34878D82A}">
                    <a16:rowId xmlns:a16="http://schemas.microsoft.com/office/drawing/2014/main" val="186594925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7466869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18132C7-8758-4EB4-8C98-66390096FF55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Conclusion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026C26F-9C81-4F6A-9560-F4D00301C693}"/>
              </a:ext>
            </a:extLst>
          </p:cNvPr>
          <p:cNvSpPr txBox="1"/>
          <p:nvPr/>
        </p:nvSpPr>
        <p:spPr>
          <a:xfrm>
            <a:off x="457200" y="1409699"/>
            <a:ext cx="3343275" cy="1600438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Fiber glass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Better distribution of the cable stack</a:t>
            </a:r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Better structural resistance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Let some resin flow in between the tapes, less electrical contact</a:t>
            </a:r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8D4C1325-080C-45F8-AF92-228BE3EC1BF0}"/>
              </a:ext>
            </a:extLst>
          </p:cNvPr>
          <p:cNvSpPr txBox="1"/>
          <p:nvPr/>
        </p:nvSpPr>
        <p:spPr>
          <a:xfrm>
            <a:off x="5019675" y="1409699"/>
            <a:ext cx="3343275" cy="1815882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Polyimide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Does not keep the cables away from   each other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Less resistance to peeling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Prevent the resin from flowing in the cable, better electrical contact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67CFD88-8D52-4701-978A-2EAF25B8C139}"/>
              </a:ext>
            </a:extLst>
          </p:cNvPr>
          <p:cNvSpPr txBox="1"/>
          <p:nvPr/>
        </p:nvSpPr>
        <p:spPr>
          <a:xfrm>
            <a:off x="457199" y="3989933"/>
            <a:ext cx="2491741" cy="1600438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MY750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Not too brittle</a:t>
            </a:r>
          </a:p>
          <a:p>
            <a:r>
              <a:rPr lang="en-US" sz="1400" b="1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Does not wet too much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Can be found between tapes</a:t>
            </a:r>
            <a:endParaRPr lang="en-GB" sz="1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C90179-52BF-46E7-BF4D-43E8D326FB4B}"/>
              </a:ext>
            </a:extLst>
          </p:cNvPr>
          <p:cNvSpPr txBox="1"/>
          <p:nvPr/>
        </p:nvSpPr>
        <p:spPr>
          <a:xfrm>
            <a:off x="3322851" y="3989933"/>
            <a:ext cx="2495551" cy="1384995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CTD101K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FF0000"/>
                </a:solidFill>
              </a:rPr>
              <a:t>-</a:t>
            </a:r>
            <a:r>
              <a:rPr lang="en-US" sz="1400" dirty="0"/>
              <a:t> Brittle, it cracks</a:t>
            </a:r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Good wetting properties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Flows less between tapes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4F6CF2E-8379-4609-892D-24C931815415}"/>
              </a:ext>
            </a:extLst>
          </p:cNvPr>
          <p:cNvSpPr txBox="1"/>
          <p:nvPr/>
        </p:nvSpPr>
        <p:spPr>
          <a:xfrm>
            <a:off x="6188503" y="3989933"/>
            <a:ext cx="2495551" cy="954107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Mix61</a:t>
            </a:r>
          </a:p>
          <a:p>
            <a:endParaRPr lang="en-US" sz="1400" dirty="0"/>
          </a:p>
          <a:p>
            <a:r>
              <a:rPr lang="en-US" sz="1400" b="1" dirty="0">
                <a:solidFill>
                  <a:srgbClr val="00B050"/>
                </a:solidFill>
              </a:rPr>
              <a:t>+</a:t>
            </a:r>
            <a:r>
              <a:rPr lang="en-US" sz="1400" dirty="0"/>
              <a:t> Not too brittle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99466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18132C7-8758-4EB4-8C98-66390096FF55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Conclusion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85AC181-4B31-4DE2-8E18-746A806BC441}"/>
              </a:ext>
            </a:extLst>
          </p:cNvPr>
          <p:cNvSpPr txBox="1"/>
          <p:nvPr/>
        </p:nvSpPr>
        <p:spPr>
          <a:xfrm>
            <a:off x="523568" y="1379220"/>
            <a:ext cx="3716593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For </a:t>
            </a:r>
            <a:r>
              <a:rPr lang="en-US" sz="1600" b="1" dirty="0" err="1"/>
              <a:t>Gatoroid</a:t>
            </a:r>
            <a:endParaRPr lang="en-US" sz="1600" b="1" dirty="0"/>
          </a:p>
          <a:p>
            <a:endParaRPr lang="en-US" sz="1600" dirty="0"/>
          </a:p>
          <a:p>
            <a:r>
              <a:rPr lang="en-US" sz="1600" dirty="0"/>
              <a:t>An insulation with fiber glass seems preferable.</a:t>
            </a:r>
          </a:p>
          <a:p>
            <a:endParaRPr lang="en-US" sz="1600" dirty="0"/>
          </a:p>
          <a:p>
            <a:r>
              <a:rPr lang="en-US" sz="1600" dirty="0"/>
              <a:t>For their mechanical resistance MY750 and Mix61 are preferred (choice waiting for the last batch).</a:t>
            </a:r>
          </a:p>
          <a:p>
            <a:endParaRPr lang="en-US" sz="1600" dirty="0"/>
          </a:p>
          <a:p>
            <a:endParaRPr lang="en-US" sz="1600" dirty="0"/>
          </a:p>
          <a:p>
            <a:r>
              <a:rPr lang="en-US" sz="1600" b="1" dirty="0"/>
              <a:t>Next phase:</a:t>
            </a:r>
          </a:p>
          <a:p>
            <a:r>
              <a:rPr lang="en-US" sz="1600" dirty="0" err="1"/>
              <a:t>Ic</a:t>
            </a:r>
            <a:r>
              <a:rPr lang="en-US" sz="1600" dirty="0"/>
              <a:t> degradation tests on real HTS stacks.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BAA7A6E-4801-4D7D-88C2-2092BDDFF1F0}"/>
              </a:ext>
            </a:extLst>
          </p:cNvPr>
          <p:cNvSpPr txBox="1"/>
          <p:nvPr/>
        </p:nvSpPr>
        <p:spPr>
          <a:xfrm>
            <a:off x="4903841" y="1379220"/>
            <a:ext cx="3716593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In general</a:t>
            </a:r>
          </a:p>
          <a:p>
            <a:endParaRPr lang="en-US" sz="1600" dirty="0"/>
          </a:p>
          <a:p>
            <a:r>
              <a:rPr lang="en-US" sz="1600" dirty="0"/>
              <a:t>A more exhaustive study is needed.</a:t>
            </a:r>
          </a:p>
          <a:p>
            <a:endParaRPr lang="en-US" sz="1600" dirty="0"/>
          </a:p>
          <a:p>
            <a:r>
              <a:rPr lang="en-US" sz="1600" dirty="0"/>
              <a:t>Explore other resins and fillers.</a:t>
            </a:r>
          </a:p>
          <a:p>
            <a:endParaRPr lang="en-US" sz="1600" dirty="0"/>
          </a:p>
          <a:p>
            <a:r>
              <a:rPr lang="en-US" sz="1600" dirty="0"/>
              <a:t>Advantages of polyimide are appealing. One could fix the lack of mechanical resistance coupling it with fiber glass.</a:t>
            </a:r>
          </a:p>
          <a:p>
            <a:endParaRPr lang="en-US" sz="1600" dirty="0"/>
          </a:p>
          <a:p>
            <a:r>
              <a:rPr lang="en-US" sz="1600" dirty="0"/>
              <a:t>Mechanical models could be used to simulate the peeling stress caused by the resins on tape stacks.</a:t>
            </a:r>
          </a:p>
          <a:p>
            <a:endParaRPr lang="en-US" sz="16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9598581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A84A282-72F1-4148-9532-045C57C5C0D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Motivation</a:t>
            </a:r>
            <a:br>
              <a:rPr lang="en-US" sz="4000" dirty="0"/>
            </a:br>
            <a:endParaRPr lang="en-US" sz="40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8998C95-AF05-4F5A-8B8A-033A9B60F79F}"/>
              </a:ext>
            </a:extLst>
          </p:cNvPr>
          <p:cNvSpPr txBox="1"/>
          <p:nvPr/>
        </p:nvSpPr>
        <p:spPr>
          <a:xfrm>
            <a:off x="457200" y="2177709"/>
            <a:ext cx="8318090" cy="3539430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Impregnated HTS tape coils have shown degradation after thermal cycles.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Feather.M0, Feather.M2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HTS </a:t>
            </a:r>
            <a:r>
              <a:rPr lang="en-US" sz="1600" dirty="0" err="1"/>
              <a:t>Roebel</a:t>
            </a:r>
            <a:r>
              <a:rPr lang="en-US" sz="1600" dirty="0"/>
              <a:t> cable (Peng Gao - Twente)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endParaRPr lang="en-US" sz="1600" dirty="0"/>
          </a:p>
          <a:p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 degradation could be caused by 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Delamination of the tape due to resin thermo-mechanical properties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600" dirty="0"/>
              <a:t>Cracks in the resin causing points of defect on the tape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 want to investigate the compatibility of the impregnation resin with the HTS tape.</a:t>
            </a:r>
          </a:p>
          <a:p>
            <a:endParaRPr lang="en-US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2780A0-E21F-4A90-BDB0-2655625C500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85852" y="147484"/>
            <a:ext cx="4277032" cy="183830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5F6E781-D76E-4392-B255-51294416F883}"/>
              </a:ext>
            </a:extLst>
          </p:cNvPr>
          <p:cNvSpPr txBox="1"/>
          <p:nvPr/>
        </p:nvSpPr>
        <p:spPr>
          <a:xfrm>
            <a:off x="7841075" y="1946004"/>
            <a:ext cx="12218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i="1" dirty="0"/>
              <a:t>Courtesy </a:t>
            </a:r>
            <a:r>
              <a:rPr lang="en-US" sz="800" i="1" dirty="0" err="1"/>
              <a:t>SuperPower</a:t>
            </a:r>
            <a:r>
              <a:rPr lang="en-US" sz="800" i="1" dirty="0"/>
              <a:t> </a:t>
            </a:r>
            <a:endParaRPr lang="en-GB" sz="800" i="1" dirty="0"/>
          </a:p>
        </p:txBody>
      </p:sp>
    </p:spTree>
    <p:extLst>
      <p:ext uri="{BB962C8B-B14F-4D97-AF65-F5344CB8AC3E}">
        <p14:creationId xmlns:p14="http://schemas.microsoft.com/office/powerpoint/2010/main" val="4188134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A8B2E9-C6D2-44E9-9A81-A5978AC75C7E}"/>
              </a:ext>
            </a:extLst>
          </p:cNvPr>
          <p:cNvSpPr txBox="1">
            <a:spLocks/>
          </p:cNvSpPr>
          <p:nvPr/>
        </p:nvSpPr>
        <p:spPr>
          <a:xfrm>
            <a:off x="0" y="5072133"/>
            <a:ext cx="9144000" cy="708579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000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992604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318132C7-8758-4EB4-8C98-66390096FF55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Conclusion</a:t>
            </a:r>
            <a:br>
              <a:rPr lang="en-US" sz="4000" dirty="0"/>
            </a:br>
            <a:r>
              <a:rPr lang="en-US" sz="2400" dirty="0"/>
              <a:t>About the resins</a:t>
            </a:r>
          </a:p>
          <a:p>
            <a:endParaRPr lang="en-US" sz="4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152F209-D787-45E9-A548-B0DAD1EAB34A}"/>
              </a:ext>
            </a:extLst>
          </p:cNvPr>
          <p:cNvSpPr txBox="1"/>
          <p:nvPr/>
        </p:nvSpPr>
        <p:spPr>
          <a:xfrm>
            <a:off x="266699" y="1379220"/>
            <a:ext cx="8226853" cy="280076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Viscosity: 			CTD101K   &lt;&lt;   Mix61   ~   MY750</a:t>
            </a:r>
          </a:p>
          <a:p>
            <a:r>
              <a:rPr lang="en-US" sz="1600" dirty="0"/>
              <a:t>	</a:t>
            </a:r>
          </a:p>
          <a:p>
            <a:r>
              <a:rPr lang="en-US" sz="1600" dirty="0"/>
              <a:t>Young Modulus		MY750 ~ CTD101K ~ Mix61</a:t>
            </a:r>
          </a:p>
          <a:p>
            <a:endParaRPr lang="en-US" sz="1600" dirty="0"/>
          </a:p>
          <a:p>
            <a:r>
              <a:rPr lang="en-US" sz="1600" dirty="0"/>
              <a:t>Yield strength		CTD101K   &lt;   MY750   &lt;   Mix61</a:t>
            </a:r>
          </a:p>
          <a:p>
            <a:r>
              <a:rPr lang="en-US" sz="1600" dirty="0"/>
              <a:t>		</a:t>
            </a:r>
          </a:p>
          <a:p>
            <a:r>
              <a:rPr lang="en-US" sz="1600" dirty="0"/>
              <a:t>Fracture toughness		CTD101K   &lt;&lt;   Mix 61   ~   MY750</a:t>
            </a:r>
          </a:p>
          <a:p>
            <a:r>
              <a:rPr lang="en-US" sz="1600" dirty="0"/>
              <a:t>			</a:t>
            </a:r>
          </a:p>
          <a:p>
            <a:endParaRPr lang="en-US" sz="1600" dirty="0"/>
          </a:p>
          <a:p>
            <a:r>
              <a:rPr lang="en-US" sz="1600" dirty="0"/>
              <a:t>Thermal shock resistance	CTD101K   &lt;&lt;   Mix61   ~   MY750</a:t>
            </a:r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9660962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Test Plan</a:t>
            </a:r>
            <a:br>
              <a:rPr lang="en-US" sz="4000" dirty="0"/>
            </a:br>
            <a:r>
              <a:rPr lang="en-US" sz="2400" dirty="0"/>
              <a:t>About compression</a:t>
            </a:r>
          </a:p>
          <a:p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DC5FB-CC7D-4E97-80BC-947E35490279}"/>
              </a:ext>
            </a:extLst>
          </p:cNvPr>
          <p:cNvSpPr txBox="1"/>
          <p:nvPr/>
        </p:nvSpPr>
        <p:spPr>
          <a:xfrm>
            <a:off x="457200" y="1435051"/>
            <a:ext cx="8226854" cy="477053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dirty="0"/>
              <a:t>Different shims of 1.6 mm, 2.0 mm, and 2.6 mm thick are used to modify the size of the cavity depending on the insulation type and the desired compression.</a:t>
            </a:r>
          </a:p>
          <a:p>
            <a:endParaRPr lang="en-US" sz="1600" dirty="0"/>
          </a:p>
          <a:p>
            <a:r>
              <a:rPr lang="en-US" sz="1600" dirty="0"/>
              <a:t>Cavity size: 12 mm</a:t>
            </a:r>
          </a:p>
          <a:p>
            <a:r>
              <a:rPr lang="en-US" sz="1600" dirty="0"/>
              <a:t>Stack without insulation : 6 mm</a:t>
            </a:r>
          </a:p>
          <a:p>
            <a:endParaRPr lang="en-US" sz="1600" dirty="0"/>
          </a:p>
          <a:p>
            <a:r>
              <a:rPr lang="en-US" sz="1600" b="1" dirty="0"/>
              <a:t>Fiber Glass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Low compression: 	2 + 1.6 mm (void: ~1 mm)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High compression: 	2 + 2.6 mm (void: ~0 mm)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Polyimide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Low compression: 	2 + 2.6 mm (void: ~1 mm)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High compression: 	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b="1" dirty="0"/>
              <a:t>Example</a:t>
            </a:r>
            <a:r>
              <a:rPr lang="en-US" sz="1600" dirty="0"/>
              <a:t> (polyimide, low): 12 - 4 * (1.5 + 2 * 0.05) - 2 – 2.6 = 1 mm</a:t>
            </a:r>
          </a:p>
        </p:txBody>
      </p:sp>
    </p:spTree>
    <p:extLst>
      <p:ext uri="{BB962C8B-B14F-4D97-AF65-F5344CB8AC3E}">
        <p14:creationId xmlns:p14="http://schemas.microsoft.com/office/powerpoint/2010/main" val="38613877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41">
            <a:extLst>
              <a:ext uri="{FF2B5EF4-FFF2-40B4-BE49-F238E27FC236}">
                <a16:creationId xmlns:a16="http://schemas.microsoft.com/office/drawing/2014/main" id="{106CB725-8588-4D61-82DE-99714007643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25000"/>
                    </a14:imgEffect>
                    <a14:imgEffect>
                      <a14:brightnessContrast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73446" y="314437"/>
            <a:ext cx="5250901" cy="3654794"/>
          </a:xfrm>
          <a:prstGeom prst="rect">
            <a:avLst/>
          </a:prstGeom>
        </p:spPr>
      </p:pic>
      <p:graphicFrame>
        <p:nvGraphicFramePr>
          <p:cNvPr id="13" name="Table 6">
            <a:extLst>
              <a:ext uri="{FF2B5EF4-FFF2-40B4-BE49-F238E27FC236}">
                <a16:creationId xmlns:a16="http://schemas.microsoft.com/office/drawing/2014/main" id="{898BB634-0EB6-4F6C-848D-B0C4CA220A1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927151"/>
              </p:ext>
            </p:extLst>
          </p:nvPr>
        </p:nvGraphicFramePr>
        <p:xfrm>
          <a:off x="219653" y="2904447"/>
          <a:ext cx="3687237" cy="30480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174642">
                  <a:extLst>
                    <a:ext uri="{9D8B030D-6E8A-4147-A177-3AD203B41FA5}">
                      <a16:colId xmlns:a16="http://schemas.microsoft.com/office/drawing/2014/main" val="1118490475"/>
                    </a:ext>
                  </a:extLst>
                </a:gridCol>
                <a:gridCol w="1512595">
                  <a:extLst>
                    <a:ext uri="{9D8B030D-6E8A-4147-A177-3AD203B41FA5}">
                      <a16:colId xmlns:a16="http://schemas.microsoft.com/office/drawing/2014/main" val="1179112887"/>
                    </a:ext>
                  </a:extLst>
                </a:gridCol>
              </a:tblGrid>
              <a:tr h="242833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5658152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Superconductor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 err="1"/>
                        <a:t>ReBCO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7286893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Cable topology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Stack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26420296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N of HTS tape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4 (0.1 mm)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68360995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N of Copper tape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2 (0.55 mm)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53046344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5157817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Cable width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12.2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37659197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Cable thickness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1.8 mm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6628663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GB" sz="1400" dirty="0"/>
                    </a:p>
                  </a:txBody>
                  <a:tcP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31390665"/>
                  </a:ext>
                </a:extLst>
              </a:tr>
              <a:tr h="242833">
                <a:tc>
                  <a:txBody>
                    <a:bodyPr/>
                    <a:lstStyle/>
                    <a:p>
                      <a:r>
                        <a:rPr lang="en-US" sz="1400" dirty="0"/>
                        <a:t>Cu: Non-Cu ratio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400" dirty="0"/>
                        <a:t>5.3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28214875"/>
                  </a:ext>
                </a:extLst>
              </a:tr>
            </a:tbl>
          </a:graphicData>
        </a:graphic>
      </p:graphicFrame>
      <p:grpSp>
        <p:nvGrpSpPr>
          <p:cNvPr id="6" name="Group 5">
            <a:extLst>
              <a:ext uri="{FF2B5EF4-FFF2-40B4-BE49-F238E27FC236}">
                <a16:creationId xmlns:a16="http://schemas.microsoft.com/office/drawing/2014/main" id="{86CED67E-20E2-46B8-AB6F-67F9EABB702E}"/>
              </a:ext>
            </a:extLst>
          </p:cNvPr>
          <p:cNvGrpSpPr/>
          <p:nvPr/>
        </p:nvGrpSpPr>
        <p:grpSpPr>
          <a:xfrm>
            <a:off x="4739424" y="4302736"/>
            <a:ext cx="3818574" cy="1591818"/>
            <a:chOff x="4655482" y="4172107"/>
            <a:chExt cx="3818574" cy="1591818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58C746A-EE59-490D-BC99-7BBF0FC3B037}"/>
                </a:ext>
              </a:extLst>
            </p:cNvPr>
            <p:cNvSpPr/>
            <p:nvPr/>
          </p:nvSpPr>
          <p:spPr>
            <a:xfrm>
              <a:off x="4711487" y="4890545"/>
              <a:ext cx="3408262" cy="474922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F510715A-230C-46FC-84AD-B7863C94CF3D}"/>
                </a:ext>
              </a:extLst>
            </p:cNvPr>
            <p:cNvSpPr/>
            <p:nvPr/>
          </p:nvSpPr>
          <p:spPr>
            <a:xfrm>
              <a:off x="4739424" y="4918482"/>
              <a:ext cx="3352389" cy="419049"/>
            </a:xfrm>
            <a:prstGeom prst="rect">
              <a:avLst/>
            </a:prstGeom>
            <a:solidFill>
              <a:srgbClr val="ED7D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4D6369CE-FFDE-41FC-B941-5C31AC4D3534}"/>
                </a:ext>
              </a:extLst>
            </p:cNvPr>
            <p:cNvGrpSpPr/>
            <p:nvPr/>
          </p:nvGrpSpPr>
          <p:grpSpPr>
            <a:xfrm>
              <a:off x="4739424" y="5068526"/>
              <a:ext cx="3352389" cy="116397"/>
              <a:chOff x="-1076961" y="3133050"/>
              <a:chExt cx="10972800" cy="380982"/>
            </a:xfrm>
          </p:grpSpPr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F03537E8-1CF3-4B99-9660-A528DA7DD798}"/>
                  </a:ext>
                </a:extLst>
              </p:cNvPr>
              <p:cNvSpPr/>
              <p:nvPr/>
            </p:nvSpPr>
            <p:spPr>
              <a:xfrm>
                <a:off x="-1076961" y="3133050"/>
                <a:ext cx="10972800" cy="91440"/>
              </a:xfrm>
              <a:prstGeom prst="rect">
                <a:avLst/>
              </a:prstGeom>
              <a:solidFill>
                <a:srgbClr val="A8A8A8"/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D806BE3E-B62B-42D4-80CE-2C0E6E92F0A5}"/>
                  </a:ext>
                </a:extLst>
              </p:cNvPr>
              <p:cNvSpPr/>
              <p:nvPr/>
            </p:nvSpPr>
            <p:spPr>
              <a:xfrm>
                <a:off x="-1076961" y="3231633"/>
                <a:ext cx="10972800" cy="91440"/>
              </a:xfrm>
              <a:prstGeom prst="rect">
                <a:avLst/>
              </a:prstGeom>
              <a:solidFill>
                <a:srgbClr val="A8A8A8"/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4393B48B-56AB-47DE-9836-3A2174EBAC8B}"/>
                  </a:ext>
                </a:extLst>
              </p:cNvPr>
              <p:cNvSpPr/>
              <p:nvPr/>
            </p:nvSpPr>
            <p:spPr>
              <a:xfrm>
                <a:off x="-1076961" y="3330216"/>
                <a:ext cx="10972800" cy="91440"/>
              </a:xfrm>
              <a:prstGeom prst="rect">
                <a:avLst/>
              </a:prstGeom>
              <a:solidFill>
                <a:srgbClr val="A8A8A8"/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6B947EDA-08E7-4EFE-A14C-47FBFDA25AAA}"/>
                  </a:ext>
                </a:extLst>
              </p:cNvPr>
              <p:cNvSpPr/>
              <p:nvPr/>
            </p:nvSpPr>
            <p:spPr>
              <a:xfrm>
                <a:off x="-1076961" y="3422592"/>
                <a:ext cx="10972800" cy="91440"/>
              </a:xfrm>
              <a:prstGeom prst="rect">
                <a:avLst/>
              </a:prstGeom>
              <a:solidFill>
                <a:srgbClr val="A8A8A8"/>
              </a:solidFill>
              <a:ln>
                <a:solidFill>
                  <a:srgbClr val="595959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</p:grp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FD20E721-ABF2-43BB-BCD1-07D26D1A4E0B}"/>
                </a:ext>
              </a:extLst>
            </p:cNvPr>
            <p:cNvCxnSpPr>
              <a:cxnSpLocks/>
            </p:cNvCxnSpPr>
            <p:nvPr/>
          </p:nvCxnSpPr>
          <p:spPr>
            <a:xfrm>
              <a:off x="8057503" y="5365467"/>
              <a:ext cx="228068" cy="0"/>
            </a:xfrm>
            <a:prstGeom prst="line">
              <a:avLst/>
            </a:prstGeom>
            <a:ln w="63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89B73016-D610-46DA-BBFE-B4FD0693623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119749" y="5290975"/>
              <a:ext cx="0" cy="274357"/>
            </a:xfrm>
            <a:prstGeom prst="line">
              <a:avLst/>
            </a:prstGeom>
            <a:ln w="63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689A28E4-B787-42F8-BDBB-4852524DF5E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706996" y="5297929"/>
              <a:ext cx="926" cy="267403"/>
            </a:xfrm>
            <a:prstGeom prst="line">
              <a:avLst/>
            </a:prstGeom>
            <a:ln w="63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04C4EEF5-4DD0-4DFB-BC95-1F26898EDC25}"/>
                </a:ext>
              </a:extLst>
            </p:cNvPr>
            <p:cNvCxnSpPr>
              <a:cxnSpLocks/>
            </p:cNvCxnSpPr>
            <p:nvPr/>
          </p:nvCxnSpPr>
          <p:spPr>
            <a:xfrm>
              <a:off x="4655482" y="5508260"/>
              <a:ext cx="3502077" cy="0"/>
            </a:xfrm>
            <a:prstGeom prst="line">
              <a:avLst/>
            </a:prstGeom>
            <a:ln w="63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97">
              <a:extLst>
                <a:ext uri="{FF2B5EF4-FFF2-40B4-BE49-F238E27FC236}">
                  <a16:creationId xmlns:a16="http://schemas.microsoft.com/office/drawing/2014/main" id="{39574330-2E68-49F3-95E4-14437DBC347C}"/>
                </a:ext>
              </a:extLst>
            </p:cNvPr>
            <p:cNvSpPr txBox="1"/>
            <p:nvPr/>
          </p:nvSpPr>
          <p:spPr>
            <a:xfrm>
              <a:off x="6015226" y="5486926"/>
              <a:ext cx="78258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200" dirty="0">
                  <a:solidFill>
                    <a:schemeClr val="accent6">
                      <a:lumMod val="50000"/>
                    </a:schemeClr>
                  </a:solidFill>
                </a:rPr>
                <a:t>12.2 mm</a:t>
              </a: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AEAF855F-509F-4522-B834-BFBDF44890D5}"/>
                </a:ext>
              </a:extLst>
            </p:cNvPr>
            <p:cNvCxnSpPr>
              <a:cxnSpLocks/>
            </p:cNvCxnSpPr>
            <p:nvPr/>
          </p:nvCxnSpPr>
          <p:spPr>
            <a:xfrm>
              <a:off x="8043525" y="4887362"/>
              <a:ext cx="228068" cy="0"/>
            </a:xfrm>
            <a:prstGeom prst="line">
              <a:avLst/>
            </a:prstGeom>
            <a:ln w="63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D900C4A-6409-4532-8ADB-1584A58CB13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221969" y="4828994"/>
              <a:ext cx="0" cy="602637"/>
            </a:xfrm>
            <a:prstGeom prst="line">
              <a:avLst/>
            </a:prstGeom>
            <a:ln w="6350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TextBox 103">
              <a:extLst>
                <a:ext uri="{FF2B5EF4-FFF2-40B4-BE49-F238E27FC236}">
                  <a16:creationId xmlns:a16="http://schemas.microsoft.com/office/drawing/2014/main" id="{743BC51B-B323-4752-9034-F5FCA6669936}"/>
                </a:ext>
              </a:extLst>
            </p:cNvPr>
            <p:cNvSpPr txBox="1"/>
            <p:nvPr/>
          </p:nvSpPr>
          <p:spPr>
            <a:xfrm rot="5400000">
              <a:off x="8045413" y="4989502"/>
              <a:ext cx="61106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1.8 mm</a:t>
              </a:r>
            </a:p>
          </p:txBody>
        </p:sp>
        <p:pic>
          <p:nvPicPr>
            <p:cNvPr id="56" name="Picture 55">
              <a:extLst>
                <a:ext uri="{FF2B5EF4-FFF2-40B4-BE49-F238E27FC236}">
                  <a16:creationId xmlns:a16="http://schemas.microsoft.com/office/drawing/2014/main" id="{BAE8DE78-6834-4343-8455-BB740D41E94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4991" r="23238" b="61629"/>
            <a:stretch/>
          </p:blipFill>
          <p:spPr>
            <a:xfrm>
              <a:off x="6797813" y="4172107"/>
              <a:ext cx="1411833" cy="695987"/>
            </a:xfrm>
            <a:prstGeom prst="rect">
              <a:avLst/>
            </a:prstGeom>
          </p:spPr>
        </p:pic>
      </p:grpSp>
      <p:sp>
        <p:nvSpPr>
          <p:cNvPr id="24" name="Title 1">
            <a:extLst>
              <a:ext uri="{FF2B5EF4-FFF2-40B4-BE49-F238E27FC236}">
                <a16:creationId xmlns:a16="http://schemas.microsoft.com/office/drawing/2014/main" id="{B08AEDD9-D7DA-47E0-AD40-00BECDDF63DE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Context</a:t>
            </a:r>
            <a:br>
              <a:rPr lang="en-US" sz="4000" dirty="0"/>
            </a:br>
            <a:r>
              <a:rPr lang="en-US" sz="2400" dirty="0"/>
              <a:t>GaToroid HTS demonstrator coil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651304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A84A282-72F1-4148-9532-045C57C5C0D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Context</a:t>
            </a:r>
            <a:br>
              <a:rPr lang="en-US" sz="4000" dirty="0"/>
            </a:br>
            <a:r>
              <a:rPr lang="en-US" sz="2400" dirty="0"/>
              <a:t>GaToroid HTS demonstrator coil</a:t>
            </a:r>
          </a:p>
          <a:p>
            <a:endParaRPr lang="en-US" sz="4000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936B096-465D-4304-A015-7C30F38D3589}"/>
              </a:ext>
            </a:extLst>
          </p:cNvPr>
          <p:cNvGrpSpPr/>
          <p:nvPr/>
        </p:nvGrpSpPr>
        <p:grpSpPr>
          <a:xfrm rot="5400000">
            <a:off x="6450199" y="2076876"/>
            <a:ext cx="2209409" cy="1229310"/>
            <a:chOff x="333228" y="1666435"/>
            <a:chExt cx="3408262" cy="1896349"/>
          </a:xfrm>
        </p:grpSpPr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FEDA6906-FAC9-4ED5-BF1D-4A86D6CFE63A}"/>
                </a:ext>
              </a:extLst>
            </p:cNvPr>
            <p:cNvGrpSpPr/>
            <p:nvPr/>
          </p:nvGrpSpPr>
          <p:grpSpPr>
            <a:xfrm>
              <a:off x="333228" y="1666435"/>
              <a:ext cx="3408262" cy="474922"/>
              <a:chOff x="-1168401" y="2614391"/>
              <a:chExt cx="11155680" cy="1554480"/>
            </a:xfrm>
          </p:grpSpPr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386125A6-937F-4D5C-9020-332BA8A44B1A}"/>
                  </a:ext>
                </a:extLst>
              </p:cNvPr>
              <p:cNvSpPr/>
              <p:nvPr/>
            </p:nvSpPr>
            <p:spPr>
              <a:xfrm>
                <a:off x="-1168401" y="2614391"/>
                <a:ext cx="11155680" cy="155448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3F8829DE-B76F-4F86-8AC6-7B29D5D43AFB}"/>
                  </a:ext>
                </a:extLst>
              </p:cNvPr>
              <p:cNvSpPr/>
              <p:nvPr/>
            </p:nvSpPr>
            <p:spPr>
              <a:xfrm>
                <a:off x="-1076961" y="2705831"/>
                <a:ext cx="10972800" cy="1371600"/>
              </a:xfrm>
              <a:prstGeom prst="rect">
                <a:avLst/>
              </a:prstGeom>
              <a:solidFill>
                <a:srgbClr val="ED7D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10" name="Group 9">
                <a:extLst>
                  <a:ext uri="{FF2B5EF4-FFF2-40B4-BE49-F238E27FC236}">
                    <a16:creationId xmlns:a16="http://schemas.microsoft.com/office/drawing/2014/main" id="{8A11C7A1-8DFC-4C6F-9BC7-2121DF1ED0D4}"/>
                  </a:ext>
                </a:extLst>
              </p:cNvPr>
              <p:cNvGrpSpPr/>
              <p:nvPr/>
            </p:nvGrpSpPr>
            <p:grpSpPr>
              <a:xfrm>
                <a:off x="-1076961" y="3196946"/>
                <a:ext cx="10972800" cy="380982"/>
                <a:chOff x="-1076961" y="3133050"/>
                <a:chExt cx="10972800" cy="380982"/>
              </a:xfrm>
            </p:grpSpPr>
            <p:sp>
              <p:nvSpPr>
                <p:cNvPr id="12" name="Rectangle 11">
                  <a:extLst>
                    <a:ext uri="{FF2B5EF4-FFF2-40B4-BE49-F238E27FC236}">
                      <a16:creationId xmlns:a16="http://schemas.microsoft.com/office/drawing/2014/main" id="{7CEC59DF-B5A0-4F94-BE53-19A824C03E79}"/>
                    </a:ext>
                  </a:extLst>
                </p:cNvPr>
                <p:cNvSpPr/>
                <p:nvPr/>
              </p:nvSpPr>
              <p:spPr>
                <a:xfrm>
                  <a:off x="-1076961" y="3133050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61626A17-E575-4640-B618-B63CD8389C82}"/>
                    </a:ext>
                  </a:extLst>
                </p:cNvPr>
                <p:cNvSpPr/>
                <p:nvPr/>
              </p:nvSpPr>
              <p:spPr>
                <a:xfrm>
                  <a:off x="-1076961" y="3231633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B94B71DE-E243-4393-8DFC-73A189855091}"/>
                    </a:ext>
                  </a:extLst>
                </p:cNvPr>
                <p:cNvSpPr/>
                <p:nvPr/>
              </p:nvSpPr>
              <p:spPr>
                <a:xfrm>
                  <a:off x="-1076961" y="3330216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B09A7FBE-A3CB-470E-906A-DEF9D2444811}"/>
                    </a:ext>
                  </a:extLst>
                </p:cNvPr>
                <p:cNvSpPr/>
                <p:nvPr/>
              </p:nvSpPr>
              <p:spPr>
                <a:xfrm>
                  <a:off x="-1076961" y="3422592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B623654D-F592-4B80-B5E3-BEC1574BEAE4}"/>
                </a:ext>
              </a:extLst>
            </p:cNvPr>
            <p:cNvGrpSpPr/>
            <p:nvPr/>
          </p:nvGrpSpPr>
          <p:grpSpPr>
            <a:xfrm>
              <a:off x="333228" y="2141357"/>
              <a:ext cx="3408262" cy="474922"/>
              <a:chOff x="-1168401" y="2614391"/>
              <a:chExt cx="11155680" cy="1554480"/>
            </a:xfrm>
          </p:grpSpPr>
          <p:sp>
            <p:nvSpPr>
              <p:cNvPr id="19" name="Rectangle 18">
                <a:extLst>
                  <a:ext uri="{FF2B5EF4-FFF2-40B4-BE49-F238E27FC236}">
                    <a16:creationId xmlns:a16="http://schemas.microsoft.com/office/drawing/2014/main" id="{2F7CDBD9-36AB-4EAE-A456-BC32501C5F93}"/>
                  </a:ext>
                </a:extLst>
              </p:cNvPr>
              <p:cNvSpPr/>
              <p:nvPr/>
            </p:nvSpPr>
            <p:spPr>
              <a:xfrm>
                <a:off x="-1168401" y="2614391"/>
                <a:ext cx="11155680" cy="155448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6F841A04-FD8B-4E07-A3CF-EC96EAA6AE78}"/>
                  </a:ext>
                </a:extLst>
              </p:cNvPr>
              <p:cNvSpPr/>
              <p:nvPr/>
            </p:nvSpPr>
            <p:spPr>
              <a:xfrm>
                <a:off x="-1076961" y="2705831"/>
                <a:ext cx="10972800" cy="1371600"/>
              </a:xfrm>
              <a:prstGeom prst="rect">
                <a:avLst/>
              </a:prstGeom>
              <a:solidFill>
                <a:srgbClr val="ED7D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4A092883-69F2-499C-B297-394A42327773}"/>
                  </a:ext>
                </a:extLst>
              </p:cNvPr>
              <p:cNvGrpSpPr/>
              <p:nvPr/>
            </p:nvGrpSpPr>
            <p:grpSpPr>
              <a:xfrm>
                <a:off x="-1076961" y="3196946"/>
                <a:ext cx="10972800" cy="380982"/>
                <a:chOff x="-1076961" y="3133050"/>
                <a:chExt cx="10972800" cy="380982"/>
              </a:xfrm>
            </p:grpSpPr>
            <p:sp>
              <p:nvSpPr>
                <p:cNvPr id="22" name="Rectangle 21">
                  <a:extLst>
                    <a:ext uri="{FF2B5EF4-FFF2-40B4-BE49-F238E27FC236}">
                      <a16:creationId xmlns:a16="http://schemas.microsoft.com/office/drawing/2014/main" id="{9A7D89CC-E0D5-4F61-B07D-BA67E90EE8AD}"/>
                    </a:ext>
                  </a:extLst>
                </p:cNvPr>
                <p:cNvSpPr/>
                <p:nvPr/>
              </p:nvSpPr>
              <p:spPr>
                <a:xfrm>
                  <a:off x="-1076961" y="3133050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2E6CCC35-BCDA-4CAB-B694-7620A12AD581}"/>
                    </a:ext>
                  </a:extLst>
                </p:cNvPr>
                <p:cNvSpPr/>
                <p:nvPr/>
              </p:nvSpPr>
              <p:spPr>
                <a:xfrm>
                  <a:off x="-1076961" y="3231633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4" name="Rectangle 23">
                  <a:extLst>
                    <a:ext uri="{FF2B5EF4-FFF2-40B4-BE49-F238E27FC236}">
                      <a16:creationId xmlns:a16="http://schemas.microsoft.com/office/drawing/2014/main" id="{849EBE7D-3E63-432F-AD1E-8003B71157D3}"/>
                    </a:ext>
                  </a:extLst>
                </p:cNvPr>
                <p:cNvSpPr/>
                <p:nvPr/>
              </p:nvSpPr>
              <p:spPr>
                <a:xfrm>
                  <a:off x="-1076961" y="3330216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25" name="Rectangle 24">
                  <a:extLst>
                    <a:ext uri="{FF2B5EF4-FFF2-40B4-BE49-F238E27FC236}">
                      <a16:creationId xmlns:a16="http://schemas.microsoft.com/office/drawing/2014/main" id="{A6E8CAED-A321-4124-B1E9-45D3D23DA15C}"/>
                    </a:ext>
                  </a:extLst>
                </p:cNvPr>
                <p:cNvSpPr/>
                <p:nvPr/>
              </p:nvSpPr>
              <p:spPr>
                <a:xfrm>
                  <a:off x="-1076961" y="3422592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A3232557-246C-4A88-A349-74E4B7F23381}"/>
                </a:ext>
              </a:extLst>
            </p:cNvPr>
            <p:cNvGrpSpPr/>
            <p:nvPr/>
          </p:nvGrpSpPr>
          <p:grpSpPr>
            <a:xfrm>
              <a:off x="333228" y="2616279"/>
              <a:ext cx="3408262" cy="474922"/>
              <a:chOff x="-1168401" y="2614391"/>
              <a:chExt cx="11155680" cy="155448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78E9E749-9341-4A10-8C27-9C2073E56759}"/>
                  </a:ext>
                </a:extLst>
              </p:cNvPr>
              <p:cNvSpPr/>
              <p:nvPr/>
            </p:nvSpPr>
            <p:spPr>
              <a:xfrm>
                <a:off x="-1168401" y="2614391"/>
                <a:ext cx="11155680" cy="155448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396B691B-1DE3-469F-9AA7-D6142A616C18}"/>
                  </a:ext>
                </a:extLst>
              </p:cNvPr>
              <p:cNvSpPr/>
              <p:nvPr/>
            </p:nvSpPr>
            <p:spPr>
              <a:xfrm>
                <a:off x="-1076961" y="2705831"/>
                <a:ext cx="10972800" cy="1371600"/>
              </a:xfrm>
              <a:prstGeom prst="rect">
                <a:avLst/>
              </a:prstGeom>
              <a:solidFill>
                <a:srgbClr val="ED7D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B5A62A8D-E350-4954-8732-1406D7C68B3D}"/>
                  </a:ext>
                </a:extLst>
              </p:cNvPr>
              <p:cNvGrpSpPr/>
              <p:nvPr/>
            </p:nvGrpSpPr>
            <p:grpSpPr>
              <a:xfrm>
                <a:off x="-1076961" y="3196946"/>
                <a:ext cx="10972800" cy="380982"/>
                <a:chOff x="-1076961" y="3133050"/>
                <a:chExt cx="10972800" cy="380982"/>
              </a:xfrm>
            </p:grpSpPr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102415B3-AD35-473D-AA15-44EACC77E459}"/>
                    </a:ext>
                  </a:extLst>
                </p:cNvPr>
                <p:cNvSpPr/>
                <p:nvPr/>
              </p:nvSpPr>
              <p:spPr>
                <a:xfrm>
                  <a:off x="-1076961" y="3133050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CF0C1BCE-5CD6-4756-B514-E6B7D5E29E53}"/>
                    </a:ext>
                  </a:extLst>
                </p:cNvPr>
                <p:cNvSpPr/>
                <p:nvPr/>
              </p:nvSpPr>
              <p:spPr>
                <a:xfrm>
                  <a:off x="-1076961" y="3231633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5E9D7C1E-975F-41F7-A233-9A975249363A}"/>
                    </a:ext>
                  </a:extLst>
                </p:cNvPr>
                <p:cNvSpPr/>
                <p:nvPr/>
              </p:nvSpPr>
              <p:spPr>
                <a:xfrm>
                  <a:off x="-1076961" y="3330216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232FE46-AD7C-486C-9BA7-36487B4077AA}"/>
                    </a:ext>
                  </a:extLst>
                </p:cNvPr>
                <p:cNvSpPr/>
                <p:nvPr/>
              </p:nvSpPr>
              <p:spPr>
                <a:xfrm>
                  <a:off x="-1076961" y="3422592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2B6DF371-EE36-4426-97AA-809EB44464BE}"/>
                </a:ext>
              </a:extLst>
            </p:cNvPr>
            <p:cNvGrpSpPr/>
            <p:nvPr/>
          </p:nvGrpSpPr>
          <p:grpSpPr>
            <a:xfrm>
              <a:off x="333228" y="3087862"/>
              <a:ext cx="3408262" cy="474922"/>
              <a:chOff x="-1168401" y="2614391"/>
              <a:chExt cx="11155680" cy="1554480"/>
            </a:xfrm>
          </p:grpSpPr>
          <p:sp>
            <p:nvSpPr>
              <p:cNvPr id="35" name="Rectangle 34">
                <a:extLst>
                  <a:ext uri="{FF2B5EF4-FFF2-40B4-BE49-F238E27FC236}">
                    <a16:creationId xmlns:a16="http://schemas.microsoft.com/office/drawing/2014/main" id="{B136B3E9-743B-4F88-872A-01B5BF602AAA}"/>
                  </a:ext>
                </a:extLst>
              </p:cNvPr>
              <p:cNvSpPr/>
              <p:nvPr/>
            </p:nvSpPr>
            <p:spPr>
              <a:xfrm>
                <a:off x="-1168401" y="2614391"/>
                <a:ext cx="11155680" cy="1554480"/>
              </a:xfrm>
              <a:prstGeom prst="rect">
                <a:avLst/>
              </a:prstGeom>
              <a:solidFill>
                <a:srgbClr val="00B050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36" name="Rectangle 35">
                <a:extLst>
                  <a:ext uri="{FF2B5EF4-FFF2-40B4-BE49-F238E27FC236}">
                    <a16:creationId xmlns:a16="http://schemas.microsoft.com/office/drawing/2014/main" id="{0313AEAA-8508-49F9-9E1B-1431AD9AA97E}"/>
                  </a:ext>
                </a:extLst>
              </p:cNvPr>
              <p:cNvSpPr/>
              <p:nvPr/>
            </p:nvSpPr>
            <p:spPr>
              <a:xfrm>
                <a:off x="-1076961" y="2705831"/>
                <a:ext cx="10972800" cy="1371600"/>
              </a:xfrm>
              <a:prstGeom prst="rect">
                <a:avLst/>
              </a:prstGeom>
              <a:solidFill>
                <a:srgbClr val="ED7D3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grpSp>
            <p:nvGrpSpPr>
              <p:cNvPr id="37" name="Group 36">
                <a:extLst>
                  <a:ext uri="{FF2B5EF4-FFF2-40B4-BE49-F238E27FC236}">
                    <a16:creationId xmlns:a16="http://schemas.microsoft.com/office/drawing/2014/main" id="{8AF196AA-0385-4D4B-AA13-9438DAD09519}"/>
                  </a:ext>
                </a:extLst>
              </p:cNvPr>
              <p:cNvGrpSpPr/>
              <p:nvPr/>
            </p:nvGrpSpPr>
            <p:grpSpPr>
              <a:xfrm>
                <a:off x="-1076961" y="3196946"/>
                <a:ext cx="10972800" cy="380982"/>
                <a:chOff x="-1076961" y="3133050"/>
                <a:chExt cx="10972800" cy="380982"/>
              </a:xfrm>
            </p:grpSpPr>
            <p:sp>
              <p:nvSpPr>
                <p:cNvPr id="38" name="Rectangle 37">
                  <a:extLst>
                    <a:ext uri="{FF2B5EF4-FFF2-40B4-BE49-F238E27FC236}">
                      <a16:creationId xmlns:a16="http://schemas.microsoft.com/office/drawing/2014/main" id="{4D86D7DA-7063-471C-9C23-DA328F77864E}"/>
                    </a:ext>
                  </a:extLst>
                </p:cNvPr>
                <p:cNvSpPr/>
                <p:nvPr/>
              </p:nvSpPr>
              <p:spPr>
                <a:xfrm>
                  <a:off x="-1076961" y="3133050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39" name="Rectangle 38">
                  <a:extLst>
                    <a:ext uri="{FF2B5EF4-FFF2-40B4-BE49-F238E27FC236}">
                      <a16:creationId xmlns:a16="http://schemas.microsoft.com/office/drawing/2014/main" id="{18103793-D982-4C22-8041-6036B0D44600}"/>
                    </a:ext>
                  </a:extLst>
                </p:cNvPr>
                <p:cNvSpPr/>
                <p:nvPr/>
              </p:nvSpPr>
              <p:spPr>
                <a:xfrm>
                  <a:off x="-1076961" y="3231633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0" name="Rectangle 39">
                  <a:extLst>
                    <a:ext uri="{FF2B5EF4-FFF2-40B4-BE49-F238E27FC236}">
                      <a16:creationId xmlns:a16="http://schemas.microsoft.com/office/drawing/2014/main" id="{016113F9-17B0-4AF7-96BA-867B21B3C53F}"/>
                    </a:ext>
                  </a:extLst>
                </p:cNvPr>
                <p:cNvSpPr/>
                <p:nvPr/>
              </p:nvSpPr>
              <p:spPr>
                <a:xfrm>
                  <a:off x="-1076961" y="3330216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  <p:sp>
              <p:nvSpPr>
                <p:cNvPr id="41" name="Rectangle 40">
                  <a:extLst>
                    <a:ext uri="{FF2B5EF4-FFF2-40B4-BE49-F238E27FC236}">
                      <a16:creationId xmlns:a16="http://schemas.microsoft.com/office/drawing/2014/main" id="{F4D62E8B-4C89-49D5-AF4D-EADE05935F1E}"/>
                    </a:ext>
                  </a:extLst>
                </p:cNvPr>
                <p:cNvSpPr/>
                <p:nvPr/>
              </p:nvSpPr>
              <p:spPr>
                <a:xfrm>
                  <a:off x="-1076961" y="3422592"/>
                  <a:ext cx="10972800" cy="91440"/>
                </a:xfrm>
                <a:prstGeom prst="rect">
                  <a:avLst/>
                </a:prstGeom>
                <a:solidFill>
                  <a:srgbClr val="A8A8A8"/>
                </a:solidFill>
                <a:ln>
                  <a:solidFill>
                    <a:srgbClr val="595959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dirty="0"/>
                </a:p>
              </p:txBody>
            </p:sp>
          </p:grpSp>
        </p:grpSp>
      </p:grpSp>
      <p:pic>
        <p:nvPicPr>
          <p:cNvPr id="60" name="Picture 59">
            <a:extLst>
              <a:ext uri="{FF2B5EF4-FFF2-40B4-BE49-F238E27FC236}">
                <a16:creationId xmlns:a16="http://schemas.microsoft.com/office/drawing/2014/main" id="{51D89CB2-9764-4C58-BAE5-BE3E22FA2FE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87807" y="3803612"/>
            <a:ext cx="6486069" cy="2445146"/>
          </a:xfrm>
          <a:prstGeom prst="rect">
            <a:avLst/>
          </a:prstGeom>
        </p:spPr>
      </p:pic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ABD2C356-437D-473F-A4AF-EFA32133D721}"/>
              </a:ext>
            </a:extLst>
          </p:cNvPr>
          <p:cNvCxnSpPr>
            <a:cxnSpLocks/>
          </p:cNvCxnSpPr>
          <p:nvPr/>
        </p:nvCxnSpPr>
        <p:spPr>
          <a:xfrm flipH="1">
            <a:off x="6190231" y="1586827"/>
            <a:ext cx="758918" cy="296452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3644585-7D7B-442F-8B32-D55F88C11FBC}"/>
              </a:ext>
            </a:extLst>
          </p:cNvPr>
          <p:cNvCxnSpPr>
            <a:cxnSpLocks/>
          </p:cNvCxnSpPr>
          <p:nvPr/>
        </p:nvCxnSpPr>
        <p:spPr>
          <a:xfrm flipH="1">
            <a:off x="6360163" y="3778126"/>
            <a:ext cx="586342" cy="7732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Rectangle 43">
            <a:extLst>
              <a:ext uri="{FF2B5EF4-FFF2-40B4-BE49-F238E27FC236}">
                <a16:creationId xmlns:a16="http://schemas.microsoft.com/office/drawing/2014/main" id="{E2825907-00F9-42F8-8FAB-93ACC06ABD7A}"/>
              </a:ext>
            </a:extLst>
          </p:cNvPr>
          <p:cNvSpPr/>
          <p:nvPr/>
        </p:nvSpPr>
        <p:spPr>
          <a:xfrm>
            <a:off x="6190231" y="4551349"/>
            <a:ext cx="169932" cy="218276"/>
          </a:xfrm>
          <a:prstGeom prst="rect">
            <a:avLst/>
          </a:prstGeom>
          <a:noFill/>
          <a:ln w="19050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8A044F-D3C0-4A78-8C9F-8121D74DD47A}"/>
              </a:ext>
            </a:extLst>
          </p:cNvPr>
          <p:cNvSpPr txBox="1"/>
          <p:nvPr/>
        </p:nvSpPr>
        <p:spPr>
          <a:xfrm>
            <a:off x="457200" y="1536154"/>
            <a:ext cx="5690487" cy="2462213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3 inner grades with 4 turns and outer grade with 8 turns are forming stacks of 4 or 8 cables.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Requirements : 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good infiltration between cable (structural and insulation)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en-US" sz="1400" dirty="0"/>
              <a:t>no infiltration in the cable (contact and risk of damage)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7E166B23-D1B0-4D0B-9E74-2634FDECBB9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91" r="23238" b="61629"/>
          <a:stretch/>
        </p:blipFill>
        <p:spPr>
          <a:xfrm>
            <a:off x="6829794" y="908950"/>
            <a:ext cx="1411833" cy="695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7965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A84A282-72F1-4148-9532-045C57C5C0D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Test plan</a:t>
            </a:r>
            <a:br>
              <a:rPr lang="en-US" sz="4000" dirty="0"/>
            </a:br>
            <a:r>
              <a:rPr lang="en-US" sz="2400" dirty="0"/>
              <a:t>Phase 1 - Dummy stacks</a:t>
            </a:r>
          </a:p>
          <a:p>
            <a:endParaRPr lang="en-US" sz="4000" dirty="0"/>
          </a:p>
        </p:txBody>
      </p:sp>
      <p:pic>
        <p:nvPicPr>
          <p:cNvPr id="43" name="Picture 42">
            <a:extLst>
              <a:ext uri="{FF2B5EF4-FFF2-40B4-BE49-F238E27FC236}">
                <a16:creationId xmlns:a16="http://schemas.microsoft.com/office/drawing/2014/main" id="{13DC96B1-2C68-4860-831C-75B8CF706E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42915" y="4760679"/>
            <a:ext cx="3379347" cy="1271292"/>
          </a:xfrm>
          <a:prstGeom prst="rect">
            <a:avLst/>
          </a:prstGeom>
          <a:ln>
            <a:solidFill>
              <a:srgbClr val="1E5AAE"/>
            </a:solidFill>
          </a:ln>
        </p:spPr>
      </p:pic>
      <p:pic>
        <p:nvPicPr>
          <p:cNvPr id="45" name="Picture 44" descr="IMG_20200710_105323">
            <a:extLst>
              <a:ext uri="{FF2B5EF4-FFF2-40B4-BE49-F238E27FC236}">
                <a16:creationId xmlns:a16="http://schemas.microsoft.com/office/drawing/2014/main" id="{8DB48461-654F-4F98-948F-0FF26402F03B}"/>
              </a:ext>
            </a:extLst>
          </p:cNvPr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599" y="3339734"/>
            <a:ext cx="2023351" cy="2689155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</p:pic>
      <p:pic>
        <p:nvPicPr>
          <p:cNvPr id="46" name="Picture 45" descr="IMG_20200720_085118">
            <a:extLst>
              <a:ext uri="{FF2B5EF4-FFF2-40B4-BE49-F238E27FC236}">
                <a16:creationId xmlns:a16="http://schemas.microsoft.com/office/drawing/2014/main" id="{8E92F4A8-CD72-4AE3-8BA2-9BAB3C9C221A}"/>
              </a:ext>
            </a:extLst>
          </p:cNvPr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>
            <a:off x="5274056" y="2326457"/>
            <a:ext cx="1317063" cy="3379347"/>
          </a:xfrm>
          <a:prstGeom prst="rect">
            <a:avLst/>
          </a:prstGeom>
          <a:noFill/>
          <a:ln>
            <a:solidFill>
              <a:srgbClr val="1E5AAE"/>
            </a:solidFill>
          </a:ln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94F91667-7466-4899-B35A-78C424F6AF8B}"/>
              </a:ext>
            </a:extLst>
          </p:cNvPr>
          <p:cNvGrpSpPr/>
          <p:nvPr/>
        </p:nvGrpSpPr>
        <p:grpSpPr>
          <a:xfrm>
            <a:off x="743683" y="1361131"/>
            <a:ext cx="3072801" cy="1716946"/>
            <a:chOff x="5833304" y="782821"/>
            <a:chExt cx="3072801" cy="1716946"/>
          </a:xfrm>
        </p:grpSpPr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4130BEE6-C71A-4BE5-A0B5-A7FF2D54DEFC}"/>
                </a:ext>
              </a:extLst>
            </p:cNvPr>
            <p:cNvGrpSpPr/>
            <p:nvPr/>
          </p:nvGrpSpPr>
          <p:grpSpPr>
            <a:xfrm>
              <a:off x="5833304" y="1018181"/>
              <a:ext cx="3072801" cy="1481586"/>
              <a:chOff x="0" y="0"/>
              <a:chExt cx="1526545" cy="653993"/>
            </a:xfrm>
          </p:grpSpPr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0708EAD5-7E33-426F-9066-93CCB0FB5E8C}"/>
                  </a:ext>
                </a:extLst>
              </p:cNvPr>
              <p:cNvSpPr/>
              <p:nvPr/>
            </p:nvSpPr>
            <p:spPr>
              <a:xfrm>
                <a:off x="0" y="40175"/>
                <a:ext cx="1129821" cy="45719"/>
              </a:xfrm>
              <a:prstGeom prst="rect">
                <a:avLst/>
              </a:prstGeom>
              <a:solidFill>
                <a:srgbClr val="1E5AAE"/>
              </a:solidFill>
              <a:ln>
                <a:solidFill>
                  <a:srgbClr val="5F5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fr-CH" sz="1100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34D7A3B1-9F2F-43C1-9B8E-66F8B794E0F2}"/>
                  </a:ext>
                </a:extLst>
              </p:cNvPr>
              <p:cNvSpPr/>
              <p:nvPr/>
            </p:nvSpPr>
            <p:spPr>
              <a:xfrm>
                <a:off x="5643" y="567998"/>
                <a:ext cx="1129821" cy="45719"/>
              </a:xfrm>
              <a:prstGeom prst="rect">
                <a:avLst/>
              </a:prstGeom>
              <a:solidFill>
                <a:srgbClr val="1E5AAE"/>
              </a:solidFill>
              <a:ln>
                <a:solidFill>
                  <a:srgbClr val="5F5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fr-CH" sz="1100"/>
              </a:p>
            </p:txBody>
          </p:sp>
          <p:cxnSp>
            <p:nvCxnSpPr>
              <p:cNvPr id="50" name="Straight Connector 49">
                <a:extLst>
                  <a:ext uri="{FF2B5EF4-FFF2-40B4-BE49-F238E27FC236}">
                    <a16:creationId xmlns:a16="http://schemas.microsoft.com/office/drawing/2014/main" id="{451DEA6E-B3F2-4188-BCA2-A68E37F726B6}"/>
                  </a:ext>
                </a:extLst>
              </p:cNvPr>
              <p:cNvCxnSpPr/>
              <p:nvPr/>
            </p:nvCxnSpPr>
            <p:spPr>
              <a:xfrm>
                <a:off x="2172" y="167622"/>
                <a:ext cx="1110955" cy="4764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1" name="Straight Connector 50">
                <a:extLst>
                  <a:ext uri="{FF2B5EF4-FFF2-40B4-BE49-F238E27FC236}">
                    <a16:creationId xmlns:a16="http://schemas.microsoft.com/office/drawing/2014/main" id="{69200662-8C07-4D6B-9817-5EED02B6CD55}"/>
                  </a:ext>
                </a:extLst>
              </p:cNvPr>
              <p:cNvCxnSpPr/>
              <p:nvPr/>
            </p:nvCxnSpPr>
            <p:spPr>
              <a:xfrm>
                <a:off x="3929" y="272207"/>
                <a:ext cx="1109198" cy="1086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90FEC2E2-558E-4DAA-9049-5CBF0B3F7BAE}"/>
                  </a:ext>
                </a:extLst>
              </p:cNvPr>
              <p:cNvCxnSpPr/>
              <p:nvPr/>
            </p:nvCxnSpPr>
            <p:spPr>
              <a:xfrm flipV="1">
                <a:off x="883" y="378405"/>
                <a:ext cx="1112244" cy="3077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90842ED7-1890-4ABB-946E-426850F1A030}"/>
                  </a:ext>
                </a:extLst>
              </p:cNvPr>
              <p:cNvCxnSpPr/>
              <p:nvPr/>
            </p:nvCxnSpPr>
            <p:spPr>
              <a:xfrm>
                <a:off x="3986" y="471257"/>
                <a:ext cx="1105290" cy="3850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sp>
            <p:nvSpPr>
              <p:cNvPr id="54" name="TextBox 7">
                <a:extLst>
                  <a:ext uri="{FF2B5EF4-FFF2-40B4-BE49-F238E27FC236}">
                    <a16:creationId xmlns:a16="http://schemas.microsoft.com/office/drawing/2014/main" id="{513ED0DA-2921-4F49-9198-CDD3AE3C473D}"/>
                  </a:ext>
                </a:extLst>
              </p:cNvPr>
              <p:cNvSpPr txBox="1"/>
              <p:nvPr/>
            </p:nvSpPr>
            <p:spPr>
              <a:xfrm>
                <a:off x="1159832" y="0"/>
                <a:ext cx="366713" cy="10984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CH" sz="1000" dirty="0"/>
                  <a:t>0.55 mm</a:t>
                </a:r>
              </a:p>
            </p:txBody>
          </p:sp>
          <p:sp>
            <p:nvSpPr>
              <p:cNvPr id="55" name="TextBox 8">
                <a:extLst>
                  <a:ext uri="{FF2B5EF4-FFF2-40B4-BE49-F238E27FC236}">
                    <a16:creationId xmlns:a16="http://schemas.microsoft.com/office/drawing/2014/main" id="{62322E10-117E-4447-B458-3319FE54D350}"/>
                  </a:ext>
                </a:extLst>
              </p:cNvPr>
              <p:cNvSpPr txBox="1"/>
              <p:nvPr/>
            </p:nvSpPr>
            <p:spPr>
              <a:xfrm>
                <a:off x="1157451" y="545308"/>
                <a:ext cx="369093" cy="108685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CH" sz="1000" dirty="0"/>
                  <a:t>0.55 mm</a:t>
                </a:r>
              </a:p>
            </p:txBody>
          </p:sp>
          <p:sp>
            <p:nvSpPr>
              <p:cNvPr id="56" name="TextBox 9">
                <a:extLst>
                  <a:ext uri="{FF2B5EF4-FFF2-40B4-BE49-F238E27FC236}">
                    <a16:creationId xmlns:a16="http://schemas.microsoft.com/office/drawing/2014/main" id="{E00E5B97-8CCB-4542-B301-A29C88B65117}"/>
                  </a:ext>
                </a:extLst>
              </p:cNvPr>
              <p:cNvSpPr txBox="1"/>
              <p:nvPr/>
            </p:nvSpPr>
            <p:spPr>
              <a:xfrm>
                <a:off x="1155446" y="122625"/>
                <a:ext cx="371098" cy="10984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CH" sz="1000" dirty="0"/>
                  <a:t>0.1 mm</a:t>
                </a:r>
              </a:p>
            </p:txBody>
          </p:sp>
          <p:sp>
            <p:nvSpPr>
              <p:cNvPr id="57" name="TextBox 10">
                <a:extLst>
                  <a:ext uri="{FF2B5EF4-FFF2-40B4-BE49-F238E27FC236}">
                    <a16:creationId xmlns:a16="http://schemas.microsoft.com/office/drawing/2014/main" id="{BBDEE42C-3CAD-4489-9D33-FC195269AF0A}"/>
                  </a:ext>
                </a:extLst>
              </p:cNvPr>
              <p:cNvSpPr txBox="1"/>
              <p:nvPr/>
            </p:nvSpPr>
            <p:spPr>
              <a:xfrm>
                <a:off x="1153064" y="215493"/>
                <a:ext cx="326121" cy="10984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CH" sz="1000" dirty="0"/>
                  <a:t>0.1 mm</a:t>
                </a:r>
              </a:p>
            </p:txBody>
          </p:sp>
          <p:sp>
            <p:nvSpPr>
              <p:cNvPr id="58" name="TextBox 11">
                <a:extLst>
                  <a:ext uri="{FF2B5EF4-FFF2-40B4-BE49-F238E27FC236}">
                    <a16:creationId xmlns:a16="http://schemas.microsoft.com/office/drawing/2014/main" id="{02B8C6BF-B008-412A-B365-30D5D47686C8}"/>
                  </a:ext>
                </a:extLst>
              </p:cNvPr>
              <p:cNvSpPr txBox="1"/>
              <p:nvPr/>
            </p:nvSpPr>
            <p:spPr>
              <a:xfrm>
                <a:off x="1153064" y="337263"/>
                <a:ext cx="369093" cy="10984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CH" sz="1000" dirty="0"/>
                  <a:t>0.1 mm</a:t>
                </a:r>
              </a:p>
            </p:txBody>
          </p:sp>
          <p:sp>
            <p:nvSpPr>
              <p:cNvPr id="59" name="TextBox 12">
                <a:extLst>
                  <a:ext uri="{FF2B5EF4-FFF2-40B4-BE49-F238E27FC236}">
                    <a16:creationId xmlns:a16="http://schemas.microsoft.com/office/drawing/2014/main" id="{D4E72EF8-B01E-4501-9140-863E2DDE4E44}"/>
                  </a:ext>
                </a:extLst>
              </p:cNvPr>
              <p:cNvSpPr txBox="1"/>
              <p:nvPr/>
            </p:nvSpPr>
            <p:spPr>
              <a:xfrm>
                <a:off x="1156635" y="434553"/>
                <a:ext cx="322550" cy="109846"/>
              </a:xfrm>
              <a:prstGeom prst="rect">
                <a:avLst/>
              </a:prstGeom>
              <a:no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  <p:txBody>
              <a:bodyPr wrap="squar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fr-CH" sz="1000" dirty="0"/>
                  <a:t>0.1 mm</a:t>
                </a:r>
              </a:p>
            </p:txBody>
          </p:sp>
        </p:grpSp>
        <p:sp>
          <p:nvSpPr>
            <p:cNvPr id="60" name="TextBox 11">
              <a:extLst>
                <a:ext uri="{FF2B5EF4-FFF2-40B4-BE49-F238E27FC236}">
                  <a16:creationId xmlns:a16="http://schemas.microsoft.com/office/drawing/2014/main" id="{4814D91F-6092-4133-9BDE-32643C31F4E4}"/>
                </a:ext>
              </a:extLst>
            </p:cNvPr>
            <p:cNvSpPr txBox="1"/>
            <p:nvPr/>
          </p:nvSpPr>
          <p:spPr>
            <a:xfrm>
              <a:off x="6071673" y="782821"/>
              <a:ext cx="1670527" cy="246221"/>
            </a:xfrm>
            <a:prstGeom prst="rect">
              <a:avLst/>
            </a:prstGeom>
            <a:no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  <p:txBody>
            <a:bodyPr wrap="squar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000" dirty="0"/>
                <a:t>Copper tape </a:t>
              </a:r>
              <a:r>
                <a:rPr lang="fr-CH" sz="1000" dirty="0" err="1"/>
                <a:t>dummy</a:t>
              </a:r>
              <a:r>
                <a:rPr lang="fr-CH" sz="1000" dirty="0"/>
                <a:t> </a:t>
              </a:r>
              <a:r>
                <a:rPr lang="fr-CH" sz="1000" dirty="0" err="1"/>
                <a:t>cable</a:t>
              </a:r>
              <a:endParaRPr lang="fr-CH" sz="1000" dirty="0"/>
            </a:p>
          </p:txBody>
        </p: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AA1EA954-8697-4D56-9B02-C3BA0D942A89}"/>
              </a:ext>
            </a:extLst>
          </p:cNvPr>
          <p:cNvSpPr txBox="1"/>
          <p:nvPr/>
        </p:nvSpPr>
        <p:spPr>
          <a:xfrm>
            <a:off x="4467684" y="1197498"/>
            <a:ext cx="4619227" cy="2031325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Dummies are made from Copper tapes mimicking the real HTS cable stack.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An impregnation mold allows the preparation of 3 identical samples per batch.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Parameters are:	- insulation type</a:t>
            </a:r>
          </a:p>
          <a:p>
            <a:pPr lvl="4"/>
            <a:r>
              <a:rPr lang="en-US" sz="1400" dirty="0"/>
              <a:t>- resin type</a:t>
            </a:r>
          </a:p>
          <a:p>
            <a:pPr lvl="4"/>
            <a:r>
              <a:rPr lang="en-US" sz="1400" dirty="0"/>
              <a:t>- compression</a:t>
            </a:r>
          </a:p>
        </p:txBody>
      </p:sp>
    </p:spTree>
    <p:extLst>
      <p:ext uri="{BB962C8B-B14F-4D97-AF65-F5344CB8AC3E}">
        <p14:creationId xmlns:p14="http://schemas.microsoft.com/office/powerpoint/2010/main" val="23046152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AA84A282-72F1-4148-9532-045C57C5C0D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Test Plan</a:t>
            </a:r>
            <a:br>
              <a:rPr lang="en-US" sz="4000" dirty="0"/>
            </a:br>
            <a:r>
              <a:rPr lang="en-US" sz="2400" dirty="0"/>
              <a:t>Overview</a:t>
            </a:r>
          </a:p>
          <a:p>
            <a:endParaRPr lang="en-US" sz="40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8B6433C-9324-4D2D-8748-0E3ABC71ECFC}"/>
              </a:ext>
            </a:extLst>
          </p:cNvPr>
          <p:cNvSpPr txBox="1"/>
          <p:nvPr/>
        </p:nvSpPr>
        <p:spPr>
          <a:xfrm>
            <a:off x="457200" y="1435051"/>
            <a:ext cx="3735024" cy="3600986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600" b="1" dirty="0"/>
              <a:t>To check: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Impregnation quality (voids, bubbles)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Mechanical properties (peeling, cracking)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Insulation between cables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Contact between tapes in a cable</a:t>
            </a:r>
          </a:p>
          <a:p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endParaRPr lang="en-US" sz="1400" dirty="0"/>
          </a:p>
          <a:p>
            <a:r>
              <a:rPr lang="en-US" sz="1600" b="1" dirty="0"/>
              <a:t>Our tools: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Peeling and visual inspection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Cutting and microscopic inspection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Electrical tests at room Temp. and at 77K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Electrical tests after 10 low Temp. cycles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FE82A6E-8BC5-4113-B43C-76631F7602C3}"/>
              </a:ext>
            </a:extLst>
          </p:cNvPr>
          <p:cNvSpPr txBox="1"/>
          <p:nvPr/>
        </p:nvSpPr>
        <p:spPr>
          <a:xfrm>
            <a:off x="4645534" y="1096638"/>
            <a:ext cx="4130315" cy="246221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b="1" dirty="0"/>
              <a:t>Preparation</a:t>
            </a:r>
            <a:r>
              <a:rPr lang="en-US" sz="1400" dirty="0"/>
              <a:t>: Lukas Henschel</a:t>
            </a:r>
          </a:p>
          <a:p>
            <a:endParaRPr lang="en-US" sz="1400" dirty="0"/>
          </a:p>
          <a:p>
            <a:r>
              <a:rPr lang="en-US" sz="1400" b="1" dirty="0"/>
              <a:t>Impregnation</a:t>
            </a:r>
            <a:r>
              <a:rPr lang="en-US" sz="1400" dirty="0"/>
              <a:t>: Sebastien Clement, Romain </a:t>
            </a:r>
            <a:r>
              <a:rPr lang="en-US" sz="1400" dirty="0" err="1"/>
              <a:t>Gavaggio</a:t>
            </a:r>
            <a:r>
              <a:rPr lang="en-US" sz="1400" dirty="0"/>
              <a:t>, Ahmed </a:t>
            </a:r>
            <a:r>
              <a:rPr lang="en-US" sz="1400" dirty="0" err="1"/>
              <a:t>Benfkih</a:t>
            </a:r>
            <a:endParaRPr lang="en-US" sz="1400" dirty="0"/>
          </a:p>
          <a:p>
            <a:endParaRPr lang="en-US" sz="1400" dirty="0"/>
          </a:p>
          <a:p>
            <a:r>
              <a:rPr lang="en-US" sz="1400" b="1" dirty="0"/>
              <a:t>Electrical tests</a:t>
            </a:r>
            <a:r>
              <a:rPr lang="en-US" sz="1400" dirty="0"/>
              <a:t>: Pierre-Antoine </a:t>
            </a:r>
            <a:r>
              <a:rPr lang="en-US" sz="1400" dirty="0" err="1"/>
              <a:t>Contat</a:t>
            </a:r>
            <a:r>
              <a:rPr lang="en-US" sz="1400" dirty="0"/>
              <a:t>, </a:t>
            </a:r>
          </a:p>
          <a:p>
            <a:r>
              <a:rPr lang="en-US" sz="1400" dirty="0"/>
              <a:t>Francois-Olivier </a:t>
            </a:r>
            <a:r>
              <a:rPr lang="en-US" sz="1400" dirty="0" err="1"/>
              <a:t>Pincot</a:t>
            </a:r>
            <a:endParaRPr lang="en-US" sz="1400" dirty="0"/>
          </a:p>
          <a:p>
            <a:endParaRPr lang="en-US" sz="1400" dirty="0"/>
          </a:p>
          <a:p>
            <a:r>
              <a:rPr lang="en-US" sz="1400" b="1" dirty="0"/>
              <a:t>Cut and microscope</a:t>
            </a:r>
            <a:r>
              <a:rPr lang="en-US" sz="1400" dirty="0"/>
              <a:t>: Ana Teresa Perez </a:t>
            </a:r>
            <a:r>
              <a:rPr lang="en-US" sz="1400" dirty="0" err="1"/>
              <a:t>Fontenla</a:t>
            </a:r>
            <a:endParaRPr lang="en-US" sz="1400" dirty="0"/>
          </a:p>
          <a:p>
            <a:endParaRPr lang="en-US" sz="1400" dirty="0"/>
          </a:p>
          <a:p>
            <a:r>
              <a:rPr lang="en-US" sz="1400" b="1" dirty="0"/>
              <a:t>Supervision</a:t>
            </a:r>
            <a:r>
              <a:rPr lang="en-US" sz="1400" dirty="0"/>
              <a:t>: Nicolas </a:t>
            </a:r>
            <a:r>
              <a:rPr lang="en-US" sz="1400" dirty="0" err="1"/>
              <a:t>Bourcey</a:t>
            </a:r>
            <a:r>
              <a:rPr lang="en-US" sz="1400" dirty="0"/>
              <a:t>, Juan Carlos Perez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B4E9CDFC-23AC-4FBC-A803-6F27CCE22DF5}"/>
              </a:ext>
            </a:extLst>
          </p:cNvPr>
          <p:cNvGrpSpPr/>
          <p:nvPr/>
        </p:nvGrpSpPr>
        <p:grpSpPr>
          <a:xfrm>
            <a:off x="5223764" y="4040482"/>
            <a:ext cx="2938799" cy="1736389"/>
            <a:chOff x="5374958" y="3624012"/>
            <a:chExt cx="2938799" cy="1736389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38927263-A40D-4D9F-916D-19FCE16F37C0}"/>
                </a:ext>
              </a:extLst>
            </p:cNvPr>
            <p:cNvGrpSpPr/>
            <p:nvPr/>
          </p:nvGrpSpPr>
          <p:grpSpPr>
            <a:xfrm>
              <a:off x="6028168" y="3624012"/>
              <a:ext cx="2285589" cy="706215"/>
              <a:chOff x="0" y="40175"/>
              <a:chExt cx="1135464" cy="573542"/>
            </a:xfrm>
          </p:grpSpPr>
          <p:sp>
            <p:nvSpPr>
              <p:cNvPr id="20" name="Rectangle 19">
                <a:extLst>
                  <a:ext uri="{FF2B5EF4-FFF2-40B4-BE49-F238E27FC236}">
                    <a16:creationId xmlns:a16="http://schemas.microsoft.com/office/drawing/2014/main" id="{A76E8459-75D0-4F57-9844-A05E27C3F33C}"/>
                  </a:ext>
                </a:extLst>
              </p:cNvPr>
              <p:cNvSpPr/>
              <p:nvPr/>
            </p:nvSpPr>
            <p:spPr>
              <a:xfrm>
                <a:off x="0" y="40175"/>
                <a:ext cx="1129821" cy="45719"/>
              </a:xfrm>
              <a:prstGeom prst="rect">
                <a:avLst/>
              </a:prstGeom>
              <a:solidFill>
                <a:srgbClr val="1E5AAE"/>
              </a:solidFill>
              <a:ln>
                <a:solidFill>
                  <a:srgbClr val="5F5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fr-CH" sz="1100"/>
              </a:p>
            </p:txBody>
          </p:sp>
          <p:sp>
            <p:nvSpPr>
              <p:cNvPr id="21" name="Rectangle 20">
                <a:extLst>
                  <a:ext uri="{FF2B5EF4-FFF2-40B4-BE49-F238E27FC236}">
                    <a16:creationId xmlns:a16="http://schemas.microsoft.com/office/drawing/2014/main" id="{8F32D0F3-3A5A-4FFD-AF90-66238BC332F6}"/>
                  </a:ext>
                </a:extLst>
              </p:cNvPr>
              <p:cNvSpPr/>
              <p:nvPr/>
            </p:nvSpPr>
            <p:spPr>
              <a:xfrm>
                <a:off x="5643" y="567998"/>
                <a:ext cx="1129821" cy="45719"/>
              </a:xfrm>
              <a:prstGeom prst="rect">
                <a:avLst/>
              </a:prstGeom>
              <a:solidFill>
                <a:srgbClr val="1E5AAE"/>
              </a:solidFill>
              <a:ln>
                <a:solidFill>
                  <a:srgbClr val="5F5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fr-CH" sz="1100"/>
              </a:p>
            </p:txBody>
          </p:sp>
          <p:cxnSp>
            <p:nvCxnSpPr>
              <p:cNvPr id="22" name="Straight Connector 21">
                <a:extLst>
                  <a:ext uri="{FF2B5EF4-FFF2-40B4-BE49-F238E27FC236}">
                    <a16:creationId xmlns:a16="http://schemas.microsoft.com/office/drawing/2014/main" id="{A3CDEC02-5ECA-4969-8577-1018035FAF5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" y="167622"/>
                <a:ext cx="1110955" cy="4764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>
                <a:extLst>
                  <a:ext uri="{FF2B5EF4-FFF2-40B4-BE49-F238E27FC236}">
                    <a16:creationId xmlns:a16="http://schemas.microsoft.com/office/drawing/2014/main" id="{EBF84302-C869-45D2-918D-40F75C951F9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" y="272207"/>
                <a:ext cx="1109198" cy="1086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AF5ED634-0295-41F5-B259-250B025A6426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83" y="378405"/>
                <a:ext cx="1112244" cy="3077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>
                <a:extLst>
                  <a:ext uri="{FF2B5EF4-FFF2-40B4-BE49-F238E27FC236}">
                    <a16:creationId xmlns:a16="http://schemas.microsoft.com/office/drawing/2014/main" id="{15DF9920-DEEB-460B-B9BE-F8F098380B4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83" y="471257"/>
                <a:ext cx="1105290" cy="3850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050E7F09-58AF-4536-9BA1-D94434AC9105}"/>
                </a:ext>
              </a:extLst>
            </p:cNvPr>
            <p:cNvGrpSpPr/>
            <p:nvPr/>
          </p:nvGrpSpPr>
          <p:grpSpPr>
            <a:xfrm>
              <a:off x="6028168" y="4654186"/>
              <a:ext cx="2285589" cy="706215"/>
              <a:chOff x="0" y="40175"/>
              <a:chExt cx="1135464" cy="573542"/>
            </a:xfrm>
          </p:grpSpPr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9FAC1469-0838-4519-98A5-DA4FE50D6B4B}"/>
                  </a:ext>
                </a:extLst>
              </p:cNvPr>
              <p:cNvSpPr/>
              <p:nvPr/>
            </p:nvSpPr>
            <p:spPr>
              <a:xfrm>
                <a:off x="0" y="40175"/>
                <a:ext cx="1129821" cy="45719"/>
              </a:xfrm>
              <a:prstGeom prst="rect">
                <a:avLst/>
              </a:prstGeom>
              <a:solidFill>
                <a:srgbClr val="1E5AAE"/>
              </a:solidFill>
              <a:ln>
                <a:solidFill>
                  <a:srgbClr val="5F5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fr-CH" sz="1100"/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73B5D0D4-958F-4668-B685-656C33C230E5}"/>
                  </a:ext>
                </a:extLst>
              </p:cNvPr>
              <p:cNvSpPr/>
              <p:nvPr/>
            </p:nvSpPr>
            <p:spPr>
              <a:xfrm>
                <a:off x="5643" y="567998"/>
                <a:ext cx="1129821" cy="45719"/>
              </a:xfrm>
              <a:prstGeom prst="rect">
                <a:avLst/>
              </a:prstGeom>
              <a:solidFill>
                <a:srgbClr val="1E5AAE"/>
              </a:solidFill>
              <a:ln>
                <a:solidFill>
                  <a:srgbClr val="5F5F5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l"/>
                <a:endParaRPr lang="fr-CH" sz="1100"/>
              </a:p>
            </p:txBody>
          </p:sp>
          <p:cxnSp>
            <p:nvCxnSpPr>
              <p:cNvPr id="35" name="Straight Connector 34">
                <a:extLst>
                  <a:ext uri="{FF2B5EF4-FFF2-40B4-BE49-F238E27FC236}">
                    <a16:creationId xmlns:a16="http://schemas.microsoft.com/office/drawing/2014/main" id="{5B042499-1D2D-4203-B4C1-FF02FED5DF5A}"/>
                  </a:ext>
                </a:extLst>
              </p:cNvPr>
              <p:cNvCxnSpPr/>
              <p:nvPr/>
            </p:nvCxnSpPr>
            <p:spPr>
              <a:xfrm>
                <a:off x="2172" y="167622"/>
                <a:ext cx="1110955" cy="4764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09D22E5D-E540-42DF-A52A-9AC06262C328}"/>
                  </a:ext>
                </a:extLst>
              </p:cNvPr>
              <p:cNvCxnSpPr/>
              <p:nvPr/>
            </p:nvCxnSpPr>
            <p:spPr>
              <a:xfrm>
                <a:off x="3929" y="272207"/>
                <a:ext cx="1109198" cy="1086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7" name="Straight Connector 36">
                <a:extLst>
                  <a:ext uri="{FF2B5EF4-FFF2-40B4-BE49-F238E27FC236}">
                    <a16:creationId xmlns:a16="http://schemas.microsoft.com/office/drawing/2014/main" id="{FFC69752-2735-465E-91E7-6792FEC0EF8B}"/>
                  </a:ext>
                </a:extLst>
              </p:cNvPr>
              <p:cNvCxnSpPr/>
              <p:nvPr/>
            </p:nvCxnSpPr>
            <p:spPr>
              <a:xfrm flipV="1">
                <a:off x="883" y="378405"/>
                <a:ext cx="1112244" cy="3077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  <p:cxnSp>
            <p:nvCxnSpPr>
              <p:cNvPr id="38" name="Straight Connector 37">
                <a:extLst>
                  <a:ext uri="{FF2B5EF4-FFF2-40B4-BE49-F238E27FC236}">
                    <a16:creationId xmlns:a16="http://schemas.microsoft.com/office/drawing/2014/main" id="{300A2DDF-73AD-4239-903C-5F86F7523FD6}"/>
                  </a:ext>
                </a:extLst>
              </p:cNvPr>
              <p:cNvCxnSpPr/>
              <p:nvPr/>
            </p:nvCxnSpPr>
            <p:spPr>
              <a:xfrm>
                <a:off x="3986" y="471257"/>
                <a:ext cx="1105290" cy="3850"/>
              </a:xfrm>
              <a:prstGeom prst="line">
                <a:avLst/>
              </a:prstGeom>
              <a:effectLst/>
            </p:spPr>
            <p:style>
              <a:lnRef idx="2">
                <a:schemeClr val="accent5"/>
              </a:lnRef>
              <a:fillRef idx="0">
                <a:schemeClr val="accent5"/>
              </a:fillRef>
              <a:effectRef idx="1">
                <a:schemeClr val="accent5"/>
              </a:effectRef>
              <a:fontRef idx="minor">
                <a:schemeClr val="tx1"/>
              </a:fontRef>
            </p:style>
          </p:cxn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E800E62F-8F78-4398-AC63-84F69440986C}"/>
                </a:ext>
              </a:extLst>
            </p:cNvPr>
            <p:cNvSpPr/>
            <p:nvPr/>
          </p:nvSpPr>
          <p:spPr>
            <a:xfrm>
              <a:off x="5374958" y="3754558"/>
              <a:ext cx="182880" cy="182880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V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25D44155-D3FE-4D14-B20F-6EC6001BF8B2}"/>
                </a:ext>
              </a:extLst>
            </p:cNvPr>
            <p:cNvCxnSpPr>
              <a:cxnSpLocks/>
              <a:stCxn id="2" idx="7"/>
            </p:cNvCxnSpPr>
            <p:nvPr/>
          </p:nvCxnSpPr>
          <p:spPr>
            <a:xfrm flipV="1">
              <a:off x="5531056" y="3780940"/>
              <a:ext cx="497112" cy="4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0546A38B-4349-45DD-9278-1F445D617B51}"/>
                </a:ext>
              </a:extLst>
            </p:cNvPr>
            <p:cNvCxnSpPr>
              <a:cxnSpLocks/>
              <a:stCxn id="2" idx="5"/>
            </p:cNvCxnSpPr>
            <p:nvPr/>
          </p:nvCxnSpPr>
          <p:spPr>
            <a:xfrm>
              <a:off x="5531056" y="3910656"/>
              <a:ext cx="497112" cy="4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>
              <a:extLst>
                <a:ext uri="{FF2B5EF4-FFF2-40B4-BE49-F238E27FC236}">
                  <a16:creationId xmlns:a16="http://schemas.microsoft.com/office/drawing/2014/main" id="{81831D64-462D-47A6-8387-ED6DE20F6FA6}"/>
                </a:ext>
              </a:extLst>
            </p:cNvPr>
            <p:cNvSpPr/>
            <p:nvPr/>
          </p:nvSpPr>
          <p:spPr>
            <a:xfrm>
              <a:off x="5374958" y="4397948"/>
              <a:ext cx="182880" cy="182880"/>
            </a:xfrm>
            <a:prstGeom prst="ellipse">
              <a:avLst/>
            </a:prstGeom>
            <a:noFill/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000" dirty="0">
                  <a:solidFill>
                    <a:schemeClr val="accent6">
                      <a:lumMod val="50000"/>
                    </a:schemeClr>
                  </a:solidFill>
                </a:rPr>
                <a:t>V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49EAC509-318B-4BC8-98B3-AC7F48081898}"/>
                </a:ext>
              </a:extLst>
            </p:cNvPr>
            <p:cNvCxnSpPr>
              <a:cxnSpLocks/>
            </p:cNvCxnSpPr>
            <p:nvPr/>
          </p:nvCxnSpPr>
          <p:spPr>
            <a:xfrm>
              <a:off x="5466398" y="4301679"/>
              <a:ext cx="563547" cy="4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D3442103-E995-48C6-BCD2-1196772A1510}"/>
                </a:ext>
              </a:extLst>
            </p:cNvPr>
            <p:cNvCxnSpPr>
              <a:cxnSpLocks/>
              <a:stCxn id="48" idx="0"/>
            </p:cNvCxnSpPr>
            <p:nvPr/>
          </p:nvCxnSpPr>
          <p:spPr>
            <a:xfrm flipV="1">
              <a:off x="5466398" y="4295909"/>
              <a:ext cx="0" cy="10203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DCA68FA4-D126-4D6D-BD38-3EF3EA9DDDA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466398" y="4580294"/>
              <a:ext cx="0" cy="102039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F6C2318E-BE00-4185-859A-2494BD304930}"/>
                </a:ext>
              </a:extLst>
            </p:cNvPr>
            <p:cNvCxnSpPr>
              <a:cxnSpLocks/>
            </p:cNvCxnSpPr>
            <p:nvPr/>
          </p:nvCxnSpPr>
          <p:spPr>
            <a:xfrm>
              <a:off x="5464621" y="4682333"/>
              <a:ext cx="563547" cy="400"/>
            </a:xfrm>
            <a:prstGeom prst="line">
              <a:avLst/>
            </a:prstGeom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510051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439A30E5-6EBC-415F-B3FC-98D316296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28710"/>
              </p:ext>
            </p:extLst>
          </p:nvPr>
        </p:nvGraphicFramePr>
        <p:xfrm>
          <a:off x="199642" y="1211933"/>
          <a:ext cx="8751410" cy="4767283"/>
        </p:xfrm>
        <a:graphic>
          <a:graphicData uri="http://schemas.openxmlformats.org/drawingml/2006/table">
            <a:tbl>
              <a:tblPr firstRow="1" bandRow="1"/>
              <a:tblGrid>
                <a:gridCol w="781272">
                  <a:extLst>
                    <a:ext uri="{9D8B030D-6E8A-4147-A177-3AD203B41FA5}">
                      <a16:colId xmlns:a16="http://schemas.microsoft.com/office/drawing/2014/main" val="1447386369"/>
                    </a:ext>
                  </a:extLst>
                </a:gridCol>
                <a:gridCol w="663328">
                  <a:extLst>
                    <a:ext uri="{9D8B030D-6E8A-4147-A177-3AD203B41FA5}">
                      <a16:colId xmlns:a16="http://schemas.microsoft.com/office/drawing/2014/main" val="2362436746"/>
                    </a:ext>
                  </a:extLst>
                </a:gridCol>
                <a:gridCol w="872455">
                  <a:extLst>
                    <a:ext uri="{9D8B030D-6E8A-4147-A177-3AD203B41FA5}">
                      <a16:colId xmlns:a16="http://schemas.microsoft.com/office/drawing/2014/main" val="2352534590"/>
                    </a:ext>
                  </a:extLst>
                </a:gridCol>
                <a:gridCol w="889229">
                  <a:extLst>
                    <a:ext uri="{9D8B030D-6E8A-4147-A177-3AD203B41FA5}">
                      <a16:colId xmlns:a16="http://schemas.microsoft.com/office/drawing/2014/main" val="2303685666"/>
                    </a:ext>
                  </a:extLst>
                </a:gridCol>
                <a:gridCol w="1057017">
                  <a:extLst>
                    <a:ext uri="{9D8B030D-6E8A-4147-A177-3AD203B41FA5}">
                      <a16:colId xmlns:a16="http://schemas.microsoft.com/office/drawing/2014/main" val="4079005246"/>
                    </a:ext>
                  </a:extLst>
                </a:gridCol>
                <a:gridCol w="913308">
                  <a:extLst>
                    <a:ext uri="{9D8B030D-6E8A-4147-A177-3AD203B41FA5}">
                      <a16:colId xmlns:a16="http://schemas.microsoft.com/office/drawing/2014/main" val="1659586134"/>
                    </a:ext>
                  </a:extLst>
                </a:gridCol>
                <a:gridCol w="1119104">
                  <a:extLst>
                    <a:ext uri="{9D8B030D-6E8A-4147-A177-3AD203B41FA5}">
                      <a16:colId xmlns:a16="http://schemas.microsoft.com/office/drawing/2014/main" val="2367262464"/>
                    </a:ext>
                  </a:extLst>
                </a:gridCol>
                <a:gridCol w="950065">
                  <a:extLst>
                    <a:ext uri="{9D8B030D-6E8A-4147-A177-3AD203B41FA5}">
                      <a16:colId xmlns:a16="http://schemas.microsoft.com/office/drawing/2014/main" val="3547427760"/>
                    </a:ext>
                  </a:extLst>
                </a:gridCol>
                <a:gridCol w="752816">
                  <a:extLst>
                    <a:ext uri="{9D8B030D-6E8A-4147-A177-3AD203B41FA5}">
                      <a16:colId xmlns:a16="http://schemas.microsoft.com/office/drawing/2014/main" val="3940961766"/>
                    </a:ext>
                  </a:extLst>
                </a:gridCol>
                <a:gridCol w="752816">
                  <a:extLst>
                    <a:ext uri="{9D8B030D-6E8A-4147-A177-3AD203B41FA5}">
                      <a16:colId xmlns:a16="http://schemas.microsoft.com/office/drawing/2014/main" val="2249889311"/>
                    </a:ext>
                  </a:extLst>
                </a:gridCol>
              </a:tblGrid>
              <a:tr h="350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endParaRPr lang="en-GB" sz="1100" dirty="0"/>
                    </a:p>
                  </a:txBody>
                  <a:tcPr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 gridSpan="3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STACK CONFIGURATION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gridSpan="5">
                  <a:txBody>
                    <a:bodyPr/>
                    <a:lstStyle>
                      <a:lvl1pPr marL="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b="1" kern="1200">
                          <a:solidFill>
                            <a:schemeClr val="lt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PROCESS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381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1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553091"/>
                  </a:ext>
                </a:extLst>
              </a:tr>
              <a:tr h="40297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Batch #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Stack #</a:t>
                      </a:r>
                      <a:endParaRPr lang="en-GB" sz="1100" dirty="0">
                        <a:solidFill>
                          <a:schemeClr val="bg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Insulation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Resin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Compression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Preparation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Impregnation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Electrical test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Peel and VI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>
                          <a:solidFill>
                            <a:schemeClr val="bg1"/>
                          </a:solidFill>
                        </a:rPr>
                        <a:t>Cut</a:t>
                      </a:r>
                      <a:r>
                        <a:rPr lang="en-US" sz="1100" baseline="0" dirty="0">
                          <a:solidFill>
                            <a:schemeClr val="bg1"/>
                          </a:solidFill>
                        </a:rPr>
                        <a:t> and VI</a:t>
                      </a:r>
                      <a:endParaRPr lang="en-GB" sz="11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381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1E5AA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7650722"/>
                  </a:ext>
                </a:extLst>
              </a:tr>
              <a:tr h="350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1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1-3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Fiber</a:t>
                      </a:r>
                      <a:r>
                        <a:rPr lang="en-US" sz="1100" baseline="0" dirty="0"/>
                        <a:t> glass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MY750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High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2043379"/>
                  </a:ext>
                </a:extLst>
              </a:tr>
              <a:tr h="4014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2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4-6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Fiber glass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CTD101K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High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143765"/>
                  </a:ext>
                </a:extLst>
              </a:tr>
              <a:tr h="40144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3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7-9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Fiber glass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CTD101K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Low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2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0806399"/>
                  </a:ext>
                </a:extLst>
              </a:tr>
              <a:tr h="350209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4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10-12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Fiber glass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MY750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Low</a:t>
                      </a:r>
                      <a:endParaRPr lang="en-GB" sz="1100" dirty="0"/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Done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dk1"/>
                          </a:solidFill>
                          <a:latin typeface="Arial"/>
                        </a:defRPr>
                      </a:lvl9pPr>
                    </a:lstStyle>
                    <a:p>
                      <a:pPr algn="ctr"/>
                      <a:r>
                        <a:rPr lang="en-US" sz="1100" dirty="0"/>
                        <a:t>-</a:t>
                      </a:r>
                      <a:endParaRPr lang="en-GB" sz="1100" dirty="0"/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9567067"/>
                  </a:ext>
                </a:extLst>
              </a:tr>
              <a:tr h="4014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13-15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C-Shape Polyimide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CTD101K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44822"/>
                  </a:ext>
                </a:extLst>
              </a:tr>
              <a:tr h="4014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16-18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C-Shape</a:t>
                      </a:r>
                      <a:r>
                        <a:rPr lang="en-US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Polyimide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MY750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tbd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0119688"/>
                  </a:ext>
                </a:extLst>
              </a:tr>
              <a:tr h="4014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19-21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C-Shape</a:t>
                      </a:r>
                      <a:r>
                        <a:rPr lang="en-US" sz="1100" baseline="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Polyimide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CTD101K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On-going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464337"/>
                  </a:ext>
                </a:extLst>
              </a:tr>
              <a:tr h="401440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22-24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C-Shape Polyimide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Mix61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On-going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mpd="sng">
                      <a:solidFill>
                        <a:srgbClr val="FFFFFF"/>
                      </a:solidFill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0033A0">
                        <a:tint val="40000"/>
                      </a:srgb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81540707"/>
                  </a:ext>
                </a:extLst>
              </a:tr>
              <a:tr h="39008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25-27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glass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Mix61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526010"/>
                  </a:ext>
                </a:extLst>
              </a:tr>
              <a:tr h="390088"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8.2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mpd="sng">
                      <a:solidFill>
                        <a:srgbClr val="FFFFFF"/>
                      </a:solidFill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28-30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Fiber glass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Mix61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On-going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On-going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 err="1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tbd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Done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endParaRPr lang="en-GB" sz="11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rgbClr val="FFFFFF"/>
                      </a:solidFill>
                    </a:lnR>
                    <a:lnT w="12700" cap="flat" cmpd="sng" algn="ctr">
                      <a:solidFill>
                        <a:srgbClr val="C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rgbClr val="FFFFFF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7E8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072096"/>
                  </a:ext>
                </a:extLst>
              </a:tr>
            </a:tbl>
          </a:graphicData>
        </a:graphic>
      </p:graphicFrame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Test Plan</a:t>
            </a:r>
            <a:br>
              <a:rPr lang="en-US" sz="4000" dirty="0"/>
            </a:br>
            <a:r>
              <a:rPr lang="en-US" sz="2400" dirty="0"/>
              <a:t>Status</a:t>
            </a:r>
          </a:p>
          <a:p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2540533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Test Plan</a:t>
            </a:r>
            <a:br>
              <a:rPr lang="en-US" sz="4000" dirty="0"/>
            </a:br>
            <a:r>
              <a:rPr lang="en-US" sz="2400" dirty="0"/>
              <a:t>About the resins</a:t>
            </a:r>
          </a:p>
          <a:p>
            <a:endParaRPr lang="en-US" sz="4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5" name="Table 3">
                <a:extLst>
                  <a:ext uri="{FF2B5EF4-FFF2-40B4-BE49-F238E27FC236}">
                    <a16:creationId xmlns:a16="http://schemas.microsoft.com/office/drawing/2014/main" id="{5EA5A9C0-E5A1-4DD9-9081-29B7BACA38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5749292"/>
                  </p:ext>
                </p:extLst>
              </p:nvPr>
            </p:nvGraphicFramePr>
            <p:xfrm>
              <a:off x="304801" y="1381002"/>
              <a:ext cx="8379253" cy="349199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716500">
                      <a:extLst>
                        <a:ext uri="{9D8B030D-6E8A-4147-A177-3AD203B41FA5}">
                          <a16:colId xmlns:a16="http://schemas.microsoft.com/office/drawing/2014/main" val="2547322137"/>
                        </a:ext>
                      </a:extLst>
                    </a:gridCol>
                    <a:gridCol w="1878575">
                      <a:extLst>
                        <a:ext uri="{9D8B030D-6E8A-4147-A177-3AD203B41FA5}">
                          <a16:colId xmlns:a16="http://schemas.microsoft.com/office/drawing/2014/main" val="245714619"/>
                        </a:ext>
                      </a:extLst>
                    </a:gridCol>
                    <a:gridCol w="1892089">
                      <a:extLst>
                        <a:ext uri="{9D8B030D-6E8A-4147-A177-3AD203B41FA5}">
                          <a16:colId xmlns:a16="http://schemas.microsoft.com/office/drawing/2014/main" val="2584006647"/>
                        </a:ext>
                      </a:extLst>
                    </a:gridCol>
                    <a:gridCol w="1892089">
                      <a:extLst>
                        <a:ext uri="{9D8B030D-6E8A-4147-A177-3AD203B41FA5}">
                          <a16:colId xmlns:a16="http://schemas.microsoft.com/office/drawing/2014/main" val="41113218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CTD101K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MY750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NHMFL “Mix” 61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5809633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Chemistry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Liquid epoxy resin + anhydride Hardener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MY750 (Resin) + </a:t>
                          </a:r>
                        </a:p>
                        <a:p>
                          <a:pPr algn="ctr"/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HY 5922 (Hardener)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liquid epoxy resins A + B + amine hardener + high molecular weight additive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58670507"/>
                      </a:ext>
                    </a:extLst>
                  </a:tr>
                  <a:tr h="156026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Curing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125 </a:t>
                          </a:r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°C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80 </a:t>
                          </a:r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°C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100 </a:t>
                          </a:r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°C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58051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Viscosity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Low, long pot life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Higher, shorter pot life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Higher, shorter pot life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79040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 sz="12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0773953"/>
                      </a:ext>
                    </a:extLst>
                  </a:tr>
                  <a:tr h="123088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Fracture Toughness (RT/77K) [MPa</a:t>
                          </a:r>
                          <a14:m>
                            <m:oMath xmlns:m="http://schemas.openxmlformats.org/officeDocument/2006/math">
                              <m:rad>
                                <m:radPr>
                                  <m:degHide m:val="on"/>
                                  <m:ctrlPr>
                                    <a:rPr lang="en-US" sz="1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sz="12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</m:rad>
                            </m:oMath>
                          </a14:m>
                          <a:r>
                            <a:rPr lang="en-US" sz="1200" dirty="0"/>
                            <a:t>]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0.6 / 1.4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NF / 2.4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4.6 / 4.7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97124322"/>
                      </a:ext>
                    </a:extLst>
                  </a:tr>
                  <a:tr h="123088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Elongation at fracture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0.97 %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??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10 %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93361580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Thermal shock resistance 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177 K</a:t>
                          </a:r>
                          <a:endParaRPr lang="en-GB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510 K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268 K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8103822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Thermal expansion (below </a:t>
                          </a:r>
                          <a:r>
                            <a:rPr lang="en-US" sz="1200" dirty="0" err="1"/>
                            <a:t>Tg</a:t>
                          </a:r>
                          <a:r>
                            <a:rPr lang="en-US" sz="1200" dirty="0"/>
                            <a:t>)</a:t>
                          </a:r>
                        </a:p>
                        <a:p>
                          <a:r>
                            <a:rPr lang="en-US" sz="1200" dirty="0"/>
                            <a:t>[m/</a:t>
                          </a:r>
                          <a:r>
                            <a:rPr lang="en-US" sz="1200" dirty="0" err="1"/>
                            <a:t>mK</a:t>
                          </a:r>
                          <a:r>
                            <a:rPr lang="en-US" sz="1200" dirty="0"/>
                            <a:t>]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/>
                            <a:t>50 x 10-6</a:t>
                          </a:r>
                          <a:endParaRPr lang="en-GB" sz="12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/>
                            <a:t>50 x 10-6</a:t>
                          </a:r>
                          <a:endParaRPr lang="en-GB" sz="12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/>
                            <a:t>50 x 10-6</a:t>
                          </a:r>
                          <a:endParaRPr lang="en-GB" sz="1200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298159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5" name="Table 3">
                <a:extLst>
                  <a:ext uri="{FF2B5EF4-FFF2-40B4-BE49-F238E27FC236}">
                    <a16:creationId xmlns:a16="http://schemas.microsoft.com/office/drawing/2014/main" id="{5EA5A9C0-E5A1-4DD9-9081-29B7BACA3824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55749292"/>
                  </p:ext>
                </p:extLst>
              </p:nvPr>
            </p:nvGraphicFramePr>
            <p:xfrm>
              <a:off x="304801" y="1381002"/>
              <a:ext cx="8379253" cy="3491992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2716500">
                      <a:extLst>
                        <a:ext uri="{9D8B030D-6E8A-4147-A177-3AD203B41FA5}">
                          <a16:colId xmlns:a16="http://schemas.microsoft.com/office/drawing/2014/main" val="2547322137"/>
                        </a:ext>
                      </a:extLst>
                    </a:gridCol>
                    <a:gridCol w="1878575">
                      <a:extLst>
                        <a:ext uri="{9D8B030D-6E8A-4147-A177-3AD203B41FA5}">
                          <a16:colId xmlns:a16="http://schemas.microsoft.com/office/drawing/2014/main" val="245714619"/>
                        </a:ext>
                      </a:extLst>
                    </a:gridCol>
                    <a:gridCol w="1892089">
                      <a:extLst>
                        <a:ext uri="{9D8B030D-6E8A-4147-A177-3AD203B41FA5}">
                          <a16:colId xmlns:a16="http://schemas.microsoft.com/office/drawing/2014/main" val="2584006647"/>
                        </a:ext>
                      </a:extLst>
                    </a:gridCol>
                    <a:gridCol w="1892089">
                      <a:extLst>
                        <a:ext uri="{9D8B030D-6E8A-4147-A177-3AD203B41FA5}">
                          <a16:colId xmlns:a16="http://schemas.microsoft.com/office/drawing/2014/main" val="411132182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CTD101K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MY750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NHMFL “Mix” 61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5809633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Chemistry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Liquid epoxy resin + anhydride Hardener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MY750 (Resin) + </a:t>
                          </a:r>
                        </a:p>
                        <a:p>
                          <a:pPr algn="ctr"/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HY 5922 (Hardener)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liquid epoxy resins A + B + amine hardener + high molecular weight additive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058670507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Curing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125 </a:t>
                          </a:r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°C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80 </a:t>
                          </a:r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°C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100 </a:t>
                          </a:r>
                          <a:r>
                            <a:rPr kumimoji="0" lang="en-GB" sz="1200" kern="1200" dirty="0">
                              <a:solidFill>
                                <a:schemeClr val="dk1"/>
                              </a:solidFill>
                              <a:effectLst/>
                              <a:latin typeface="+mn-lt"/>
                              <a:ea typeface="+mn-ea"/>
                              <a:cs typeface="+mn-cs"/>
                            </a:rPr>
                            <a:t>°C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458051003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Viscosity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Low, long pot life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Higher, shorter pot life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dirty="0"/>
                            <a:t>Higher, shorter pot life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77790407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en-US" sz="1200" dirty="0"/>
                        </a:p>
                      </a:txBody>
                      <a:tcP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200" dirty="0"/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60773953"/>
                      </a:ext>
                    </a:extLst>
                  </a:tr>
                  <a:tr h="45923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2"/>
                          <a:stretch>
                            <a:fillRect l="-448" t="-439474" r="-209193" b="-225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0.6 / 1.4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NF / 2.4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4.6 / 4.7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97124322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Elongation at fracture 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0.97 %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??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10 %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893361580"/>
                      </a:ext>
                    </a:extLst>
                  </a:tr>
                  <a:tr h="27432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Thermal shock resistance 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177 K</a:t>
                          </a:r>
                          <a:endParaRPr lang="en-GB" sz="1200" b="1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510 K</a:t>
                          </a:r>
                          <a:endParaRPr lang="en-GB" sz="12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200" dirty="0"/>
                            <a:t>268 K</a:t>
                          </a:r>
                          <a:endParaRPr lang="en-GB" sz="12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81038221"/>
                      </a:ext>
                    </a:extLst>
                  </a:tr>
                  <a:tr h="457200">
                    <a:tc>
                      <a:txBody>
                        <a:bodyPr/>
                        <a:lstStyle/>
                        <a:p>
                          <a:r>
                            <a:rPr lang="en-US" sz="1200" dirty="0"/>
                            <a:t>Thermal expansion (below </a:t>
                          </a:r>
                          <a:r>
                            <a:rPr lang="en-US" sz="1200" dirty="0" err="1"/>
                            <a:t>Tg</a:t>
                          </a:r>
                          <a:r>
                            <a:rPr lang="en-US" sz="1200" dirty="0"/>
                            <a:t>)</a:t>
                          </a:r>
                        </a:p>
                        <a:p>
                          <a:r>
                            <a:rPr lang="en-US" sz="1200" dirty="0"/>
                            <a:t>[m/</a:t>
                          </a:r>
                          <a:r>
                            <a:rPr lang="en-US" sz="1200" dirty="0" err="1"/>
                            <a:t>mK</a:t>
                          </a:r>
                          <a:r>
                            <a:rPr lang="en-US" sz="1200" dirty="0"/>
                            <a:t>]</a:t>
                          </a:r>
                          <a:endParaRPr lang="en-GB" sz="120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/>
                            <a:t>50 x 10-6</a:t>
                          </a:r>
                          <a:endParaRPr lang="en-GB" sz="12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/>
                            <a:t>50 x 10-6</a:t>
                          </a:r>
                          <a:endParaRPr lang="en-GB" sz="1200" b="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200" b="0" dirty="0"/>
                            <a:t>50 x 10-6</a:t>
                          </a:r>
                          <a:endParaRPr lang="en-GB" sz="1200" b="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61298159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534241F9-2927-4058-8BBE-2AB4A5A6D855}"/>
              </a:ext>
            </a:extLst>
          </p:cNvPr>
          <p:cNvSpPr txBox="1"/>
          <p:nvPr/>
        </p:nvSpPr>
        <p:spPr>
          <a:xfrm>
            <a:off x="304801" y="5583874"/>
            <a:ext cx="8133735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>
                <a:effectLst/>
                <a:latin typeface="Arial" panose="020B0604020202020204" pitchFamily="34" charset="0"/>
              </a:rPr>
              <a:t>André </a:t>
            </a:r>
            <a:r>
              <a:rPr lang="en-GB" sz="1200" dirty="0" err="1">
                <a:effectLst/>
                <a:latin typeface="Arial" panose="020B0604020202020204" pitchFamily="34" charset="0"/>
              </a:rPr>
              <a:t>Brem</a:t>
            </a:r>
            <a:r>
              <a:rPr lang="en-GB" sz="1200" dirty="0">
                <a:effectLst/>
                <a:latin typeface="Arial" panose="020B0604020202020204" pitchFamily="34" charset="0"/>
              </a:rPr>
              <a:t>, Barbara Gold, Theo </a:t>
            </a:r>
            <a:r>
              <a:rPr lang="en-GB" sz="1200" dirty="0" err="1">
                <a:effectLst/>
                <a:latin typeface="Arial" panose="020B0604020202020204" pitchFamily="34" charset="0"/>
              </a:rPr>
              <a:t>Tervoort</a:t>
            </a:r>
            <a:r>
              <a:rPr lang="en-GB" sz="1200" dirty="0">
                <a:effectLst/>
                <a:latin typeface="Arial" panose="020B0604020202020204" pitchFamily="34" charset="0"/>
              </a:rPr>
              <a:t>, </a:t>
            </a:r>
            <a:r>
              <a:rPr lang="en-GB" sz="1200" dirty="0" err="1">
                <a:effectLst/>
                <a:latin typeface="Arial" panose="020B0604020202020204" pitchFamily="34" charset="0"/>
              </a:rPr>
              <a:t>Auchmann</a:t>
            </a:r>
            <a:r>
              <a:rPr lang="en-GB" sz="1200" dirty="0">
                <a:latin typeface="Arial" panose="020B0604020202020204" pitchFamily="34" charset="0"/>
              </a:rPr>
              <a:t> and</a:t>
            </a:r>
            <a:r>
              <a:rPr lang="en-GB" sz="1200" dirty="0">
                <a:effectLst/>
                <a:latin typeface="Arial" panose="020B0604020202020204" pitchFamily="34" charset="0"/>
              </a:rPr>
              <a:t> Davide </a:t>
            </a:r>
            <a:r>
              <a:rPr lang="en-GB" sz="1200" dirty="0" err="1">
                <a:effectLst/>
                <a:latin typeface="Arial" panose="020B0604020202020204" pitchFamily="34" charset="0"/>
              </a:rPr>
              <a:t>Tommasini</a:t>
            </a:r>
            <a:r>
              <a:rPr lang="en-GB" sz="1200" dirty="0">
                <a:effectLst/>
                <a:latin typeface="Arial" panose="020B0604020202020204" pitchFamily="34" charset="0"/>
              </a:rPr>
              <a:t> (ETH + CERN)</a:t>
            </a:r>
          </a:p>
          <a:p>
            <a:r>
              <a:rPr lang="en-GB" sz="1200" dirty="0">
                <a:effectLst/>
                <a:latin typeface="Arial" panose="020B0604020202020204" pitchFamily="34" charset="0"/>
              </a:rPr>
              <a:t>Shijian Yin, </a:t>
            </a:r>
            <a:r>
              <a:rPr lang="en-GB" sz="1200" dirty="0" err="1">
                <a:effectLst/>
                <a:latin typeface="Arial" panose="020B0604020202020204" pitchFamily="34" charset="0"/>
              </a:rPr>
              <a:t>Tengming</a:t>
            </a:r>
            <a:r>
              <a:rPr lang="en-GB" sz="1200" dirty="0">
                <a:effectLst/>
                <a:latin typeface="Arial" panose="020B0604020202020204" pitchFamily="34" charset="0"/>
              </a:rPr>
              <a:t> Shen (Berkeley lab)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1757830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>
            <a:extLst>
              <a:ext uri="{FF2B5EF4-FFF2-40B4-BE49-F238E27FC236}">
                <a16:creationId xmlns:a16="http://schemas.microsoft.com/office/drawing/2014/main" id="{FC8B13BE-D410-44A3-839F-66C7A751C071}"/>
              </a:ext>
            </a:extLst>
          </p:cNvPr>
          <p:cNvSpPr txBox="1">
            <a:spLocks/>
          </p:cNvSpPr>
          <p:nvPr/>
        </p:nvSpPr>
        <p:spPr>
          <a:xfrm>
            <a:off x="457200" y="17042"/>
            <a:ext cx="8226854" cy="1362178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/>
              <a:t>Test Plan</a:t>
            </a:r>
            <a:br>
              <a:rPr lang="en-US" sz="4000" dirty="0"/>
            </a:br>
            <a:r>
              <a:rPr lang="en-US" sz="2400" dirty="0"/>
              <a:t>About compression</a:t>
            </a:r>
          </a:p>
          <a:p>
            <a:endParaRPr lang="en-US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B6DC5FB-CC7D-4E97-80BC-947E35490279}"/>
              </a:ext>
            </a:extLst>
          </p:cNvPr>
          <p:cNvSpPr txBox="1"/>
          <p:nvPr/>
        </p:nvSpPr>
        <p:spPr>
          <a:xfrm>
            <a:off x="457200" y="1435051"/>
            <a:ext cx="8226854" cy="3323987"/>
          </a:xfrm>
          <a:prstGeom prst="rect">
            <a:avLst/>
          </a:prstGeom>
          <a:noFill/>
          <a:ln w="19050"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/>
              <a:t>Different shims of different thickness are used to modify the size of the cavity depending on the insulation type and the desired compression.</a:t>
            </a:r>
          </a:p>
          <a:p>
            <a:endParaRPr lang="en-US" sz="1400" dirty="0"/>
          </a:p>
          <a:p>
            <a:r>
              <a:rPr lang="en-US" sz="1400" dirty="0"/>
              <a:t>Cavity size: 12 mm</a:t>
            </a:r>
          </a:p>
          <a:p>
            <a:r>
              <a:rPr lang="en-US" sz="1400" dirty="0"/>
              <a:t>Stack with fiberglass (0.15 mm) : 7.2 mm</a:t>
            </a:r>
          </a:p>
          <a:p>
            <a:r>
              <a:rPr lang="en-US" sz="1400" dirty="0"/>
              <a:t>Stack with polyimide (0.05 mm) : 6.4 mm</a:t>
            </a:r>
          </a:p>
          <a:p>
            <a:endParaRPr lang="en-US" sz="1400" dirty="0"/>
          </a:p>
          <a:p>
            <a:endParaRPr lang="en-US" sz="1400" dirty="0"/>
          </a:p>
          <a:p>
            <a:r>
              <a:rPr lang="en-US" sz="1400" dirty="0"/>
              <a:t>The compression parameter should be understood here as the free space for the resin. </a:t>
            </a:r>
          </a:p>
          <a:p>
            <a:endParaRPr lang="en-US" sz="1400" dirty="0"/>
          </a:p>
          <a:p>
            <a:r>
              <a:rPr lang="en-US" sz="1400" dirty="0"/>
              <a:t>Void low compression: 1 mm</a:t>
            </a:r>
          </a:p>
          <a:p>
            <a:r>
              <a:rPr lang="en-US" sz="1400" dirty="0"/>
              <a:t>Void high compression: 0.2 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914461549"/>
      </p:ext>
    </p:extLst>
  </p:cSld>
  <p:clrMapOvr>
    <a:masterClrMapping/>
  </p:clrMapOvr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l" defTabSz="5842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34275</TotalTime>
  <Words>2032</Words>
  <Application>Microsoft Office PowerPoint</Application>
  <PresentationFormat>On-screen Show (4:3)</PresentationFormat>
  <Paragraphs>558</Paragraphs>
  <Slides>22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Arial</vt:lpstr>
      <vt:lpstr>Calibri</vt:lpstr>
      <vt:lpstr>Cambria Math</vt:lpstr>
      <vt:lpstr>Courier New</vt:lpstr>
      <vt:lpstr>Helvetica Light</vt:lpstr>
      <vt:lpstr>CERN(4-3)</vt:lpstr>
      <vt:lpstr>White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Ariel Haziot</cp:lastModifiedBy>
  <cp:revision>1530</cp:revision>
  <cp:lastPrinted>2021-01-21T09:17:53Z</cp:lastPrinted>
  <dcterms:created xsi:type="dcterms:W3CDTF">2012-11-30T11:04:26Z</dcterms:created>
  <dcterms:modified xsi:type="dcterms:W3CDTF">2021-01-29T13:04:34Z</dcterms:modified>
</cp:coreProperties>
</file>