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325" r:id="rId6"/>
    <p:sldId id="263" r:id="rId7"/>
    <p:sldId id="264" r:id="rId8"/>
    <p:sldId id="326" r:id="rId9"/>
    <p:sldId id="265" r:id="rId10"/>
    <p:sldId id="267" r:id="rId11"/>
    <p:sldId id="266" r:id="rId12"/>
    <p:sldId id="258" r:id="rId13"/>
    <p:sldId id="259" r:id="rId14"/>
    <p:sldId id="26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3" autoAdjust="0"/>
    <p:restoredTop sz="94660"/>
  </p:normalViewPr>
  <p:slideViewPr>
    <p:cSldViewPr snapToGrid="0">
      <p:cViewPr varScale="1">
        <p:scale>
          <a:sx n="46" d="100"/>
          <a:sy n="46" d="100"/>
        </p:scale>
        <p:origin x="6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1A90A-8EA6-4657-9922-659919D80D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B661-2E77-4A3A-9F54-3BD0C13F39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7510D-6AFA-4A88-9F0E-3A24192F2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169EE-384B-49E8-8AA8-E89A2CC72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BF9C4-B962-40F3-9146-83C8F88F0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188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B2653-09C8-478C-9A8B-0FBE9CCB2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2B8BF7-0D54-460E-BC11-7918FE153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7B31A-CE96-4C0E-B75E-699FC356B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686AA-0CD8-473B-8B86-ED0402F69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5E124-8359-4430-B777-EA44EDB40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381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725F75-D5E6-4EA3-A737-30BECFF21F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9113A-186A-425B-ACF2-893FA6A180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406EC-FDA7-49DC-B46F-82538D27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45F8A-A75E-4E54-9ED8-B62C5C9E7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41C4A-51B4-4F27-B477-6D5514205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530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9FB6E-47A5-4678-8B30-5C929791C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CC868-4A12-4A9C-B1DD-3C6B210C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D8DEB-CBDA-4D54-985D-69CC5604A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623D1-CBEA-4BE5-B616-12B84CF00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317AD-C499-4B19-B513-7250FAF8C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40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EDA68-CDCD-4750-9FE1-AAACD40B8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D864F-DC04-4C4C-B34F-D17B63A96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0DA1F-CBA3-4415-ADCA-8C259DB71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70A1E-BDE6-41D0-965C-592ED952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78AD8-8E87-4C18-AD25-E60406E68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62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FA508-C76E-4C07-ACC1-1B7B22805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C635F-0C0D-4FC6-8633-665A689510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6E3129-EB8A-408F-BA33-0D9E60BA9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8A63AA-2980-441A-B6CD-5414C78DA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0EDB9-F217-482C-A14A-D105A7AC2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EB83E2-5B66-4392-A82F-67B4E54EE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346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23019-7FDB-4C8A-B69D-50185ED89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3AAA6-8B93-48A4-8F82-7D78C3EF2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C2D264-8860-423B-9411-F29CFBA878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E7ADBB-1CC5-4F89-B449-008335F5D8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FD9DAD-97FD-4164-A35C-771D5FC7E1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1F35C2-BDDE-41B6-90EC-AB29A7381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B6C469-8C6C-4A60-A923-D4D160EC2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86A14-8E74-40CC-99BE-0D6D20474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FB8DC-1F99-45CC-97EC-E803010C6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1D5CF-6CA8-4AE0-817C-6B338AD67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34CC7-362E-41AE-A2C5-8B8D06CAE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00DED3-D5D2-46D2-9D0E-B57224283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193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162876-DF62-4A55-BAB8-BF1FD3C42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A98FC9-20B8-418F-B23D-29CF4244E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18D113-A8FB-4B81-B970-2E2226A06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4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0A41E-3D3C-4126-82DF-5BCB96C47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70E2F-CB52-466C-9974-2F7E114DF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0F9CF-0F5D-47B7-A61D-601239C28E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ADF02-C7E5-4C8D-94BD-666BC24D3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AE757F-7DA3-4BFA-9C4A-1BF569638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C89DDD-4660-4863-93B9-E210D2BBC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101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53DAD-5E2E-4197-8153-93C956093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993E08-6ADD-4047-A9B8-F9A29EF803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773372-6456-4283-BB7B-A402BEB3C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E3DC0-7D43-4E16-832E-5EBA547BA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43B95-92CC-4582-8195-F239939B9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1F4688-FD3E-443F-AA6F-A166AC182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03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01FAA7-20AE-4C30-BD4D-CDF8D0B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F1919-9BAC-458A-8602-251CD1264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3B85C-8DD4-41F7-ACFE-EA81A0926A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31E0F-1D0E-42C6-8268-CAACA849CF67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F6A10-1546-422B-AE28-D0718D47BF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05591-4ECF-45F1-BA14-B66F45FFFA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46102-19AF-4836-9AF4-E7DA9A910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092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280869-3C8E-4B6C-9FEF-9D804E6160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227133" cy="36166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79BBFC-A11A-4F71-B599-7312C2BB761F}"/>
              </a:ext>
            </a:extLst>
          </p:cNvPr>
          <p:cNvSpPr txBox="1"/>
          <p:nvPr/>
        </p:nvSpPr>
        <p:spPr>
          <a:xfrm>
            <a:off x="1417466" y="4162568"/>
            <a:ext cx="962340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a few impressions from HKUST IAS 2021 HEP conference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Frank Zimmermann, 22 January 2021</a:t>
            </a:r>
          </a:p>
          <a:p>
            <a:pPr algn="ctr"/>
            <a:endParaRPr lang="en-GB" sz="3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8E96DF-C1A6-45E7-8FE8-3EFD2232292E}"/>
              </a:ext>
            </a:extLst>
          </p:cNvPr>
          <p:cNvSpPr/>
          <p:nvPr/>
        </p:nvSpPr>
        <p:spPr>
          <a:xfrm>
            <a:off x="4148615" y="2967335"/>
            <a:ext cx="4765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https://indico.cern.ch/event/971970</a:t>
            </a:r>
          </a:p>
        </p:txBody>
      </p:sp>
    </p:spTree>
    <p:extLst>
      <p:ext uri="{BB962C8B-B14F-4D97-AF65-F5344CB8AC3E}">
        <p14:creationId xmlns:p14="http://schemas.microsoft.com/office/powerpoint/2010/main" val="3573614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3E01EF-0BBB-4A38-B5A9-0C8FB3FFD0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7AB62B-770E-47FC-ADC5-32D9E4EADED4}"/>
              </a:ext>
            </a:extLst>
          </p:cNvPr>
          <p:cNvSpPr txBox="1"/>
          <p:nvPr/>
        </p:nvSpPr>
        <p:spPr>
          <a:xfrm>
            <a:off x="0" y="6488668"/>
            <a:ext cx="745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J. Gao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96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AFBF19AA-6B50-435B-9211-AFDF54A23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B89CF7-555D-4665-BE70-8AC4EF572D9E}"/>
              </a:ext>
            </a:extLst>
          </p:cNvPr>
          <p:cNvSpPr txBox="1"/>
          <p:nvPr/>
        </p:nvSpPr>
        <p:spPr>
          <a:xfrm>
            <a:off x="0" y="6488668"/>
            <a:ext cx="745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J. Gao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714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BEC336-AF97-45E0-91D8-C8FE0E7706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0"/>
            <a:ext cx="12191238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DE12CF-FDE7-40BF-B90E-C121A5076A5A}"/>
              </a:ext>
            </a:extLst>
          </p:cNvPr>
          <p:cNvSpPr txBox="1"/>
          <p:nvPr/>
        </p:nvSpPr>
        <p:spPr>
          <a:xfrm>
            <a:off x="0" y="6488668"/>
            <a:ext cx="109408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Y. Ohnishi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756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1792B5CD-54E8-4A00-BC8C-75510C41C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0"/>
            <a:ext cx="12191238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1520ED-F259-4D55-B8C3-683201C0A292}"/>
              </a:ext>
            </a:extLst>
          </p:cNvPr>
          <p:cNvSpPr txBox="1"/>
          <p:nvPr/>
        </p:nvSpPr>
        <p:spPr>
          <a:xfrm>
            <a:off x="0" y="6488668"/>
            <a:ext cx="109408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Y. Ohnishi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949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2E27FC-357C-4890-9C71-4A68C9121B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738" y="0"/>
            <a:ext cx="2854037" cy="16297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821F76-E1E0-4AB5-B070-57B57576BF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465" y="-42286"/>
            <a:ext cx="3130775" cy="18784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C948C4-FADF-4306-AB9B-C7E5FBF91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116"/>
            <a:ext cx="3130775" cy="1834123"/>
          </a:xfrm>
          <a:prstGeom prst="rect">
            <a:avLst/>
          </a:prstGeom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CF8B222-2B66-4798-B560-C3A857A671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168" y="1611572"/>
            <a:ext cx="3827029" cy="28910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26F28C-9A14-4391-A4AB-59C18C8DD3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944" y="1509122"/>
            <a:ext cx="3415546" cy="3746692"/>
          </a:xfrm>
          <a:prstGeom prst="rect">
            <a:avLst/>
          </a:prstGeom>
        </p:spPr>
      </p:pic>
      <p:pic>
        <p:nvPicPr>
          <p:cNvPr id="13" name="Picture 12" descr="Graphical user interface, text, website&#10;&#10;Description automatically generated">
            <a:extLst>
              <a:ext uri="{FF2B5EF4-FFF2-40B4-BE49-F238E27FC236}">
                <a16:creationId xmlns:a16="http://schemas.microsoft.com/office/drawing/2014/main" id="{4F2C261B-7F4B-4B88-B8F6-D34AA9704E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469" y="66706"/>
            <a:ext cx="3827029" cy="2551353"/>
          </a:xfrm>
          <a:prstGeom prst="rect">
            <a:avLst/>
          </a:prstGeom>
        </p:spPr>
      </p:pic>
      <p:pic>
        <p:nvPicPr>
          <p:cNvPr id="15" name="Picture 1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A90C7EE-4338-445E-BDEE-78EEFB1914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309" y="2980048"/>
            <a:ext cx="5594189" cy="3740769"/>
          </a:xfrm>
          <a:prstGeom prst="rect">
            <a:avLst/>
          </a:prstGeom>
        </p:spPr>
      </p:pic>
      <p:pic>
        <p:nvPicPr>
          <p:cNvPr id="17" name="Picture 16" descr="Graphical user interface, text, website&#10;&#10;Description automatically generated">
            <a:extLst>
              <a:ext uri="{FF2B5EF4-FFF2-40B4-BE49-F238E27FC236}">
                <a16:creationId xmlns:a16="http://schemas.microsoft.com/office/drawing/2014/main" id="{3FF443B1-5B7B-4F35-B53D-A17E8BF392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189" y="3656762"/>
            <a:ext cx="3832182" cy="32043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DD2A3E5-97BA-44A0-B2FD-DE3F0532E92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490" y="1427419"/>
            <a:ext cx="1596390" cy="1629702"/>
          </a:xfrm>
          <a:prstGeom prst="rect">
            <a:avLst/>
          </a:prstGeom>
        </p:spPr>
      </p:pic>
      <p:pic>
        <p:nvPicPr>
          <p:cNvPr id="21" name="Picture 20" descr="Chart&#10;&#10;Description automatically generated">
            <a:extLst>
              <a:ext uri="{FF2B5EF4-FFF2-40B4-BE49-F238E27FC236}">
                <a16:creationId xmlns:a16="http://schemas.microsoft.com/office/drawing/2014/main" id="{EE982BDC-B6CE-4EB3-BB3B-B1C65316F7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01" y="5239231"/>
            <a:ext cx="2849099" cy="161876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47C9ECA-89DE-4A06-91E6-1B9AB632F536}"/>
              </a:ext>
            </a:extLst>
          </p:cNvPr>
          <p:cNvSpPr txBox="1"/>
          <p:nvPr/>
        </p:nvSpPr>
        <p:spPr>
          <a:xfrm>
            <a:off x="3721329" y="2789339"/>
            <a:ext cx="2874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HEP Panel Discussion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906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A6AA2C3B-88F5-47CE-A16E-253F1DC55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807" y="827218"/>
            <a:ext cx="6769448" cy="55819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121BC3-717C-45EA-9BF4-596562F80A86}"/>
              </a:ext>
            </a:extLst>
          </p:cNvPr>
          <p:cNvSpPr txBox="1"/>
          <p:nvPr/>
        </p:nvSpPr>
        <p:spPr>
          <a:xfrm>
            <a:off x="8334705" y="1124607"/>
            <a:ext cx="28272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big increase in the number of </a:t>
            </a:r>
          </a:p>
          <a:p>
            <a:r>
              <a:rPr lang="en-US" sz="2800" dirty="0"/>
              <a:t>participants</a:t>
            </a:r>
          </a:p>
          <a:p>
            <a:r>
              <a:rPr lang="en-US" sz="2800" dirty="0"/>
              <a:t>from 162 (2020) </a:t>
            </a:r>
          </a:p>
          <a:p>
            <a:r>
              <a:rPr lang="en-US" sz="2800" dirty="0"/>
              <a:t>to 347 (2021)</a:t>
            </a:r>
          </a:p>
          <a:p>
            <a:endParaRPr lang="en-US" sz="2800" dirty="0"/>
          </a:p>
          <a:p>
            <a:r>
              <a:rPr lang="en-US" sz="2800" dirty="0"/>
              <a:t>- </a:t>
            </a:r>
          </a:p>
          <a:p>
            <a:endParaRPr lang="en-US" sz="2800" dirty="0"/>
          </a:p>
          <a:p>
            <a:r>
              <a:rPr lang="en-US" sz="2800" dirty="0"/>
              <a:t>the boost from virtual meetings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7DB66B-F10B-4CC3-AD9A-C07A13A1E311}"/>
              </a:ext>
            </a:extLst>
          </p:cNvPr>
          <p:cNvSpPr txBox="1"/>
          <p:nvPr/>
        </p:nvSpPr>
        <p:spPr>
          <a:xfrm>
            <a:off x="0" y="6488668"/>
            <a:ext cx="6571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T. Liu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474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AC6368C4-9CE0-404D-BEB1-0C131B18A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C0CA3E-B9DE-4267-83FC-189E24A5E735}"/>
              </a:ext>
            </a:extLst>
          </p:cNvPr>
          <p:cNvSpPr txBox="1"/>
          <p:nvPr/>
        </p:nvSpPr>
        <p:spPr>
          <a:xfrm>
            <a:off x="0" y="6488668"/>
            <a:ext cx="745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J. Gao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543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7B19CA7-C171-4C64-9F04-632696B611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86F92B-B820-455D-9654-11B774D21F12}"/>
              </a:ext>
            </a:extLst>
          </p:cNvPr>
          <p:cNvSpPr txBox="1"/>
          <p:nvPr/>
        </p:nvSpPr>
        <p:spPr>
          <a:xfrm>
            <a:off x="0" y="6488668"/>
            <a:ext cx="745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J. Gao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833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标题 1"/>
          <p:cNvSpPr txBox="1">
            <a:spLocks/>
          </p:cNvSpPr>
          <p:nvPr/>
        </p:nvSpPr>
        <p:spPr>
          <a:xfrm>
            <a:off x="2057879" y="292893"/>
            <a:ext cx="8229600" cy="48253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kern="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Alternative separation scheme at RF region</a:t>
            </a:r>
            <a:endParaRPr lang="zh-CN" altLang="en-US" sz="2800" b="1" kern="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017745"/>
              </p:ext>
            </p:extLst>
          </p:nvPr>
        </p:nvGraphicFramePr>
        <p:xfrm>
          <a:off x="416366" y="3519282"/>
          <a:ext cx="11512625" cy="28221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56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8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03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274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0432">
                <a:tc>
                  <a:txBody>
                    <a:bodyPr/>
                    <a:lstStyle/>
                    <a:p>
                      <a:pPr algn="l" fontAlgn="b"/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Kicker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Septum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92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u="none" strike="noStrike" dirty="0">
                          <a:effectLst/>
                        </a:rPr>
                        <a:t>Integrated</a:t>
                      </a:r>
                      <a:r>
                        <a:rPr lang="en-US" altLang="zh-CN" sz="1800" b="1" u="none" strike="noStrike" baseline="0" dirty="0">
                          <a:effectLst/>
                        </a:rPr>
                        <a:t> strength </a:t>
                      </a:r>
                      <a:r>
                        <a:rPr lang="en-US" sz="1800" b="1" u="none" strike="noStrike" dirty="0">
                          <a:effectLst/>
                        </a:rPr>
                        <a:t>BL [T*m]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0.1624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1.4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41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u="none" strike="noStrike" dirty="0">
                          <a:effectLst/>
                        </a:rPr>
                        <a:t>Strength</a:t>
                      </a:r>
                      <a:r>
                        <a:rPr lang="en-US" altLang="zh-CN" sz="1800" b="1" u="none" strike="noStrike" baseline="0" dirty="0">
                          <a:effectLst/>
                        </a:rPr>
                        <a:t> </a:t>
                      </a:r>
                      <a:r>
                        <a:rPr lang="en-US" sz="1800" b="1" u="none" strike="noStrike" dirty="0">
                          <a:effectLst/>
                        </a:rPr>
                        <a:t>B [Guass]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203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1000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for up to 182.5GeV. Septum is weak to suppress emittance growth</a:t>
                      </a:r>
                      <a:r>
                        <a:rPr lang="en-US" altLang="zh-CN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/>
                          <a:ea typeface="+mn-ea"/>
                          <a:cs typeface="+mn-cs"/>
                        </a:rPr>
                        <a:t>.</a:t>
                      </a:r>
                      <a:endParaRPr lang="en-US" altLang="zh-CN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92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u="none" strike="noStrike" dirty="0">
                          <a:effectLst/>
                        </a:rPr>
                        <a:t>Effective length</a:t>
                      </a:r>
                      <a:r>
                        <a:rPr lang="en-US" altLang="zh-CN" sz="1800" b="1" u="none" strike="noStrike" baseline="0" dirty="0">
                          <a:effectLst/>
                        </a:rPr>
                        <a:t> </a:t>
                      </a:r>
                      <a:r>
                        <a:rPr lang="en-US" sz="1800" b="1" u="none" strike="noStrike" dirty="0">
                          <a:effectLst/>
                        </a:rPr>
                        <a:t>Leff [m]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8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14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41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Half width of good</a:t>
                      </a:r>
                      <a:r>
                        <a:rPr lang="en-US" sz="1800" b="1" u="none" strike="noStrike" baseline="0" dirty="0">
                          <a:effectLst/>
                        </a:rPr>
                        <a:t> field region </a:t>
                      </a:r>
                      <a:r>
                        <a:rPr lang="en-US" sz="1800" b="1" u="none" strike="noStrike" dirty="0">
                          <a:effectLst/>
                        </a:rPr>
                        <a:t>Hgf/Vgf [mm]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10.1/3.8</a:t>
                      </a:r>
                    </a:p>
                    <a:p>
                      <a:pPr algn="ctr" fontAlgn="b"/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@ 5E-4</a:t>
                      </a: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18.9/3.8</a:t>
                      </a:r>
                    </a:p>
                    <a:p>
                      <a:pPr algn="ctr" fontAlgn="b"/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@ 5E-4</a:t>
                      </a: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Kicker: 18</a:t>
                      </a:r>
                      <a:r>
                        <a:rPr lang="el-GR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x+3mm+d1/2, 18</a:t>
                      </a:r>
                      <a:r>
                        <a:rPr lang="el-GR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y+3mm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Septum: 18</a:t>
                      </a:r>
                      <a:r>
                        <a:rPr lang="el-GR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x+3mm+d2e/2, 18</a:t>
                      </a:r>
                      <a:r>
                        <a:rPr lang="el-GR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y+3mm</a:t>
                      </a: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413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800" b="1" u="none" strike="noStrike" dirty="0">
                          <a:effectLst/>
                        </a:rPr>
                        <a:t>Half width of beam</a:t>
                      </a:r>
                      <a:r>
                        <a:rPr lang="en-US" altLang="zh-CN" sz="1800" b="1" u="none" strike="noStrike" baseline="0" dirty="0">
                          <a:effectLst/>
                        </a:rPr>
                        <a:t> stay clear </a:t>
                      </a:r>
                      <a:endParaRPr lang="en-US" sz="1800" b="1" u="none" strike="noStrike" dirty="0">
                        <a:effectLst/>
                      </a:endParaRPr>
                    </a:p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Hbsc/Vbsc [mm]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9.6/3.6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9.2/3.6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r>
                        <a:rPr lang="el-GR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x+3mm, 18</a:t>
                      </a:r>
                      <a:r>
                        <a:rPr lang="el-GR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y+3mm</a:t>
                      </a:r>
                    </a:p>
                    <a:p>
                      <a:pPr algn="l" fontAlgn="b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Septum</a:t>
                      </a:r>
                      <a:r>
                        <a:rPr lang="en-US" sz="1800" b="1" u="none" strike="noStrike" baseline="0" dirty="0">
                          <a:effectLst/>
                        </a:rPr>
                        <a:t> width </a:t>
                      </a:r>
                      <a:r>
                        <a:rPr lang="en-US" sz="1800" b="1" u="none" strike="noStrike" dirty="0">
                          <a:effectLst/>
                        </a:rPr>
                        <a:t>width [mm]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-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5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6386" name="Picture 2" descr="C:\Users\Administrator\Desktop\图片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008" y="775424"/>
            <a:ext cx="6129028" cy="274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07104" y="1894363"/>
            <a:ext cx="4668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With kicker instead of electro-static separator to reduce the impedance</a:t>
            </a:r>
          </a:p>
          <a:p>
            <a:r>
              <a:rPr lang="en-US" altLang="zh-CN" sz="2400" dirty="0"/>
              <a:t>(Proposed by Jinhui Chen)</a:t>
            </a:r>
            <a:endParaRPr lang="zh-CN" altLang="en-US" sz="2400" dirty="0"/>
          </a:p>
        </p:txBody>
      </p:sp>
      <p:pic>
        <p:nvPicPr>
          <p:cNvPr id="7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68" y="-22891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880" y="160690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2624A1-C0BF-41BB-843F-8BD306930965}"/>
              </a:ext>
            </a:extLst>
          </p:cNvPr>
          <p:cNvSpPr txBox="1"/>
          <p:nvPr/>
        </p:nvSpPr>
        <p:spPr>
          <a:xfrm>
            <a:off x="0" y="6488668"/>
            <a:ext cx="91935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Y. Wang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298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78FEF456-4CD4-4FED-9BE3-FC7CBE6DDE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814A6C-5E58-4D58-8C87-0EDEE4521F57}"/>
              </a:ext>
            </a:extLst>
          </p:cNvPr>
          <p:cNvSpPr txBox="1"/>
          <p:nvPr/>
        </p:nvSpPr>
        <p:spPr>
          <a:xfrm>
            <a:off x="11446731" y="6488668"/>
            <a:ext cx="745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J. Gao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327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, calendar&#10;&#10;Description automatically generated">
            <a:extLst>
              <a:ext uri="{FF2B5EF4-FFF2-40B4-BE49-F238E27FC236}">
                <a16:creationId xmlns:a16="http://schemas.microsoft.com/office/drawing/2014/main" id="{D8FE2AA8-8E1F-407A-B92D-4975864E51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61F52A-A72D-4019-A1C5-A4C5135FAE2D}"/>
              </a:ext>
            </a:extLst>
          </p:cNvPr>
          <p:cNvSpPr txBox="1"/>
          <p:nvPr/>
        </p:nvSpPr>
        <p:spPr>
          <a:xfrm>
            <a:off x="0" y="6488668"/>
            <a:ext cx="745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J. Gao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3060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61A27767-3B2B-4CF1-A62F-01A4CF18C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64CBBF-572D-472B-BA05-41A7C032482D}"/>
              </a:ext>
            </a:extLst>
          </p:cNvPr>
          <p:cNvSpPr txBox="1"/>
          <p:nvPr/>
        </p:nvSpPr>
        <p:spPr>
          <a:xfrm>
            <a:off x="0" y="6488668"/>
            <a:ext cx="75969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J. </a:t>
            </a:r>
            <a:r>
              <a:rPr lang="en-US" dirty="0" err="1"/>
              <a:t>Zhai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CC49F3-D9EC-4BE7-B515-892050DCE606}"/>
              </a:ext>
            </a:extLst>
          </p:cNvPr>
          <p:cNvSpPr txBox="1"/>
          <p:nvPr/>
        </p:nvSpPr>
        <p:spPr>
          <a:xfrm>
            <a:off x="3951855" y="6130086"/>
            <a:ext cx="6652462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meeting or exceeding SC cavity specs for all projects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28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4092E17-8E98-4D07-AEE5-45DA509EF9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BD26FA-4F8B-4935-B848-96E81799BA9D}"/>
              </a:ext>
            </a:extLst>
          </p:cNvPr>
          <p:cNvSpPr txBox="1"/>
          <p:nvPr/>
        </p:nvSpPr>
        <p:spPr>
          <a:xfrm>
            <a:off x="0" y="6488668"/>
            <a:ext cx="745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J. Gao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101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243</Words>
  <Application>Microsoft Office PowerPoint</Application>
  <PresentationFormat>Widescreen</PresentationFormat>
  <Paragraphs>56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宋体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32</cp:revision>
  <dcterms:created xsi:type="dcterms:W3CDTF">2021-01-21T16:21:50Z</dcterms:created>
  <dcterms:modified xsi:type="dcterms:W3CDTF">2021-01-21T19:53:59Z</dcterms:modified>
</cp:coreProperties>
</file>