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58" r:id="rId2"/>
    <p:sldMasterId id="2147483677" r:id="rId3"/>
  </p:sldMasterIdLst>
  <p:notesMasterIdLst>
    <p:notesMasterId r:id="rId35"/>
  </p:notesMasterIdLst>
  <p:sldIdLst>
    <p:sldId id="607" r:id="rId4"/>
    <p:sldId id="624" r:id="rId5"/>
    <p:sldId id="640" r:id="rId6"/>
    <p:sldId id="629" r:id="rId7"/>
    <p:sldId id="635" r:id="rId8"/>
    <p:sldId id="636" r:id="rId9"/>
    <p:sldId id="637" r:id="rId10"/>
    <p:sldId id="638" r:id="rId11"/>
    <p:sldId id="639" r:id="rId12"/>
    <p:sldId id="611" r:id="rId13"/>
    <p:sldId id="612" r:id="rId14"/>
    <p:sldId id="628" r:id="rId15"/>
    <p:sldId id="626" r:id="rId16"/>
    <p:sldId id="627" r:id="rId17"/>
    <p:sldId id="625" r:id="rId18"/>
    <p:sldId id="613" r:id="rId19"/>
    <p:sldId id="616" r:id="rId20"/>
    <p:sldId id="617" r:id="rId21"/>
    <p:sldId id="618" r:id="rId22"/>
    <p:sldId id="630" r:id="rId23"/>
    <p:sldId id="631" r:id="rId24"/>
    <p:sldId id="632" r:id="rId25"/>
    <p:sldId id="633" r:id="rId26"/>
    <p:sldId id="634" r:id="rId27"/>
    <p:sldId id="610" r:id="rId28"/>
    <p:sldId id="623" r:id="rId29"/>
    <p:sldId id="609" r:id="rId30"/>
    <p:sldId id="608" r:id="rId31"/>
    <p:sldId id="620" r:id="rId32"/>
    <p:sldId id="621" r:id="rId33"/>
    <p:sldId id="619" r:id="rId34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FF"/>
    <a:srgbClr val="4BD8EB"/>
    <a:srgbClr val="FFC1FF"/>
    <a:srgbClr val="109420"/>
    <a:srgbClr val="FFFF00"/>
    <a:srgbClr val="18C1D8"/>
    <a:srgbClr val="FF5757"/>
    <a:srgbClr val="B7EFF7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5" autoAdjust="0"/>
    <p:restoredTop sz="94660"/>
  </p:normalViewPr>
  <p:slideViewPr>
    <p:cSldViewPr>
      <p:cViewPr varScale="1">
        <p:scale>
          <a:sx n="61" d="100"/>
          <a:sy n="61" d="100"/>
        </p:scale>
        <p:origin x="120" y="56"/>
      </p:cViewPr>
      <p:guideLst>
        <p:guide orient="horz" pos="124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22/01/2021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72AC8F-ED89-4880-BE1F-13D79F34D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43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514600"/>
            <a:ext cx="10668000" cy="9144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19200" y="3429000"/>
            <a:ext cx="944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659628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31772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2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7950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08173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97342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70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640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83089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61975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0455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319088"/>
            <a:ext cx="2743200" cy="600551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19088"/>
            <a:ext cx="8026400" cy="60055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70854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7050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09600" y="3962400"/>
            <a:ext cx="10972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86827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60506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61938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74142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88257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447800"/>
            <a:ext cx="109728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6331423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691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39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952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909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970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0584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3339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655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357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683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7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2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9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12192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102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319088"/>
            <a:ext cx="1097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767" y="6489700"/>
            <a:ext cx="4368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35268-E0D5-4651-8A0D-1EF637D06372}" type="datetimeFigureOut">
              <a:rPr lang="zh-CN" altLang="en-US" smtClean="0"/>
              <a:t>2021/1/22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93864-3DE6-45C7-8017-4BF03FB6BB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40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81201"/>
            <a:ext cx="7772400" cy="2057399"/>
          </a:xfrm>
        </p:spPr>
        <p:txBody>
          <a:bodyPr>
            <a:normAutofit/>
          </a:bodyPr>
          <a:lstStyle/>
          <a:p>
            <a:r>
              <a:rPr lang="en-GB" dirty="0" smtClean="0"/>
              <a:t>IAS2021: highlights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/>
              <a:t>Optics Design Meeting</a:t>
            </a:r>
            <a:endParaRPr lang="en-GB" dirty="0" smtClean="0"/>
          </a:p>
          <a:p>
            <a:r>
              <a:rPr lang="en-GB" dirty="0" smtClean="0"/>
              <a:t>22/1/2021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10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810" y="1616371"/>
            <a:ext cx="11423224" cy="1297987"/>
          </a:xfrm>
        </p:spPr>
        <p:txBody>
          <a:bodyPr>
            <a:noAutofit/>
          </a:bodyPr>
          <a:lstStyle/>
          <a:p>
            <a:r>
              <a:rPr lang="en-US" altLang="zh-CN" sz="6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CEPC MDI Issues</a:t>
            </a:r>
            <a:endParaRPr lang="zh-CN" altLang="en-US" b="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9573" y="3592992"/>
            <a:ext cx="10641689" cy="293791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 Bai</a:t>
            </a:r>
          </a:p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for CEPC MDI group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IAS Program on High Energy Physics, </a:t>
            </a: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Hong Kong, Jan 19-21, 2021.</a:t>
            </a:r>
            <a:endParaRPr lang="zh-CN" altLang="en-US" sz="2000" b="1" i="1" dirty="0">
              <a:solidFill>
                <a:srgbClr val="002060"/>
              </a:solidFill>
              <a:latin typeface="+mn-ea"/>
            </a:endParaRP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2021-01-21</a:t>
            </a:r>
            <a:endParaRPr lang="zh-CN" altLang="en-US" sz="2000" b="1" i="1" dirty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04" y="171736"/>
            <a:ext cx="1918137" cy="6097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372" y="133626"/>
            <a:ext cx="4064926" cy="647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795" y="171735"/>
            <a:ext cx="1486239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54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9491" y="0"/>
            <a:ext cx="10515600" cy="1325563"/>
          </a:xfrm>
        </p:spPr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layout and IR design</a:t>
            </a:r>
            <a:endParaRPr lang="zh-CN" altLang="en-US" dirty="0">
              <a:solidFill>
                <a:srgbClr val="7030A0"/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8814217" y="1106001"/>
            <a:ext cx="3258907" cy="5390593"/>
          </a:xfrm>
          <a:prstGeom prst="roundRect">
            <a:avLst/>
          </a:prstGeom>
          <a:noFill/>
          <a:ln>
            <a:solidFill>
              <a:srgbClr val="D10DA7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61252" y="1421357"/>
            <a:ext cx="29648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Machine Detector Interface (MDI) of CEPC double ring scheme is about 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7m long from the IP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 CEPC detector superconducting solenoid with 3T magnetic field and the length of 7.6m.</a:t>
            </a:r>
          </a:p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accelerator components inside the detector without shielding are within a conical space with an opening angle of </a:t>
            </a:r>
            <a:r>
              <a:rPr kumimoji="0" lang="en-GB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cosθ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=0.993.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kumimoji="0" lang="en-GB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e+e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beams collide at the IP with a horizontal angle of 33mrad and the final focusing length is 1.9m.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C8A341-2B2B-4C99-9231-D228878D9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18" y="1487557"/>
            <a:ext cx="7512393" cy="462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Now L* is 1.9m, strength of FF quad ~150T/m</a:t>
            </a:r>
          </a:p>
          <a:p>
            <a:r>
              <a:rPr lang="en-GB" dirty="0" smtClean="0"/>
              <a:t>Design is more aggressive than ours!</a:t>
            </a:r>
          </a:p>
          <a:p>
            <a:r>
              <a:rPr lang="en-GB" dirty="0" smtClean="0"/>
              <a:t>B-s-c is ~15mm, but beam pipe (from Jie Gao’s talk) is only 17 mm diameter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Chances since their CDR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546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parameters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7910" y="1177834"/>
          <a:ext cx="11516179" cy="55088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4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45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6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90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0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73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5659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841092"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range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Peak filed</a:t>
                      </a:r>
                    </a:p>
                    <a:p>
                      <a:pPr algn="ctr"/>
                      <a:r>
                        <a:rPr lang="en-US" altLang="zh-CN" sz="800" dirty="0"/>
                        <a:t> in coil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Central filed gradient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Bending</a:t>
                      </a:r>
                      <a:r>
                        <a:rPr lang="en-US" altLang="zh-CN" sz="800" baseline="0" dirty="0"/>
                        <a:t> </a:t>
                      </a:r>
                    </a:p>
                    <a:p>
                      <a:pPr algn="ctr"/>
                      <a:r>
                        <a:rPr lang="en-US" altLang="zh-CN" sz="800" baseline="0" dirty="0"/>
                        <a:t>angle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length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Beam</a:t>
                      </a:r>
                      <a:r>
                        <a:rPr lang="en-US" altLang="zh-CN" sz="800" baseline="0" dirty="0"/>
                        <a:t> stay clear region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Minimal distance between two aperture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Inner diameter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Outer diameter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Critical energy</a:t>
                      </a:r>
                    </a:p>
                    <a:p>
                      <a:pPr algn="ctr"/>
                      <a:r>
                        <a:rPr lang="en-US" altLang="zh-CN" sz="800" dirty="0"/>
                        <a:t>(Horizontal)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Critical energy</a:t>
                      </a:r>
                    </a:p>
                    <a:p>
                      <a:pPr algn="ctr"/>
                      <a:r>
                        <a:rPr lang="en-US" altLang="zh-CN" sz="800" dirty="0"/>
                        <a:t>(Vertical)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SR</a:t>
                      </a:r>
                      <a:r>
                        <a:rPr lang="en-US" altLang="zh-CN" sz="800" baseline="0" dirty="0"/>
                        <a:t> power</a:t>
                      </a:r>
                    </a:p>
                    <a:p>
                      <a:pPr algn="ctr"/>
                      <a:r>
                        <a:rPr lang="en-US" altLang="zh-CN" sz="800" baseline="0" dirty="0"/>
                        <a:t>(</a:t>
                      </a:r>
                      <a:r>
                        <a:rPr lang="en-US" altLang="zh-CN" sz="800" dirty="0"/>
                        <a:t>Horizontal</a:t>
                      </a:r>
                      <a:r>
                        <a:rPr lang="en-US" altLang="zh-CN" sz="800" baseline="0" dirty="0"/>
                        <a:t>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SR power</a:t>
                      </a:r>
                    </a:p>
                    <a:p>
                      <a:pPr algn="ctr"/>
                      <a:r>
                        <a:rPr lang="en-US" altLang="zh-CN" sz="800" dirty="0"/>
                        <a:t>(Vertical)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95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L*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0~1.9m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1.9m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507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Crossing angle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33mrad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MDI length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CN" sz="800" dirty="0"/>
                        <a:t>7m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70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Detector requirement</a:t>
                      </a:r>
                      <a:r>
                        <a:rPr lang="en-US" altLang="zh-CN" sz="800" baseline="0" dirty="0"/>
                        <a:t> of accelerator components</a:t>
                      </a:r>
                    </a:p>
                    <a:p>
                      <a:r>
                        <a:rPr lang="en-US" altLang="zh-CN" sz="800" baseline="0" dirty="0"/>
                        <a:t>in opening angle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800" kern="1200" dirty="0">
                          <a:effectLst/>
                        </a:rPr>
                        <a:t>8.11˚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QDa</a:t>
                      </a:r>
                      <a:r>
                        <a:rPr lang="en-US" altLang="zh-CN" sz="800" dirty="0"/>
                        <a:t>/</a:t>
                      </a:r>
                      <a:r>
                        <a:rPr lang="en-US" altLang="zh-CN" sz="800" dirty="0" err="1"/>
                        <a:t>QDb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3.2/2.8T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141/84.7T/m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1.21m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15.2/17.9mm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62.71/105.28mm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48mm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724.7/663.1keV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396.3/263keV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212.2/239.23W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99.9/42.8W</a:t>
                      </a:r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3.3T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94.8T/m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24.14mm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155.11mm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56mm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675.2keV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499.4keV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472.9W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135.1W</a:t>
                      </a:r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Lumical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0.95~1.11m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/>
                        <a:t>0.16m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57mm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200mm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 before QD0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8.2T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 QD0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</a:t>
                      </a:r>
                      <a:r>
                        <a:rPr lang="en-US" altLang="zh-CN" sz="800" baseline="0" dirty="0"/>
                        <a:t> QF1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Beryllium pipe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CN" sz="800" dirty="0"/>
                        <a:t>120mm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28mm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Last</a:t>
                      </a:r>
                      <a:r>
                        <a:rPr lang="en-US" altLang="zh-CN" sz="800" baseline="0" dirty="0"/>
                        <a:t> B upstream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64.97~153.5m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0.77mrad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88.5m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33.3keV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880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First B downstream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44.4~102m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1.17mrad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57.6m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77.9keV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929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within </a:t>
                      </a:r>
                      <a:r>
                        <a:rPr lang="en-US" altLang="zh-CN" sz="800" dirty="0" err="1"/>
                        <a:t>QDa</a:t>
                      </a:r>
                      <a:r>
                        <a:rPr lang="en-US" altLang="zh-CN" sz="800" dirty="0"/>
                        <a:t>/</a:t>
                      </a:r>
                      <a:r>
                        <a:rPr lang="en-US" altLang="zh-CN" sz="800" dirty="0" err="1"/>
                        <a:t>QDb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1.21m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1.19/1.31W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within 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2.39W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2125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between</a:t>
                      </a:r>
                      <a:r>
                        <a:rPr lang="en-US" altLang="zh-CN" sz="800" baseline="0" dirty="0"/>
                        <a:t> QD0/QF1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0.3m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26.5W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352800" y="3257241"/>
            <a:ext cx="914400" cy="5527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791200" y="3352800"/>
            <a:ext cx="914400" cy="5527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153400" y="3333441"/>
            <a:ext cx="914400" cy="5527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629400" y="3333441"/>
            <a:ext cx="914400" cy="5527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9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QDa</a:t>
            </a:r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QDb</a:t>
            </a:r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QF1 physics design parameters</a:t>
            </a:r>
            <a:b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baseline="-25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*=1mm, </a:t>
            </a:r>
            <a:r>
              <a:rPr lang="el-GR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baseline="-25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*=0.33m </a:t>
            </a:r>
            <a:endParaRPr lang="zh-CN" altLang="en-US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840741" y="1709984"/>
          <a:ext cx="5261886" cy="453111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06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51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QDa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QDb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2（18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2（22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e+e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beam center distance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12.41/19.66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12.89/15.22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62.71/105.28mm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Middle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14.84/23.02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14.61/14.88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82.84/125.41mm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17.92/24.14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15.21/13.87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102.64/145.21mm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 field region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12.13/17.92 mm;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15.21/15.22 mm</a:t>
                      </a:r>
                      <a:endParaRPr lang="zh-CN" sz="14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length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Distance from IP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1.9/3.19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Gradient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141/84.7 T/m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6301013" y="1709985"/>
          <a:ext cx="5281387" cy="453111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12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8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22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QF1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2（18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2（22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e+e- beam center distance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19.66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13.21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155.11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Middle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23.02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179.87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24.14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11.60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204.62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 field region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24.14 mm; Vertical 13.21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length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Distance from IP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Gradient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94.8 T/m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581400" y="5419107"/>
            <a:ext cx="685800" cy="44829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52800" y="5782293"/>
            <a:ext cx="762000" cy="45880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Big discussion on SR heating and collision debris heating, but no mention of resistive heating…</a:t>
            </a:r>
          </a:p>
          <a:p>
            <a:r>
              <a:rPr lang="en-GB" dirty="0" smtClean="0"/>
              <a:t>Huge amount of HM heating (4kW around +-2m from the IP)</a:t>
            </a:r>
          </a:p>
          <a:p>
            <a:r>
              <a:rPr lang="en-GB" dirty="0" smtClean="0"/>
              <a:t>Paraffin cooling does not work, use water instead.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Heating load on beam pipe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20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 power distribution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1F3CA69-8442-40AD-9E3B-E3E0C6250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1127683"/>
            <a:ext cx="11220450" cy="559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37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pipe thermal analysis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2" y="1093305"/>
            <a:ext cx="7730550" cy="39524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536" y="4581939"/>
            <a:ext cx="5314464" cy="22760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9006" y="5582551"/>
            <a:ext cx="26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CDR Z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右箭头 7"/>
          <p:cNvSpPr/>
          <p:nvPr/>
        </p:nvSpPr>
        <p:spPr bwMode="auto">
          <a:xfrm rot="16200000">
            <a:off x="1764201" y="5125070"/>
            <a:ext cx="576469" cy="26270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05479" y="5350637"/>
            <a:ext cx="26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Z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右箭头 9"/>
          <p:cNvSpPr/>
          <p:nvPr/>
        </p:nvSpPr>
        <p:spPr bwMode="auto">
          <a:xfrm>
            <a:off x="5227983" y="5767217"/>
            <a:ext cx="868017" cy="222562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7829942" y="1369666"/>
            <a:ext cx="4362058" cy="3001618"/>
          </a:xfrm>
          <a:prstGeom prst="roundRect">
            <a:avLst/>
          </a:prstGeom>
          <a:solidFill>
            <a:srgbClr val="FFCCCC">
              <a:alpha val="47000"/>
            </a:srgb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56885" y="1544961"/>
            <a:ext cx="4206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 the heat deposition in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Luminosity Z mode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it becomes impossible to cool the Be beam pipe with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is chosen as the coolant for the demonstration purpose.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Water flow rate for Be: 3.4L/min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Water inlet temperature: 23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Other calculation condition is the same as before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2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integration and alignment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B974F5-5920-40FE-8626-54F158C8B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01" y="1181944"/>
            <a:ext cx="7200000" cy="30076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F0D7CCC-165F-4B02-9147-106B456CF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01" y="4114386"/>
            <a:ext cx="4680000" cy="27173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450801" y="1181944"/>
            <a:ext cx="4595426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Alignment scenario: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Pre-align the SC magnets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vibrating wire system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to “certain location” to compensate the effect of loads. 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Align the SC magnets in two cryostats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system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Measure misalignment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SSW and adjust by corrector magnets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meet the alignment requirements.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000" y="4405561"/>
            <a:ext cx="4680000" cy="213497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930801" y="4872882"/>
            <a:ext cx="24669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VWS is a candidate pre-alignment method, accuracy of magnet centers: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4495800" y="1371600"/>
            <a:ext cx="914400" cy="609600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543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Still </a:t>
            </a:r>
            <a:r>
              <a:rPr lang="en-GB" dirty="0" err="1" smtClean="0"/>
              <a:t>lumical</a:t>
            </a:r>
            <a:r>
              <a:rPr lang="en-GB" dirty="0" smtClean="0"/>
              <a:t> behind flange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id="{DDB974F5-5920-40FE-8626-54F158C8B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1066" t="10215" r="29339" b="71801"/>
          <a:stretch/>
        </p:blipFill>
        <p:spPr>
          <a:xfrm>
            <a:off x="3581400" y="2015359"/>
            <a:ext cx="4800600" cy="375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5334000"/>
            <a:ext cx="622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Also </a:t>
            </a:r>
            <a:r>
              <a:rPr lang="en-GB" sz="2400" dirty="0" err="1" smtClean="0"/>
              <a:t>Lumical</a:t>
            </a:r>
            <a:r>
              <a:rPr lang="en-GB" sz="2400" dirty="0" smtClean="0"/>
              <a:t> not centred on outgoing beam pipe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884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very eclectic and biased review of the IAS conference</a:t>
            </a:r>
          </a:p>
          <a:p>
            <a:r>
              <a:rPr lang="en-GB" dirty="0" smtClean="0"/>
              <a:t>I have only things that:</a:t>
            </a:r>
          </a:p>
          <a:p>
            <a:pPr lvl="1"/>
            <a:r>
              <a:rPr lang="en-GB" dirty="0" smtClean="0"/>
              <a:t>I noticed</a:t>
            </a:r>
          </a:p>
          <a:p>
            <a:pPr lvl="1"/>
            <a:r>
              <a:rPr lang="en-GB" dirty="0" smtClean="0"/>
              <a:t>That I was interested in</a:t>
            </a:r>
          </a:p>
          <a:p>
            <a:pPr lvl="1"/>
            <a:r>
              <a:rPr lang="en-GB" dirty="0" smtClean="0"/>
              <a:t>That show a deviation from my preconceptions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971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25" y="-9525"/>
            <a:ext cx="9201150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699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48133"/>
            <a:ext cx="7644700" cy="57733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Old 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0800000">
            <a:off x="7638076" y="1858166"/>
            <a:ext cx="2514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707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0586" y="1600200"/>
            <a:ext cx="6656886" cy="4953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“high luminosity” 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201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26640"/>
            <a:ext cx="8689848" cy="45259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3048000" y="1600364"/>
            <a:ext cx="1295400" cy="67502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448300" y="5105400"/>
            <a:ext cx="1638300" cy="67502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8534400" y="4267200"/>
            <a:ext cx="1143000" cy="838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45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258136"/>
            <a:ext cx="7596683" cy="568362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1021"/>
            <a:ext cx="10972800" cy="1143000"/>
          </a:xfrm>
        </p:spPr>
        <p:txBody>
          <a:bodyPr/>
          <a:lstStyle/>
          <a:p>
            <a:r>
              <a:rPr lang="en-GB" dirty="0" smtClean="0"/>
              <a:t>Miraculously, crosstalk is still at 0.5 units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9009990" y="2864070"/>
            <a:ext cx="1752600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776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54571" y="1257274"/>
            <a:ext cx="10460636" cy="2387600"/>
          </a:xfrm>
        </p:spPr>
        <p:txBody>
          <a:bodyPr>
            <a:normAutofit/>
          </a:bodyPr>
          <a:lstStyle/>
          <a:p>
            <a:pPr algn="r"/>
            <a:r>
              <a:rPr lang="en-US" altLang="zh-CN" dirty="0" smtClean="0"/>
              <a:t>Progress of CEPC Magnet R&amp;D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114102"/>
            <a:ext cx="9144000" cy="1655762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Wen Kang, Mei Yang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IAS 2021</a:t>
            </a:r>
          </a:p>
          <a:p>
            <a:r>
              <a:rPr lang="en-US" altLang="zh-CN" dirty="0" smtClean="0"/>
              <a:t>Beijing, Jan. 21, 2021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9980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220901" y="74761"/>
            <a:ext cx="5868649" cy="5208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华文楷体"/>
                <a:cs typeface="Times New Roman" pitchFamily="18" charset="0"/>
              </a:rPr>
              <a:t>Design of long DAD magnet</a:t>
            </a: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 flipV="1">
            <a:off x="0" y="798133"/>
            <a:ext cx="12221979" cy="7495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内容占位符 2"/>
          <p:cNvSpPr txBox="1">
            <a:spLocks/>
          </p:cNvSpPr>
          <p:nvPr/>
        </p:nvSpPr>
        <p:spPr>
          <a:xfrm>
            <a:off x="571689" y="1077573"/>
            <a:ext cx="11056690" cy="53570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As the magnetic length is up to 28.7m, the 5.7m pure dipole model will be built to check the field quality, mechanical strength and deformation.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Basic parameters and design considerations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Beam center separation is 350mm;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Solid iron with DT4;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Two turns of aluminum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busbars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with cooling hole;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Anodizing treated insulation coil;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Silvered contact face to reduce contact resistance.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>
            <p:extLst/>
          </p:nvPr>
        </p:nvGraphicFramePr>
        <p:xfrm>
          <a:off x="830989" y="2291517"/>
          <a:ext cx="5805903" cy="2514966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057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8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effectLst/>
                        </a:rPr>
                        <a:t>Item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Center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field (</a:t>
                      </a:r>
                      <a:r>
                        <a:rPr lang="en-GB" sz="1400" dirty="0" err="1">
                          <a:effectLst/>
                        </a:rPr>
                        <a:t>Gs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141.6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@45.5GeV</a:t>
                      </a:r>
                      <a:r>
                        <a:rPr lang="zh-CN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373@120GeV</a:t>
                      </a:r>
                      <a:r>
                        <a:rPr lang="zh-CN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568@182.5GeV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Gap (mm)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Magnetic Length (</a:t>
                      </a:r>
                      <a:r>
                        <a:rPr lang="en-GB" sz="1400" dirty="0" smtClean="0">
                          <a:effectLst/>
                        </a:rPr>
                        <a:t>m)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5.737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Good field region (</a:t>
                      </a:r>
                      <a:r>
                        <a:rPr lang="en-GB" sz="1400" dirty="0" smtClean="0">
                          <a:effectLst/>
                        </a:rPr>
                        <a:t>mm)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±13.5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Field </a:t>
                      </a:r>
                      <a:r>
                        <a:rPr lang="en-US" altLang="zh-CN" sz="1400" dirty="0" smtClean="0">
                          <a:effectLst/>
                        </a:rPr>
                        <a:t>harmonics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&lt;0.05%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Field adjustability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±1.5%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165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difference between two apertures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&lt;0.5%</a:t>
                      </a:r>
                      <a:endParaRPr lang="zh-CN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" marR="8255" marT="825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8237281" y="3763138"/>
            <a:ext cx="258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Cross section of long DAD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81" y="1951556"/>
            <a:ext cx="3777429" cy="179627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744" y="4373358"/>
            <a:ext cx="3725935" cy="2061243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495800" y="914400"/>
            <a:ext cx="1295400" cy="67502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10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393288" y="100114"/>
            <a:ext cx="5868649" cy="5208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A new design of DAQ magnet</a:t>
            </a: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 flipV="1">
            <a:off x="0" y="798133"/>
            <a:ext cx="12221979" cy="7495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217804" y="1079840"/>
            <a:ext cx="11056690" cy="5470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3D simulation (2m long iron)</a:t>
            </a:r>
          </a:p>
          <a:p>
            <a:pPr lvl="1"/>
            <a:r>
              <a:rPr lang="en-US" altLang="zh-CN" dirty="0" smtClean="0"/>
              <a:t>The iron weight is about 4 ton, the coils’ weight is about 270kg .</a:t>
            </a:r>
          </a:p>
          <a:p>
            <a:pPr lvl="1"/>
            <a:r>
              <a:rPr lang="en-US" altLang="zh-CN" dirty="0" smtClean="0"/>
              <a:t>The power consumption 9kW @120GeV.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l="10622" t="7092" r="4525" b="2941"/>
          <a:stretch/>
        </p:blipFill>
        <p:spPr>
          <a:xfrm>
            <a:off x="164296" y="2845525"/>
            <a:ext cx="3823982" cy="33349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572" y="4047332"/>
            <a:ext cx="3995508" cy="206251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472" y="3703362"/>
            <a:ext cx="3019906" cy="244182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8537088" y="6180520"/>
            <a:ext cx="301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By along z @r=12.2mm in Ap2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1046169" y="6180520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Bmod@182.5GeV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227595" y="6180520"/>
            <a:ext cx="334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Bmod@182.5GeV, @center plane</a:t>
            </a:r>
            <a:endParaRPr lang="zh-CN" altLang="en-US" dirty="0"/>
          </a:p>
        </p:txBody>
      </p:sp>
      <p:sp>
        <p:nvSpPr>
          <p:cNvPr id="14" name="Oval 13"/>
          <p:cNvSpPr/>
          <p:nvPr/>
        </p:nvSpPr>
        <p:spPr>
          <a:xfrm>
            <a:off x="3810000" y="1763373"/>
            <a:ext cx="1295400" cy="67502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39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3733800"/>
            <a:ext cx="10972800" cy="25145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CEPC moved to a double aperture design. Power consumption: 9kW@120GeV</a:t>
            </a:r>
          </a:p>
          <a:p>
            <a:r>
              <a:rPr lang="en-GB" dirty="0" smtClean="0"/>
              <a:t>@top energies: 21kW</a:t>
            </a:r>
          </a:p>
          <a:p>
            <a:r>
              <a:rPr lang="en-GB" dirty="0" smtClean="0"/>
              <a:t>Number of quads: 2400</a:t>
            </a:r>
          </a:p>
          <a:p>
            <a:r>
              <a:rPr lang="en-GB" dirty="0" smtClean="0"/>
              <a:t>Total power of quads: 50MW!! (compared to 60MW SR power!!)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2738" y="76200"/>
            <a:ext cx="10972800" cy="990600"/>
          </a:xfrm>
        </p:spPr>
        <p:txBody>
          <a:bodyPr/>
          <a:lstStyle/>
          <a:p>
            <a:r>
              <a:rPr lang="en-GB" dirty="0" smtClean="0"/>
              <a:t>Arc quad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graphicFrame>
        <p:nvGraphicFramePr>
          <p:cNvPr id="5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84292"/>
              </p:ext>
            </p:extLst>
          </p:nvPr>
        </p:nvGraphicFramePr>
        <p:xfrm>
          <a:off x="914400" y="1200777"/>
          <a:ext cx="8077199" cy="212485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9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9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1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41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47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4971">
                <a:tc>
                  <a:txBody>
                    <a:bodyPr/>
                    <a:lstStyle/>
                    <a:p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Quad.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Sext.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Corrector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971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Dual</a:t>
                      </a:r>
                      <a:r>
                        <a:rPr lang="en-US" altLang="zh-CN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aperture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2384 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13742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971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</a:t>
                      </a:r>
                      <a:r>
                        <a:rPr lang="en-US" altLang="zh-CN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aperture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80*2+2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480*2+172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932*2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2904*2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971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altLang="zh-CN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length [km]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71.5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80.8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971">
                <a:tc>
                  <a:txBody>
                    <a:bodyPr/>
                    <a:lstStyle/>
                    <a:p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[MW]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zh-CN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5075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5" y="9525"/>
            <a:ext cx="91630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83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228600" y="3124200"/>
          <a:ext cx="6858000" cy="336169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039381">
                  <a:extLst>
                    <a:ext uri="{9D8B030D-6E8A-4147-A177-3AD203B41FA5}">
                      <a16:colId xmlns:a16="http://schemas.microsoft.com/office/drawing/2014/main" val="1830951646"/>
                    </a:ext>
                  </a:extLst>
                </a:gridCol>
                <a:gridCol w="1414449">
                  <a:extLst>
                    <a:ext uri="{9D8B030D-6E8A-4147-A177-3AD203B41FA5}">
                      <a16:colId xmlns:a16="http://schemas.microsoft.com/office/drawing/2014/main" val="3530240738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1892167679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428386310"/>
                    </a:ext>
                  </a:extLst>
                </a:gridCol>
                <a:gridCol w="919542">
                  <a:extLst>
                    <a:ext uri="{9D8B030D-6E8A-4147-A177-3AD203B41FA5}">
                      <a16:colId xmlns:a16="http://schemas.microsoft.com/office/drawing/2014/main" val="1166209606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2926138504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3361734860"/>
                    </a:ext>
                  </a:extLst>
                </a:gridCol>
              </a:tblGrid>
              <a:tr h="496966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</a:t>
                      </a:r>
                      <a:r>
                        <a:rPr lang="en-GB" sz="18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position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@Z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 @W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H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</a:t>
                      </a:r>
                      <a:r>
                        <a:rPr lang="en-GB" sz="18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GB" sz="18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25021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-8.44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25.05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43.82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61.30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69.50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1287396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-7.11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56.85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671631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-5.56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-34.38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747635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6798267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60390247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09640468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-25.44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-37.25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-100.00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70211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-39.51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-91.87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5144132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6271022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9382892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solidFill>
                <a:srgbClr val="B7EFF7"/>
              </a:solidFill>
            </p:spPr>
            <p:txBody>
              <a:bodyPr>
                <a:noAutofit/>
              </a:bodyPr>
              <a:lstStyle/>
              <a:p>
                <a:r>
                  <a:rPr lang="en-GB" sz="2000" dirty="0" smtClean="0"/>
                  <a:t>Two main units on each side of the IP and for each beam,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000" dirty="0" smtClean="0"/>
                  <a:t> (P)and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 smtClean="0"/>
                  <a:t>(E): QC1LE, QC2LE, QC1RE,QC2RE, QC1LP, QC2LP, QC1RP,QC2RP</a:t>
                </a:r>
              </a:p>
              <a:p>
                <a:r>
                  <a:rPr lang="en-GB" sz="2000" dirty="0" smtClean="0"/>
                  <a:t>QC1 is inside the detector and itself comprises three units per side per beam: QC1L1P, QC1L2P,QC1L3P, QC1L1P, QC1L2P,QC1L3P,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QC1L1E, QC1L2E,QC1L3E, QC1L1E, QC1L2E,QC1L3E</a:t>
                </a:r>
              </a:p>
              <a:p>
                <a:r>
                  <a:rPr lang="en-GB" sz="2000" dirty="0" smtClean="0"/>
                  <a:t>There are 5X2X2=20 single aperture units in total</a:t>
                </a:r>
                <a:endParaRPr lang="en-GB" sz="20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blipFill>
                <a:blip r:embed="rId2"/>
                <a:stretch>
                  <a:fillRect l="-477" t="-2000" b="-1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5619"/>
            <a:ext cx="10972800" cy="944562"/>
          </a:xfrm>
        </p:spPr>
        <p:txBody>
          <a:bodyPr/>
          <a:lstStyle/>
          <a:p>
            <a:r>
              <a:rPr lang="en-GB" dirty="0" smtClean="0"/>
              <a:t>Final focus quadrupoles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2971800"/>
            <a:ext cx="4343400" cy="193899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Optics design is such that E and P quads have the same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Maximum strength is 100T/m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most difficult element is QC1L1, the closest to the beam and where the E and P quads are closer together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9770" y="2750165"/>
            <a:ext cx="5379678" cy="369332"/>
          </a:xfrm>
          <a:prstGeom prst="rect">
            <a:avLst/>
          </a:prstGeom>
          <a:solidFill>
            <a:srgbClr val="18C1D8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From the FCC CDR </a:t>
            </a:r>
            <a:r>
              <a:rPr lang="en-GB" dirty="0" smtClean="0">
                <a:solidFill>
                  <a:srgbClr val="FF0000"/>
                </a:solidFill>
              </a:rPr>
              <a:t>update</a:t>
            </a:r>
            <a:r>
              <a:rPr lang="en-GB" dirty="0" smtClean="0"/>
              <a:t> 13/12/2019, Katsunobu Oide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5257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updated parameters are rather different for QC1L1: its length is now 70cm from 120cm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50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100"/>
            <a:ext cx="9144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68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09575"/>
            <a:ext cx="8210550" cy="6038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15400" y="2209800"/>
            <a:ext cx="3124200" cy="224676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 seems reality is different… we are down from 500A/mm2 to ~50A/mm2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5413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lot of hardware</a:t>
            </a:r>
            <a:endParaRPr lang="en-GB" dirty="0"/>
          </a:p>
          <a:p>
            <a:r>
              <a:rPr lang="en-GB" dirty="0" smtClean="0"/>
              <a:t>Very aggressive </a:t>
            </a:r>
            <a:r>
              <a:rPr lang="en-GB" dirty="0" smtClean="0"/>
              <a:t>design – more aggressive than FCC-</a:t>
            </a:r>
            <a:r>
              <a:rPr lang="en-GB" dirty="0" err="1" smtClean="0"/>
              <a:t>ee</a:t>
            </a:r>
            <a:r>
              <a:rPr lang="en-GB" dirty="0" smtClean="0"/>
              <a:t>!</a:t>
            </a:r>
          </a:p>
          <a:p>
            <a:pPr lvl="1"/>
            <a:r>
              <a:rPr lang="en-GB" dirty="0" smtClean="0"/>
              <a:t>L* less than FCC-</a:t>
            </a:r>
            <a:r>
              <a:rPr lang="en-GB" dirty="0" err="1" smtClean="0"/>
              <a:t>ee</a:t>
            </a:r>
            <a:r>
              <a:rPr lang="en-GB" dirty="0" smtClean="0"/>
              <a:t>: 1.9m</a:t>
            </a:r>
          </a:p>
          <a:p>
            <a:pPr lvl="1"/>
            <a:r>
              <a:rPr lang="en-GB" dirty="0" smtClean="0"/>
              <a:t>B field of detector higher than FCC-</a:t>
            </a:r>
            <a:r>
              <a:rPr lang="en-GB" dirty="0" err="1" smtClean="0"/>
              <a:t>ee</a:t>
            </a:r>
            <a:r>
              <a:rPr lang="en-GB" dirty="0" smtClean="0"/>
              <a:t>: 3T</a:t>
            </a:r>
          </a:p>
          <a:p>
            <a:pPr lvl="1"/>
            <a:r>
              <a:rPr lang="en-GB" dirty="0" smtClean="0"/>
              <a:t>Beam pipe diameter @FF quads smaller than FCC-</a:t>
            </a:r>
            <a:r>
              <a:rPr lang="en-GB" dirty="0" err="1" smtClean="0"/>
              <a:t>ee</a:t>
            </a:r>
            <a:r>
              <a:rPr lang="en-GB" dirty="0" smtClean="0"/>
              <a:t>: 17mm</a:t>
            </a:r>
          </a:p>
          <a:p>
            <a:pPr lvl="1"/>
            <a:r>
              <a:rPr lang="en-GB" dirty="0" smtClean="0"/>
              <a:t>FF quad strength higher than FCC-</a:t>
            </a:r>
            <a:r>
              <a:rPr lang="en-GB" dirty="0" err="1" smtClean="0"/>
              <a:t>ee</a:t>
            </a:r>
            <a:r>
              <a:rPr lang="en-GB" dirty="0" smtClean="0"/>
              <a:t> ~140T/m</a:t>
            </a:r>
          </a:p>
          <a:p>
            <a:pPr lvl="1"/>
            <a:r>
              <a:rPr lang="en-GB" dirty="0" smtClean="0"/>
              <a:t>(beam pipe diameter @ the IP: 28mm)</a:t>
            </a:r>
            <a:endParaRPr lang="en-GB" dirty="0" smtClean="0"/>
          </a:p>
          <a:p>
            <a:r>
              <a:rPr lang="en-GB" dirty="0" smtClean="0"/>
              <a:t>Still some errors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impression regarding the CEPC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355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63"/>
            <a:ext cx="12192000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7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969579"/>
            <a:ext cx="10463529" cy="5867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37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925" y="-457200"/>
            <a:ext cx="1034415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28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148043"/>
            <a:ext cx="7573574" cy="570995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Similar assumptions to ours?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372600" y="3352800"/>
            <a:ext cx="217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 = 120GeV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46818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0"/>
            <a:ext cx="916087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7888"/>
            <a:ext cx="109728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455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92709</TotalTime>
  <Words>1390</Words>
  <Application>Microsoft Office PowerPoint</Application>
  <PresentationFormat>Widescreen</PresentationFormat>
  <Paragraphs>400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宋体</vt:lpstr>
      <vt:lpstr>Arial</vt:lpstr>
      <vt:lpstr>Arial Unicode MS</vt:lpstr>
      <vt:lpstr>Calibri</vt:lpstr>
      <vt:lpstr>Calibri Light</vt:lpstr>
      <vt:lpstr>Cambria Math</vt:lpstr>
      <vt:lpstr>MS Mincho</vt:lpstr>
      <vt:lpstr>华文楷体</vt:lpstr>
      <vt:lpstr>Symbol</vt:lpstr>
      <vt:lpstr>Times New Roman</vt:lpstr>
      <vt:lpstr>Verdana</vt:lpstr>
      <vt:lpstr>Wingdings</vt:lpstr>
      <vt:lpstr>Office Theme</vt:lpstr>
      <vt:lpstr>lCEG</vt:lpstr>
      <vt:lpstr>Office 主题</vt:lpstr>
      <vt:lpstr>Image</vt:lpstr>
      <vt:lpstr>IAS2021: highlights</vt:lpstr>
      <vt:lpstr>introduction</vt:lpstr>
      <vt:lpstr>Final focus quadrupoles</vt:lpstr>
      <vt:lpstr>My impression regarding the CEPC</vt:lpstr>
      <vt:lpstr>PowerPoint Presentation</vt:lpstr>
      <vt:lpstr>PowerPoint Presentation</vt:lpstr>
      <vt:lpstr>PowerPoint Presentation</vt:lpstr>
      <vt:lpstr>Similar assumptions to ours?</vt:lpstr>
      <vt:lpstr>PowerPoint Presentation</vt:lpstr>
      <vt:lpstr>CEPC MDI Issues</vt:lpstr>
      <vt:lpstr>MDI layout and IR design</vt:lpstr>
      <vt:lpstr>Chances since their CDR</vt:lpstr>
      <vt:lpstr>MDI parameters</vt:lpstr>
      <vt:lpstr>QDa/QDb, QF1 physics design parameters βy*=1mm, βx*=0.33m </vt:lpstr>
      <vt:lpstr>Heating load on beam pipe</vt:lpstr>
      <vt:lpstr>HOM power distribution</vt:lpstr>
      <vt:lpstr>Beam pipe thermal analysis</vt:lpstr>
      <vt:lpstr>MDI integration and alignment</vt:lpstr>
      <vt:lpstr>Still lumical behind flange</vt:lpstr>
      <vt:lpstr>PowerPoint Presentation</vt:lpstr>
      <vt:lpstr>Old design</vt:lpstr>
      <vt:lpstr>New “high luminosity” design</vt:lpstr>
      <vt:lpstr>PowerPoint Presentation</vt:lpstr>
      <vt:lpstr>Miraculously, crosstalk is still at 0.5 units</vt:lpstr>
      <vt:lpstr>Progress of CEPC Magnet R&amp;D </vt:lpstr>
      <vt:lpstr>PowerPoint Presentation</vt:lpstr>
      <vt:lpstr>PowerPoint Presentation</vt:lpstr>
      <vt:lpstr>Arc quad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544</cp:revision>
  <cp:lastPrinted>2020-11-10T10:10:53Z</cp:lastPrinted>
  <dcterms:created xsi:type="dcterms:W3CDTF">2006-08-16T00:00:00Z</dcterms:created>
  <dcterms:modified xsi:type="dcterms:W3CDTF">2021-01-22T08:27:02Z</dcterms:modified>
</cp:coreProperties>
</file>