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1321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CCFFCC"/>
    <a:srgbClr val="00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4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7D7B38-E353-4A57-BDAC-9383EF958059}" type="datetimeFigureOut">
              <a:rPr lang="en-GB" smtClean="0"/>
              <a:t>21/01/2021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BC18FD-A713-48F2-BF28-FF664A25AF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31889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65432" indent="-165432">
              <a:buFont typeface="Arial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88230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604DCD-C511-4B12-9DBB-AC80DD19A492}" type="slidenum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88230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637383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184527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1311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302401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5637" y="2420891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218885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4" descr="bande-01.eps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2813" y="6158313"/>
            <a:ext cx="9833867" cy="727073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1227765" y="274638"/>
            <a:ext cx="99568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1173856" y="1598528"/>
            <a:ext cx="995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27915" y="6338553"/>
            <a:ext cx="5184576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91" y="6158313"/>
            <a:ext cx="9833867" cy="727073"/>
          </a:xfrm>
          <a:prstGeom prst="rect">
            <a:avLst/>
          </a:prstGeom>
        </p:spPr>
      </p:pic>
      <p:sp>
        <p:nvSpPr>
          <p:cNvPr id="10" name="Slide Number Placeholder 2"/>
          <p:cNvSpPr txBox="1">
            <a:spLocks/>
          </p:cNvSpPr>
          <p:nvPr userDrawn="1"/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9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C54D2C0-FD43-4ECC-906D-BD3D9FDF4ACF}"/>
              </a:ext>
            </a:extLst>
          </p:cNvPr>
          <p:cNvSpPr txBox="1"/>
          <p:nvPr userDrawn="1"/>
        </p:nvSpPr>
        <p:spPr>
          <a:xfrm>
            <a:off x="695400" y="6244114"/>
            <a:ext cx="619766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>
                <a:solidFill>
                  <a:schemeClr val="bg1"/>
                </a:solidFill>
              </a:rPr>
              <a:t>FCC-</a:t>
            </a:r>
            <a:r>
              <a:rPr lang="en-GB" sz="1000" b="1" dirty="0" err="1">
                <a:solidFill>
                  <a:schemeClr val="bg1"/>
                </a:solidFill>
              </a:rPr>
              <a:t>ee</a:t>
            </a:r>
            <a:r>
              <a:rPr lang="en-GB" sz="1000" b="1" dirty="0">
                <a:solidFill>
                  <a:schemeClr val="bg1"/>
                </a:solidFill>
              </a:rPr>
              <a:t> Optics Design Meeting</a:t>
            </a:r>
            <a:br>
              <a:rPr lang="en-GB" sz="1000" b="1" dirty="0">
                <a:solidFill>
                  <a:schemeClr val="bg1"/>
                </a:solidFill>
              </a:rPr>
            </a:br>
            <a:r>
              <a:rPr lang="en-US" sz="1000" b="0" dirty="0">
                <a:solidFill>
                  <a:schemeClr val="bg1"/>
                </a:solidFill>
              </a:rPr>
              <a:t>Frank Zimmermann</a:t>
            </a:r>
          </a:p>
          <a:p>
            <a:r>
              <a:rPr lang="en-GB" sz="1000" b="0" baseline="0" dirty="0">
                <a:solidFill>
                  <a:schemeClr val="bg1"/>
                </a:solidFill>
              </a:rPr>
              <a:t>22 January 2021</a:t>
            </a:r>
            <a:endParaRPr lang="en-GB" sz="1000" b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6051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hf hdr="0" dt="0"/>
  <p:txStyles>
    <p:titleStyle>
      <a:lvl1pPr algn="l" rtl="0" eaLnBrk="1" latinLnBrk="0" hangingPunct="1">
        <a:spcBef>
          <a:spcPct val="0"/>
        </a:spcBef>
        <a:buNone/>
        <a:defRPr kumimoji="0" sz="27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0332" indent="-3429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78942" indent="-3429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19531" indent="-257175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38987" indent="-257175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37869" indent="-257175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275588" indent="-13716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440180" indent="-13716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04772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diagram&#10;&#10;Description automatically generated">
            <a:extLst>
              <a:ext uri="{FF2B5EF4-FFF2-40B4-BE49-F238E27FC236}">
                <a16:creationId xmlns:a16="http://schemas.microsoft.com/office/drawing/2014/main" id="{FFE917C8-82FD-4684-8602-4E0B147314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28" y="1092995"/>
            <a:ext cx="5200544" cy="4832448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D8F7C7F7-822E-42EF-9516-5953EC9C78C9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collider placement optimisation </a:t>
            </a: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→ 2 layouts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5" name="E9AE129B-AADE-4D42-A5CD-D33420D126B1" descr="7E832775-FA4B-45D5-A24A-50916B9E2716">
            <a:extLst>
              <a:ext uri="{FF2B5EF4-FFF2-40B4-BE49-F238E27FC236}">
                <a16:creationId xmlns:a16="http://schemas.microsoft.com/office/drawing/2014/main" id="{6D290813-60F2-4A22-8A2E-86308F23FF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328" y="84883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D4A5480-47F4-49CC-9F9C-6E64BD8008D5}"/>
              </a:ext>
            </a:extLst>
          </p:cNvPr>
          <p:cNvSpPr txBox="1"/>
          <p:nvPr/>
        </p:nvSpPr>
        <p:spPr>
          <a:xfrm>
            <a:off x="5415280" y="1092995"/>
            <a:ext cx="6575967" cy="53553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/>
              <a:t>CDR baseline: </a:t>
            </a:r>
            <a:r>
              <a:rPr lang="en-US" i="1" dirty="0"/>
              <a:t>C</a:t>
            </a:r>
            <a:r>
              <a:rPr lang="en-US" dirty="0"/>
              <a:t>=97.756 km</a:t>
            </a:r>
          </a:p>
          <a:p>
            <a:r>
              <a:rPr lang="en-US" dirty="0"/>
              <a:t>total straight sections length: S=2x2.8+6x1.4=14 km</a:t>
            </a:r>
          </a:p>
          <a:p>
            <a:r>
              <a:rPr lang="en-US" dirty="0"/>
              <a:t>total arc length:  A=C-S=83.756 km, A/(2 pi)=13.330 km</a:t>
            </a:r>
          </a:p>
          <a:p>
            <a:r>
              <a:rPr lang="en-US" dirty="0"/>
              <a:t>dipole bending radius </a:t>
            </a:r>
            <a:r>
              <a:rPr lang="en-US" dirty="0">
                <a:latin typeface="Symbol" panose="05050102010706020507" pitchFamily="18" charset="2"/>
              </a:rPr>
              <a:t>r</a:t>
            </a:r>
            <a:r>
              <a:rPr lang="en-US" dirty="0"/>
              <a:t> = 10.760 km</a:t>
            </a:r>
          </a:p>
          <a:p>
            <a:r>
              <a:rPr lang="en-US" dirty="0"/>
              <a:t>  </a:t>
            </a:r>
          </a:p>
          <a:p>
            <a:r>
              <a:rPr lang="en-US" u="sng" dirty="0"/>
              <a:t>more realistic candidate layouts:</a:t>
            </a:r>
          </a:p>
          <a:p>
            <a:endParaRPr lang="en-US" dirty="0"/>
          </a:p>
          <a:p>
            <a:r>
              <a:rPr lang="en-US" dirty="0"/>
              <a:t>PB17_08: </a:t>
            </a:r>
            <a:r>
              <a:rPr lang="en-US" i="1" dirty="0"/>
              <a:t>C</a:t>
            </a:r>
            <a:r>
              <a:rPr lang="en-US" dirty="0"/>
              <a:t>=96.094 km</a:t>
            </a:r>
          </a:p>
          <a:p>
            <a:r>
              <a:rPr lang="en-US" dirty="0"/>
              <a:t>total straight sections length: S=2x3.25+6x1.4=14.88 km</a:t>
            </a:r>
          </a:p>
          <a:p>
            <a:r>
              <a:rPr lang="en-US" dirty="0"/>
              <a:t>total arc length:  A=C-S=81.214 km, A/(2 pi)=12.926 km</a:t>
            </a:r>
          </a:p>
          <a:p>
            <a:r>
              <a:rPr lang="en-US" dirty="0"/>
              <a:t>dipole bending radius </a:t>
            </a:r>
            <a:r>
              <a:rPr lang="en-US" dirty="0">
                <a:latin typeface="Symbol" panose="05050102010706020507" pitchFamily="18" charset="2"/>
              </a:rPr>
              <a:t>r</a:t>
            </a:r>
            <a:r>
              <a:rPr lang="en-US" dirty="0"/>
              <a:t> ~ 10.434 km (3% reduction </a:t>
            </a:r>
            <a:r>
              <a:rPr lang="en-US" dirty="0" err="1"/>
              <a:t>w.r.t.</a:t>
            </a:r>
            <a:r>
              <a:rPr lang="en-US" dirty="0"/>
              <a:t> CDR)</a:t>
            </a:r>
          </a:p>
          <a:p>
            <a:endParaRPr lang="en-US" dirty="0"/>
          </a:p>
          <a:p>
            <a:r>
              <a:rPr lang="en-US" dirty="0"/>
              <a:t>PB19_03: </a:t>
            </a:r>
            <a:r>
              <a:rPr lang="en-US" i="1" dirty="0"/>
              <a:t>C</a:t>
            </a:r>
            <a:r>
              <a:rPr lang="en-US" dirty="0"/>
              <a:t>=91.324 km</a:t>
            </a:r>
          </a:p>
          <a:p>
            <a:r>
              <a:rPr lang="en-US" dirty="0"/>
              <a:t>total straight sections length: S=2x2.69+6x1.36=13.54 km</a:t>
            </a:r>
          </a:p>
          <a:p>
            <a:r>
              <a:rPr lang="en-US" dirty="0"/>
              <a:t>total arc length:  A=C-S=77.784 km, A/(2 pi)=12.380 km</a:t>
            </a:r>
          </a:p>
          <a:p>
            <a:r>
              <a:rPr lang="en-US" dirty="0"/>
              <a:t>dipole bending radius </a:t>
            </a:r>
            <a:r>
              <a:rPr lang="en-US" dirty="0">
                <a:latin typeface="Symbol" panose="05050102010706020507" pitchFamily="18" charset="2"/>
              </a:rPr>
              <a:t>r</a:t>
            </a:r>
            <a:r>
              <a:rPr lang="en-US" dirty="0"/>
              <a:t> ~ 9.993 km (7% reduction </a:t>
            </a:r>
            <a:r>
              <a:rPr lang="en-US" dirty="0" err="1"/>
              <a:t>w.r.t.</a:t>
            </a:r>
            <a:r>
              <a:rPr lang="en-US" dirty="0"/>
              <a:t> CDR)</a:t>
            </a:r>
          </a:p>
          <a:p>
            <a:endParaRPr lang="en-US" dirty="0"/>
          </a:p>
          <a:p>
            <a:endParaRPr lang="en-US" dirty="0"/>
          </a:p>
          <a:p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894B7D3-F08A-4467-9C08-92D4ED286B75}"/>
              </a:ext>
            </a:extLst>
          </p:cNvPr>
          <p:cNvSpPr txBox="1"/>
          <p:nvPr/>
        </p:nvSpPr>
        <p:spPr>
          <a:xfrm>
            <a:off x="568960" y="5770880"/>
            <a:ext cx="25231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J. Gutleber, V. Mertens</a:t>
            </a:r>
            <a:endParaRPr lang="en-GB" dirty="0">
              <a:highlight>
                <a:srgbClr val="FFFF00"/>
              </a:highlight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B718CC8A-1E23-45F3-B252-E03B895DE6C8}"/>
                  </a:ext>
                </a:extLst>
              </p:cNvPr>
              <p:cNvSpPr txBox="1"/>
              <p:nvPr/>
            </p:nvSpPr>
            <p:spPr>
              <a:xfrm>
                <a:off x="5415280" y="5740777"/>
                <a:ext cx="6494214" cy="369332"/>
              </a:xfrm>
              <a:prstGeom prst="rect">
                <a:avLst/>
              </a:prstGeom>
              <a:solidFill>
                <a:srgbClr val="FFFFCC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rgbClr val="FF0000"/>
                    </a:solidFill>
                  </a:rPr>
                  <a:t>Consequences for our parameters?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𝑅𝐹</m:t>
                        </m:r>
                      </m:sub>
                    </m:sSub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sSub>
                      <m:sSubPr>
                        <m:ctrlPr>
                          <a:rPr lang="en-US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US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r>
                      <a:rPr lang="en-US" b="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1/</m:t>
                    </m:r>
                    <m:r>
                      <a:rPr lang="en-US" b="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𝜌</m:t>
                    </m:r>
                  </m:oMath>
                </a14:m>
                <a:r>
                  <a:rPr lang="en-GB" dirty="0">
                    <a:solidFill>
                      <a:srgbClr val="FF0000"/>
                    </a:solidFill>
                  </a:rPr>
                  <a:t> ,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r>
                      <a:rPr lang="en-US" b="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𝜌</m:t>
                    </m:r>
                  </m:oMath>
                </a14:m>
                <a:r>
                  <a:rPr lang="en-GB" dirty="0">
                    <a:solidFill>
                      <a:srgbClr val="FF0000"/>
                    </a:solidFill>
                  </a:rPr>
                  <a:t> ?</a:t>
                </a: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B718CC8A-1E23-45F3-B252-E03B895DE6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15280" y="5740777"/>
                <a:ext cx="6494214" cy="369332"/>
              </a:xfrm>
              <a:prstGeom prst="rect">
                <a:avLst/>
              </a:prstGeom>
              <a:blipFill>
                <a:blip r:embed="rId5"/>
                <a:stretch>
                  <a:fillRect l="-750" t="-10000" b="-2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81990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theme/theme1.xml><?xml version="1.0" encoding="utf-8"?>
<a:theme xmlns:a="http://schemas.openxmlformats.org/drawingml/2006/main" name="3_FC5643-CERN3027 - Scale of contributions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183</Words>
  <Application>Microsoft Office PowerPoint</Application>
  <PresentationFormat>Widescreen</PresentationFormat>
  <Paragraphs>21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Cambria Math</vt:lpstr>
      <vt:lpstr>Symbol</vt:lpstr>
      <vt:lpstr>3_FC5643-CERN3027 - Scale of contributions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Frank Zimmermann</dc:creator>
  <cp:lastModifiedBy>Frank Zimmermann</cp:lastModifiedBy>
  <cp:revision>24</cp:revision>
  <dcterms:created xsi:type="dcterms:W3CDTF">2021-01-21T16:22:38Z</dcterms:created>
  <dcterms:modified xsi:type="dcterms:W3CDTF">2021-01-21T17:34:39Z</dcterms:modified>
</cp:coreProperties>
</file>