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6" r:id="rId4"/>
    <p:sldId id="260" r:id="rId5"/>
    <p:sldId id="261" r:id="rId6"/>
    <p:sldId id="262" r:id="rId7"/>
    <p:sldId id="263" r:id="rId8"/>
    <p:sldId id="264" r:id="rId9"/>
    <p:sldId id="265" r:id="rId10"/>
    <p:sldId id="267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164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7352D5-BC58-8B45-902D-A518A67AC2D6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F19C18-17A5-F149-A130-4D8338AFE9D6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027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4588" y="695325"/>
            <a:ext cx="4570412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355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494" y="4342939"/>
            <a:ext cx="5485479" cy="4114587"/>
          </a:xfrm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37071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4588" y="695325"/>
            <a:ext cx="4570412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355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494" y="4342939"/>
            <a:ext cx="5485479" cy="4114587"/>
          </a:xfrm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16927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4588" y="695325"/>
            <a:ext cx="4570412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355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494" y="4342939"/>
            <a:ext cx="5485479" cy="4114587"/>
          </a:xfrm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88147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4588" y="695325"/>
            <a:ext cx="4570412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355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494" y="4342939"/>
            <a:ext cx="5485479" cy="4114587"/>
          </a:xfrm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26757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4588" y="695325"/>
            <a:ext cx="4570412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355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494" y="4342939"/>
            <a:ext cx="5485479" cy="4114587"/>
          </a:xfrm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91786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4588" y="695325"/>
            <a:ext cx="4570412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355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494" y="4342939"/>
            <a:ext cx="5485479" cy="4114587"/>
          </a:xfrm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00140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4588" y="695325"/>
            <a:ext cx="4570412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355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494" y="4342939"/>
            <a:ext cx="5485479" cy="4114587"/>
          </a:xfrm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55104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1144588" y="695325"/>
            <a:ext cx="4570412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3554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5494" y="4342939"/>
            <a:ext cx="5485479" cy="4114587"/>
          </a:xfrm>
          <a:ln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 smtClean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3248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591C-E38E-2F44-820E-90388CB56790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3B05-99CF-F743-B9BE-77346055678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59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591C-E38E-2F44-820E-90388CB56790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3B05-99CF-F743-B9BE-77346055678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377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591C-E38E-2F44-820E-90388CB56790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3B05-99CF-F743-B9BE-77346055678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713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591C-E38E-2F44-820E-90388CB56790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3B05-99CF-F743-B9BE-77346055678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451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591C-E38E-2F44-820E-90388CB56790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3B05-99CF-F743-B9BE-77346055678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74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591C-E38E-2F44-820E-90388CB56790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3B05-99CF-F743-B9BE-77346055678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449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591C-E38E-2F44-820E-90388CB56790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3B05-99CF-F743-B9BE-77346055678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732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591C-E38E-2F44-820E-90388CB56790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3B05-99CF-F743-B9BE-77346055678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757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591C-E38E-2F44-820E-90388CB56790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3B05-99CF-F743-B9BE-77346055678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855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591C-E38E-2F44-820E-90388CB56790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3B05-99CF-F743-B9BE-77346055678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27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B591C-E38E-2F44-820E-90388CB56790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13B05-99CF-F743-B9BE-77346055678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002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B591C-E38E-2F44-820E-90388CB56790}" type="datetimeFigureOut">
              <a:rPr lang="en-US" smtClean="0"/>
              <a:t>1/31/2017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913B05-99CF-F743-B9BE-77346055678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458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580704" y="493678"/>
            <a:ext cx="3987223" cy="64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Rules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of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the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Game</a:t>
            </a: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550389" y="5801052"/>
            <a:ext cx="8124988" cy="52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de-AT" sz="2800" dirty="0" err="1" smtClean="0">
                <a:solidFill>
                  <a:schemeClr val="tx2"/>
                </a:solidFill>
                <a:latin typeface="Avenir Book"/>
                <a:cs typeface="Avenir Book"/>
              </a:rPr>
              <a:t>Let‘s</a:t>
            </a:r>
            <a:r>
              <a:rPr lang="de-AT" sz="28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800" dirty="0" err="1" smtClean="0">
                <a:solidFill>
                  <a:schemeClr val="tx2"/>
                </a:solidFill>
                <a:latin typeface="Avenir Book"/>
                <a:cs typeface="Avenir Book"/>
              </a:rPr>
              <a:t>see</a:t>
            </a:r>
            <a:r>
              <a:rPr lang="de-AT" sz="28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800" dirty="0" err="1" smtClean="0">
                <a:solidFill>
                  <a:schemeClr val="tx2"/>
                </a:solidFill>
                <a:latin typeface="Avenir Book"/>
                <a:cs typeface="Avenir Book"/>
              </a:rPr>
              <a:t>which</a:t>
            </a:r>
            <a:r>
              <a:rPr lang="de-AT" sz="28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800" dirty="0" err="1" smtClean="0">
                <a:solidFill>
                  <a:schemeClr val="tx2"/>
                </a:solidFill>
                <a:latin typeface="Avenir Book"/>
                <a:cs typeface="Avenir Book"/>
              </a:rPr>
              <a:t>energy</a:t>
            </a:r>
            <a:r>
              <a:rPr lang="de-AT" sz="28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800" dirty="0" err="1" smtClean="0">
                <a:solidFill>
                  <a:schemeClr val="tx2"/>
                </a:solidFill>
                <a:latin typeface="Avenir Book"/>
                <a:cs typeface="Avenir Book"/>
              </a:rPr>
              <a:t>level</a:t>
            </a:r>
            <a:r>
              <a:rPr lang="de-AT" sz="28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800" dirty="0" err="1" smtClean="0">
                <a:solidFill>
                  <a:schemeClr val="tx2"/>
                </a:solidFill>
                <a:latin typeface="Avenir Book"/>
                <a:cs typeface="Avenir Book"/>
              </a:rPr>
              <a:t>you</a:t>
            </a:r>
            <a:r>
              <a:rPr lang="de-AT" sz="28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800" dirty="0" err="1" smtClean="0">
                <a:solidFill>
                  <a:schemeClr val="tx2"/>
                </a:solidFill>
                <a:latin typeface="Avenir Book"/>
                <a:cs typeface="Avenir Book"/>
              </a:rPr>
              <a:t>can</a:t>
            </a:r>
            <a:r>
              <a:rPr lang="de-AT" sz="28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800" dirty="0" err="1" smtClean="0">
                <a:solidFill>
                  <a:schemeClr val="tx2"/>
                </a:solidFill>
                <a:latin typeface="Avenir Book"/>
                <a:cs typeface="Avenir Book"/>
              </a:rPr>
              <a:t>reach</a:t>
            </a:r>
            <a:r>
              <a:rPr lang="de-AT" sz="2800" dirty="0" smtClean="0">
                <a:solidFill>
                  <a:schemeClr val="tx2"/>
                </a:solidFill>
                <a:latin typeface="Avenir Book"/>
                <a:cs typeface="Avenir Book"/>
              </a:rPr>
              <a:t>!</a:t>
            </a:r>
          </a:p>
        </p:txBody>
      </p:sp>
      <p:pic>
        <p:nvPicPr>
          <p:cNvPr id="2" name="Picture 1" descr="ExampleSlid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8186" y="1640750"/>
            <a:ext cx="4577191" cy="323447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603182" y="1406465"/>
            <a:ext cx="30490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7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questions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,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each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with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4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answers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to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choose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from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(A, B, C, D).</a:t>
            </a:r>
            <a:endParaRPr lang="de-AT" sz="20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3182" y="2536572"/>
            <a:ext cx="30490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Mark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your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answer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on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your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answer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sheet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before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the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timer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ends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.</a:t>
            </a:r>
            <a:endParaRPr lang="de-AT" sz="20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3182" y="3682159"/>
            <a:ext cx="30490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We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will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then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reveal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the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correct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answer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3182" y="4522422"/>
            <a:ext cx="30490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If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you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have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answered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correctly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you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may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tick off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the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next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energy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level</a:t>
            </a:r>
            <a:r>
              <a:rPr lang="de-AT" sz="2000" dirty="0" smtClean="0">
                <a:solidFill>
                  <a:schemeClr val="tx2"/>
                </a:solidFill>
                <a:latin typeface="Avenir Book"/>
                <a:cs typeface="Avenir Book"/>
              </a:rPr>
              <a:t>.</a:t>
            </a:r>
          </a:p>
        </p:txBody>
      </p:sp>
      <p:pic>
        <p:nvPicPr>
          <p:cNvPr id="3" name="Picture 2" descr="answersheet_2017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118" y="941634"/>
            <a:ext cx="3248085" cy="459645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5405764" y="1383989"/>
            <a:ext cx="3596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6378581" y="4367569"/>
            <a:ext cx="3596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654548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18900" y="2105575"/>
            <a:ext cx="622334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de-AT" sz="4800" dirty="0" err="1" smtClean="0">
                <a:solidFill>
                  <a:schemeClr val="tx2"/>
                </a:solidFill>
                <a:latin typeface="Avenir Book"/>
                <a:cs typeface="Avenir Book"/>
              </a:rPr>
              <a:t>Which</a:t>
            </a:r>
            <a:r>
              <a:rPr lang="de-AT" sz="48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4800" dirty="0" err="1" smtClean="0">
                <a:solidFill>
                  <a:schemeClr val="tx2"/>
                </a:solidFill>
                <a:latin typeface="Avenir Book"/>
                <a:cs typeface="Avenir Book"/>
              </a:rPr>
              <a:t>energy</a:t>
            </a:r>
            <a:r>
              <a:rPr lang="de-AT" sz="48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4800" dirty="0" err="1" smtClean="0">
                <a:solidFill>
                  <a:schemeClr val="tx2"/>
                </a:solidFill>
                <a:latin typeface="Avenir Book"/>
                <a:cs typeface="Avenir Book"/>
              </a:rPr>
              <a:t>level</a:t>
            </a:r>
            <a:r>
              <a:rPr lang="de-AT" sz="48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4800" dirty="0" err="1" smtClean="0">
                <a:solidFill>
                  <a:schemeClr val="tx2"/>
                </a:solidFill>
                <a:latin typeface="Avenir Book"/>
                <a:cs typeface="Avenir Book"/>
              </a:rPr>
              <a:t>did</a:t>
            </a:r>
            <a:r>
              <a:rPr lang="de-AT" sz="48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4800" dirty="0" err="1" smtClean="0">
                <a:solidFill>
                  <a:schemeClr val="tx2"/>
                </a:solidFill>
                <a:latin typeface="Avenir Book"/>
                <a:cs typeface="Avenir Book"/>
              </a:rPr>
              <a:t>you</a:t>
            </a:r>
            <a:r>
              <a:rPr lang="de-AT" sz="48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4800" dirty="0" err="1" smtClean="0">
                <a:solidFill>
                  <a:schemeClr val="tx2"/>
                </a:solidFill>
                <a:latin typeface="Avenir Book"/>
                <a:cs typeface="Avenir Book"/>
              </a:rPr>
              <a:t>reach</a:t>
            </a:r>
            <a:r>
              <a:rPr lang="de-AT" sz="4800" dirty="0" smtClean="0">
                <a:solidFill>
                  <a:schemeClr val="tx2"/>
                </a:solidFill>
                <a:latin typeface="Avenir Book"/>
                <a:cs typeface="Avenir Book"/>
              </a:rPr>
              <a:t>?</a:t>
            </a:r>
            <a:endParaRPr lang="de-AT" sz="4800" dirty="0">
              <a:solidFill>
                <a:schemeClr val="tx2"/>
              </a:solidFill>
              <a:latin typeface="Avenir Book"/>
              <a:cs typeface="Avenir Book"/>
            </a:endParaRPr>
          </a:p>
          <a:p>
            <a:pPr algn="ctr"/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9204440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2444355" y="2266668"/>
            <a:ext cx="4174193" cy="1571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de-AT" sz="9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Ready</a:t>
            </a:r>
            <a:r>
              <a:rPr lang="de-AT" sz="9600" dirty="0" smtClean="0">
                <a:solidFill>
                  <a:schemeClr val="tx2"/>
                </a:solidFill>
                <a:latin typeface="Avenir Book"/>
                <a:cs typeface="Avenir Book"/>
              </a:rPr>
              <a:t>?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609600" y="3276600"/>
            <a:ext cx="8763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2351348" y="2266644"/>
            <a:ext cx="4267200" cy="155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de-AT" sz="9600" dirty="0" smtClean="0">
                <a:solidFill>
                  <a:schemeClr val="tx2"/>
                </a:solidFill>
                <a:latin typeface="Avenir Book"/>
                <a:cs typeface="Avenir Book"/>
              </a:rPr>
              <a:t>Set</a:t>
            </a: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2351348" y="2267308"/>
            <a:ext cx="4267200" cy="155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SimSun" charset="0"/>
                <a:cs typeface="SimSun" charset="0"/>
              </a:defRPr>
            </a:lvl9pPr>
          </a:lstStyle>
          <a:p>
            <a:pPr algn="ctr">
              <a:buClrTx/>
              <a:buFontTx/>
              <a:buNone/>
              <a:defRPr/>
            </a:pPr>
            <a:r>
              <a:rPr lang="de-AT" sz="9600" dirty="0" smtClean="0">
                <a:solidFill>
                  <a:schemeClr val="tx2"/>
                </a:solidFill>
                <a:latin typeface="Avenir Book"/>
                <a:cs typeface="Avenir Book"/>
              </a:rPr>
              <a:t>GO!</a:t>
            </a:r>
          </a:p>
        </p:txBody>
      </p:sp>
    </p:spTree>
    <p:extLst>
      <p:ext uri="{BB962C8B-B14F-4D97-AF65-F5344CB8AC3E}">
        <p14:creationId xmlns:p14="http://schemas.microsoft.com/office/powerpoint/2010/main" val="1799692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0" presetClass="exit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strVal val="#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0" presetClass="exit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strVal val="#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3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0" presetClass="exit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repl"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strVal val="#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 additive="repl"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 additive="repl"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2330" y="462471"/>
            <a:ext cx="406053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de-AT" sz="3600" dirty="0" err="1">
                <a:solidFill>
                  <a:schemeClr val="tx2"/>
                </a:solidFill>
                <a:latin typeface="Avenir Book"/>
                <a:cs typeface="Avenir Book"/>
              </a:rPr>
              <a:t>Which</a:t>
            </a:r>
            <a:r>
              <a:rPr lang="de-AT" sz="36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>
                <a:solidFill>
                  <a:schemeClr val="tx2"/>
                </a:solidFill>
                <a:latin typeface="Avenir Book"/>
                <a:cs typeface="Avenir Book"/>
              </a:rPr>
              <a:t>particle</a:t>
            </a:r>
            <a:r>
              <a:rPr lang="de-AT" sz="36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>
                <a:solidFill>
                  <a:schemeClr val="tx2"/>
                </a:solidFill>
                <a:latin typeface="Avenir Book"/>
                <a:cs typeface="Avenir Book"/>
              </a:rPr>
              <a:t>is</a:t>
            </a:r>
            <a:r>
              <a:rPr lang="de-AT" sz="36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>
                <a:solidFill>
                  <a:schemeClr val="tx2"/>
                </a:solidFill>
                <a:latin typeface="Avenir Book"/>
                <a:cs typeface="Avenir Book"/>
              </a:rPr>
              <a:t>the</a:t>
            </a:r>
            <a:r>
              <a:rPr lang="de-AT" sz="36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>
                <a:solidFill>
                  <a:schemeClr val="tx2"/>
                </a:solidFill>
                <a:latin typeface="Avenir Book"/>
                <a:cs typeface="Avenir Book"/>
              </a:rPr>
              <a:t>mediator</a:t>
            </a:r>
            <a:r>
              <a:rPr lang="de-AT" sz="3600" dirty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of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the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>
                <a:solidFill>
                  <a:schemeClr val="tx2"/>
                </a:solidFill>
                <a:latin typeface="Avenir Book"/>
                <a:cs typeface="Avenir Book"/>
              </a:rPr>
              <a:t>s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trong </a:t>
            </a:r>
            <a:r>
              <a:rPr lang="de-AT" sz="3600" dirty="0" err="1">
                <a:solidFill>
                  <a:schemeClr val="tx2"/>
                </a:solidFill>
                <a:latin typeface="Avenir Book"/>
                <a:cs typeface="Avenir Book"/>
              </a:rPr>
              <a:t>f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orce</a:t>
            </a:r>
            <a:r>
              <a:rPr lang="de-AT" sz="3600" dirty="0">
                <a:solidFill>
                  <a:schemeClr val="tx2"/>
                </a:solidFill>
                <a:latin typeface="Avenir Book"/>
                <a:cs typeface="Avenir Book"/>
              </a:rPr>
              <a:t>?</a:t>
            </a:r>
          </a:p>
          <a:p>
            <a:pPr algn="ctr"/>
            <a:endParaRPr lang="en-US" sz="3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248620">
            <a:off x="4211876" y="1166445"/>
            <a:ext cx="4834440" cy="3208699"/>
          </a:xfrm>
          <a:prstGeom prst="rect">
            <a:avLst/>
          </a:prstGeom>
        </p:spPr>
      </p:pic>
      <p:sp>
        <p:nvSpPr>
          <p:cNvPr id="19" name="Rounded Rectangle 18"/>
          <p:cNvSpPr/>
          <p:nvPr/>
        </p:nvSpPr>
        <p:spPr>
          <a:xfrm>
            <a:off x="4961306" y="5012156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4961306" y="5809281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37" name="Rounded Rectangle 36"/>
          <p:cNvSpPr/>
          <p:nvPr/>
        </p:nvSpPr>
        <p:spPr>
          <a:xfrm>
            <a:off x="1260007" y="5012156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31" name="Oval 30"/>
          <p:cNvSpPr/>
          <p:nvPr/>
        </p:nvSpPr>
        <p:spPr>
          <a:xfrm rot="7822697">
            <a:off x="1485820" y="2509544"/>
            <a:ext cx="2099805" cy="2121292"/>
          </a:xfrm>
          <a:prstGeom prst="ellipse">
            <a:avLst/>
          </a:prstGeom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pic>
        <p:nvPicPr>
          <p:cNvPr id="3" name="Picture 2" descr="clock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721" y="2498743"/>
            <a:ext cx="2145626" cy="21456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50721" y="3087633"/>
            <a:ext cx="2181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accent2">
                    <a:lumMod val="75000"/>
                  </a:schemeClr>
                </a:solidFill>
                <a:latin typeface="Avenir Book"/>
                <a:cs typeface="Avenir Book"/>
              </a:rPr>
              <a:t>STOP</a:t>
            </a:r>
            <a:endParaRPr lang="en-US" sz="4800" b="1" dirty="0">
              <a:solidFill>
                <a:schemeClr val="accent2">
                  <a:lumMod val="75000"/>
                </a:schemeClr>
              </a:solidFill>
              <a:latin typeface="Avenir Book"/>
              <a:cs typeface="Avenir Book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359871" y="5159260"/>
            <a:ext cx="2787171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 smtClean="0">
                <a:solidFill>
                  <a:schemeClr val="tx2"/>
                </a:solidFill>
                <a:latin typeface="Avenir Book"/>
                <a:cs typeface="Avenir Book"/>
              </a:rPr>
              <a:t>A.  </a:t>
            </a:r>
            <a:r>
              <a:rPr lang="en-US" sz="2200" dirty="0" err="1" smtClean="0">
                <a:solidFill>
                  <a:schemeClr val="tx2"/>
                </a:solidFill>
                <a:latin typeface="Avenir Book"/>
                <a:cs typeface="Avenir Book"/>
              </a:rPr>
              <a:t>Neutralino</a:t>
            </a:r>
            <a:r>
              <a:rPr lang="en-US" sz="22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endParaRPr lang="en-US" sz="22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085447" y="5159260"/>
            <a:ext cx="2787171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>
                <a:solidFill>
                  <a:schemeClr val="tx2"/>
                </a:solidFill>
                <a:latin typeface="Avenir Book"/>
                <a:cs typeface="Avenir Book"/>
              </a:rPr>
              <a:t>B</a:t>
            </a:r>
            <a:r>
              <a:rPr lang="en-US" sz="2200" dirty="0" smtClean="0">
                <a:solidFill>
                  <a:schemeClr val="tx2"/>
                </a:solidFill>
                <a:latin typeface="Avenir Book"/>
                <a:cs typeface="Avenir Book"/>
              </a:rPr>
              <a:t>.  Z boson</a:t>
            </a:r>
            <a:endParaRPr lang="en-US" sz="22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085447" y="5959791"/>
            <a:ext cx="2787171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>
                <a:solidFill>
                  <a:schemeClr val="tx2"/>
                </a:solidFill>
                <a:latin typeface="Avenir Book"/>
                <a:cs typeface="Avenir Book"/>
              </a:rPr>
              <a:t>D</a:t>
            </a:r>
            <a:r>
              <a:rPr lang="en-US" sz="2200" dirty="0" smtClean="0">
                <a:solidFill>
                  <a:schemeClr val="tx2"/>
                </a:solidFill>
                <a:latin typeface="Avenir Book"/>
                <a:cs typeface="Avenir Book"/>
              </a:rPr>
              <a:t>.  Quark</a:t>
            </a:r>
            <a:endParaRPr lang="en-US" sz="22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968" y="4969318"/>
            <a:ext cx="8801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rgbClr val="1F497D"/>
                </a:solidFill>
                <a:latin typeface="Avenir Book"/>
                <a:cs typeface="Avenir Book"/>
              </a:rPr>
              <a:t>1</a:t>
            </a:r>
            <a:endParaRPr lang="en-US" sz="9600" dirty="0">
              <a:solidFill>
                <a:srgbClr val="1F497D"/>
              </a:solidFill>
              <a:latin typeface="Avenir Book"/>
              <a:cs typeface="Avenir Book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260007" y="5809281"/>
            <a:ext cx="3627572" cy="718459"/>
            <a:chOff x="1260007" y="5809281"/>
            <a:chExt cx="3627572" cy="718459"/>
          </a:xfrm>
        </p:grpSpPr>
        <p:sp>
          <p:nvSpPr>
            <p:cNvPr id="17" name="Rounded Rectangle 16"/>
            <p:cNvSpPr/>
            <p:nvPr/>
          </p:nvSpPr>
          <p:spPr>
            <a:xfrm>
              <a:off x="1260007" y="5809281"/>
              <a:ext cx="3627572" cy="718459"/>
            </a:xfrm>
            <a:prstGeom prst="roundRect">
              <a:avLst/>
            </a:prstGeom>
            <a:gradFill flip="none" rotWithShape="1">
              <a:gsLst>
                <a:gs pos="0">
                  <a:srgbClr val="C6D9F1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0800000" scaled="0"/>
              <a:tileRect/>
            </a:gra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359871" y="5959791"/>
              <a:ext cx="2787171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200" dirty="0">
                  <a:solidFill>
                    <a:schemeClr val="tx2"/>
                  </a:solidFill>
                  <a:latin typeface="Avenir Book"/>
                  <a:cs typeface="Avenir Book"/>
                </a:rPr>
                <a:t>C</a:t>
              </a:r>
              <a:r>
                <a:rPr lang="en-US" sz="2200" dirty="0" smtClean="0">
                  <a:solidFill>
                    <a:schemeClr val="tx2"/>
                  </a:solidFill>
                  <a:latin typeface="Avenir Book"/>
                  <a:cs typeface="Avenir Book"/>
                </a:rPr>
                <a:t>.  Gluon</a:t>
              </a:r>
              <a:endParaRPr lang="en-US" sz="2200" dirty="0">
                <a:solidFill>
                  <a:schemeClr val="tx2"/>
                </a:solidFill>
                <a:latin typeface="Avenir Book"/>
                <a:cs typeface="Avenir Book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1177650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2329" y="338853"/>
            <a:ext cx="65555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How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much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of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our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universe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is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matter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or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energy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of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which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we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know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nothing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about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?</a:t>
            </a:r>
            <a:endParaRPr lang="de-AT" sz="3600" dirty="0">
              <a:solidFill>
                <a:schemeClr val="tx2"/>
              </a:solidFill>
              <a:latin typeface="Avenir Book"/>
              <a:cs typeface="Avenir Book"/>
            </a:endParaRPr>
          </a:p>
          <a:p>
            <a:pPr algn="ctr"/>
            <a:endParaRPr lang="en-US" sz="3600" dirty="0"/>
          </a:p>
        </p:txBody>
      </p:sp>
      <p:sp>
        <p:nvSpPr>
          <p:cNvPr id="20" name="Rounded Rectangle 19"/>
          <p:cNvSpPr/>
          <p:nvPr/>
        </p:nvSpPr>
        <p:spPr>
          <a:xfrm>
            <a:off x="4961306" y="5809281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31" name="Oval 30"/>
          <p:cNvSpPr/>
          <p:nvPr/>
        </p:nvSpPr>
        <p:spPr>
          <a:xfrm rot="7822697">
            <a:off x="1485820" y="2509544"/>
            <a:ext cx="2099805" cy="2121292"/>
          </a:xfrm>
          <a:prstGeom prst="ellipse">
            <a:avLst/>
          </a:prstGeom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pic>
        <p:nvPicPr>
          <p:cNvPr id="3" name="Picture 2" descr="cloc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721" y="2498743"/>
            <a:ext cx="2145626" cy="2145626"/>
          </a:xfrm>
          <a:prstGeom prst="rect">
            <a:avLst/>
          </a:prstGeom>
        </p:spPr>
      </p:pic>
      <p:sp>
        <p:nvSpPr>
          <p:cNvPr id="54" name="TextBox 53"/>
          <p:cNvSpPr txBox="1"/>
          <p:nvPr/>
        </p:nvSpPr>
        <p:spPr>
          <a:xfrm>
            <a:off x="5085447" y="5948553"/>
            <a:ext cx="2787171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>
                <a:solidFill>
                  <a:schemeClr val="tx2"/>
                </a:solidFill>
                <a:latin typeface="Avenir Book"/>
                <a:cs typeface="Avenir Book"/>
              </a:rPr>
              <a:t>D</a:t>
            </a:r>
            <a:r>
              <a:rPr lang="en-US" sz="2200" dirty="0" smtClean="0">
                <a:solidFill>
                  <a:schemeClr val="tx2"/>
                </a:solidFill>
                <a:latin typeface="Avenir Book"/>
                <a:cs typeface="Avenir Book"/>
              </a:rPr>
              <a:t>.  13 %</a:t>
            </a:r>
            <a:endParaRPr lang="en-US" sz="22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9968" y="4969318"/>
            <a:ext cx="8801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rgbClr val="1F497D"/>
                </a:solidFill>
                <a:latin typeface="Avenir Book"/>
                <a:cs typeface="Avenir Book"/>
              </a:rPr>
              <a:t>2</a:t>
            </a:r>
            <a:endParaRPr lang="en-US" sz="9600" dirty="0">
              <a:solidFill>
                <a:srgbClr val="1F497D"/>
              </a:solidFill>
              <a:latin typeface="Avenir Book"/>
              <a:cs typeface="Avenir Book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260007" y="5809281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1359871" y="5948553"/>
            <a:ext cx="2787171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>
                <a:solidFill>
                  <a:schemeClr val="tx2"/>
                </a:solidFill>
                <a:latin typeface="Avenir Book"/>
                <a:cs typeface="Avenir Book"/>
              </a:rPr>
              <a:t>C</a:t>
            </a:r>
            <a:r>
              <a:rPr lang="en-US" sz="2200" dirty="0" smtClean="0">
                <a:solidFill>
                  <a:schemeClr val="tx2"/>
                </a:solidFill>
                <a:latin typeface="Avenir Book"/>
                <a:cs typeface="Avenir Book"/>
              </a:rPr>
              <a:t>.  32.8 %</a:t>
            </a:r>
            <a:endParaRPr lang="en-US" sz="22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4961306" y="5012156"/>
            <a:ext cx="3627572" cy="718459"/>
            <a:chOff x="4961306" y="5012156"/>
            <a:chExt cx="3627572" cy="718459"/>
          </a:xfrm>
        </p:grpSpPr>
        <p:sp>
          <p:nvSpPr>
            <p:cNvPr id="19" name="Rounded Rectangle 18"/>
            <p:cNvSpPr/>
            <p:nvPr/>
          </p:nvSpPr>
          <p:spPr>
            <a:xfrm>
              <a:off x="4961306" y="5012156"/>
              <a:ext cx="3627572" cy="718459"/>
            </a:xfrm>
            <a:prstGeom prst="roundRect">
              <a:avLst/>
            </a:prstGeom>
            <a:gradFill flip="none" rotWithShape="1">
              <a:gsLst>
                <a:gs pos="0">
                  <a:srgbClr val="C6D9F1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0800000" scaled="0"/>
              <a:tileRect/>
            </a:gra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085447" y="5148022"/>
              <a:ext cx="2787171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200" dirty="0">
                  <a:solidFill>
                    <a:schemeClr val="tx2"/>
                  </a:solidFill>
                  <a:latin typeface="Avenir Book"/>
                  <a:cs typeface="Avenir Book"/>
                </a:rPr>
                <a:t>B</a:t>
              </a:r>
              <a:r>
                <a:rPr lang="en-US" sz="2200" dirty="0" smtClean="0">
                  <a:solidFill>
                    <a:schemeClr val="tx2"/>
                  </a:solidFill>
                  <a:latin typeface="Avenir Book"/>
                  <a:cs typeface="Avenir Book"/>
                </a:rPr>
                <a:t>.  </a:t>
              </a:r>
              <a:r>
                <a:rPr lang="en-US" sz="2200" dirty="0">
                  <a:solidFill>
                    <a:schemeClr val="tx2"/>
                  </a:solidFill>
                  <a:latin typeface="Avenir Book"/>
                  <a:cs typeface="Avenir Book"/>
                </a:rPr>
                <a:t>7</a:t>
              </a:r>
              <a:r>
                <a:rPr lang="en-US" sz="2200" dirty="0" smtClean="0">
                  <a:solidFill>
                    <a:schemeClr val="tx2"/>
                  </a:solidFill>
                  <a:latin typeface="Avenir Book"/>
                  <a:cs typeface="Avenir Book"/>
                </a:rPr>
                <a:t>5 %</a:t>
              </a:r>
              <a:endParaRPr lang="en-US" sz="2200" dirty="0">
                <a:solidFill>
                  <a:schemeClr val="tx2"/>
                </a:solidFill>
                <a:latin typeface="Avenir Book"/>
                <a:cs typeface="Avenir Book"/>
              </a:endParaRP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4048" y="2523640"/>
            <a:ext cx="4494830" cy="2247415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3996546" y="2387172"/>
            <a:ext cx="4592332" cy="1827084"/>
          </a:xfrm>
          <a:prstGeom prst="rect">
            <a:avLst/>
          </a:prstGeom>
          <a:noFill/>
          <a:ln>
            <a:noFill/>
          </a:ln>
        </p:spPr>
        <p:txBody>
          <a:bodyPr spcFirstLastPara="1" wrap="none">
            <a:prstTxWarp prst="textArchUp">
              <a:avLst>
                <a:gd name="adj" fmla="val 11027433"/>
              </a:avLst>
            </a:prstTxWarp>
            <a:spAutoFit/>
          </a:bodyPr>
          <a:lstStyle/>
          <a:p>
            <a:pPr algn="ctr">
              <a:defRPr/>
            </a:pPr>
            <a:r>
              <a:rPr lang="en-US" sz="1400" dirty="0">
                <a:ln w="12700">
                  <a:noFill/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venir Book"/>
                <a:cs typeface="Avenir Book"/>
              </a:rPr>
              <a:t>Planck Telescope map of the </a:t>
            </a:r>
            <a:r>
              <a:rPr lang="en-US" sz="1400" dirty="0" smtClean="0">
                <a:ln w="12700">
                  <a:noFill/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venir Book"/>
                <a:cs typeface="Avenir Book"/>
              </a:rPr>
              <a:t>universe, ESA</a:t>
            </a:r>
            <a:endParaRPr lang="en-US" sz="1400" dirty="0">
              <a:ln w="12700">
                <a:noFill/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venir Book"/>
              <a:cs typeface="Avenir Book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50721" y="3087633"/>
            <a:ext cx="2181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accent2">
                    <a:lumMod val="75000"/>
                  </a:schemeClr>
                </a:solidFill>
                <a:latin typeface="Avenir Book"/>
                <a:cs typeface="Avenir Book"/>
              </a:rPr>
              <a:t>STOP</a:t>
            </a:r>
            <a:endParaRPr lang="en-US" sz="4800" b="1" dirty="0">
              <a:solidFill>
                <a:schemeClr val="accent2">
                  <a:lumMod val="75000"/>
                </a:schemeClr>
              </a:solidFill>
              <a:latin typeface="Avenir Book"/>
              <a:cs typeface="Avenir Book"/>
            </a:endParaRPr>
          </a:p>
        </p:txBody>
      </p:sp>
      <p:grpSp>
        <p:nvGrpSpPr>
          <p:cNvPr id="4" name="Gruppieren 3"/>
          <p:cNvGrpSpPr/>
          <p:nvPr/>
        </p:nvGrpSpPr>
        <p:grpSpPr>
          <a:xfrm>
            <a:off x="1260007" y="5012156"/>
            <a:ext cx="3627572" cy="718459"/>
            <a:chOff x="1260007" y="5012156"/>
            <a:chExt cx="3627572" cy="718459"/>
          </a:xfrm>
        </p:grpSpPr>
        <p:sp>
          <p:nvSpPr>
            <p:cNvPr id="37" name="Rounded Rectangle 36"/>
            <p:cNvSpPr/>
            <p:nvPr/>
          </p:nvSpPr>
          <p:spPr>
            <a:xfrm>
              <a:off x="1260007" y="5012156"/>
              <a:ext cx="3627572" cy="718459"/>
            </a:xfrm>
            <a:prstGeom prst="roundRect">
              <a:avLst/>
            </a:prstGeom>
            <a:gradFill flip="none" rotWithShape="1">
              <a:gsLst>
                <a:gs pos="0">
                  <a:srgbClr val="C6D9F1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0800000" scaled="0"/>
              <a:tileRect/>
            </a:gra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359871" y="5148022"/>
              <a:ext cx="2787171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200" dirty="0" smtClean="0">
                  <a:solidFill>
                    <a:schemeClr val="tx2"/>
                  </a:solidFill>
                  <a:latin typeface="Avenir Book"/>
                  <a:cs typeface="Avenir Book"/>
                </a:rPr>
                <a:t>A.  95.1 %</a:t>
              </a:r>
              <a:endParaRPr lang="en-US" sz="2200" dirty="0">
                <a:solidFill>
                  <a:schemeClr val="tx2"/>
                </a:solidFill>
                <a:latin typeface="Avenir Book"/>
                <a:cs typeface="Avenir Book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9047073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" y="211790"/>
            <a:ext cx="549647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What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is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the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power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consumption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of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the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LHC?  </a:t>
            </a:r>
          </a:p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The same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as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...</a:t>
            </a:r>
            <a:endParaRPr lang="de-AT" sz="3600" dirty="0">
              <a:solidFill>
                <a:schemeClr val="tx2"/>
              </a:solidFill>
              <a:latin typeface="Avenir Book"/>
              <a:cs typeface="Avenir Book"/>
            </a:endParaRPr>
          </a:p>
          <a:p>
            <a:pPr algn="ctr"/>
            <a:endParaRPr lang="en-US" sz="3600" dirty="0"/>
          </a:p>
        </p:txBody>
      </p:sp>
      <p:sp>
        <p:nvSpPr>
          <p:cNvPr id="31" name="Oval 30"/>
          <p:cNvSpPr/>
          <p:nvPr/>
        </p:nvSpPr>
        <p:spPr>
          <a:xfrm rot="7822697">
            <a:off x="1485820" y="2509544"/>
            <a:ext cx="2099805" cy="2121292"/>
          </a:xfrm>
          <a:prstGeom prst="ellipse">
            <a:avLst/>
          </a:prstGeom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pic>
        <p:nvPicPr>
          <p:cNvPr id="3" name="Picture 2" descr="cloc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721" y="2498743"/>
            <a:ext cx="2145626" cy="21456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9968" y="4969318"/>
            <a:ext cx="8801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rgbClr val="1F497D"/>
                </a:solidFill>
                <a:latin typeface="Avenir Book"/>
                <a:cs typeface="Avenir Book"/>
              </a:rPr>
              <a:t>3</a:t>
            </a:r>
            <a:endParaRPr lang="en-US" sz="9600" dirty="0">
              <a:solidFill>
                <a:srgbClr val="1F497D"/>
              </a:solidFill>
              <a:latin typeface="Avenir Book"/>
              <a:cs typeface="Avenir Book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50721" y="3087633"/>
            <a:ext cx="2181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accent2">
                    <a:lumMod val="75000"/>
                  </a:schemeClr>
                </a:solidFill>
                <a:latin typeface="Avenir Book"/>
                <a:cs typeface="Avenir Book"/>
              </a:rPr>
              <a:t>STOP</a:t>
            </a:r>
            <a:endParaRPr lang="en-US" sz="4800" b="1" dirty="0">
              <a:solidFill>
                <a:schemeClr val="accent2">
                  <a:lumMod val="75000"/>
                </a:schemeClr>
              </a:solidFill>
              <a:latin typeface="Avenir Book"/>
              <a:cs typeface="Avenir Book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1260007" y="5809281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1359871" y="5944402"/>
            <a:ext cx="278717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Avenir Book"/>
                <a:cs typeface="Avenir Book"/>
              </a:rPr>
              <a:t>C</a:t>
            </a:r>
            <a:r>
              <a:rPr lang="en-US" sz="2400" dirty="0" smtClean="0">
                <a:solidFill>
                  <a:schemeClr val="tx2"/>
                </a:solidFill>
                <a:latin typeface="Avenir Book"/>
                <a:cs typeface="Avenir Book"/>
              </a:rPr>
              <a:t>.  </a:t>
            </a:r>
            <a:endParaRPr lang="en-US" sz="24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1260007" y="5012156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1359871" y="5143871"/>
            <a:ext cx="278717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  <a:latin typeface="Avenir Book"/>
                <a:cs typeface="Avenir Book"/>
              </a:rPr>
              <a:t>A.</a:t>
            </a:r>
            <a:endParaRPr lang="en-US" sz="24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854367" y="4979288"/>
            <a:ext cx="2854603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>
                <a:solidFill>
                  <a:schemeClr val="tx2"/>
                </a:solidFill>
                <a:latin typeface="Avenir Book"/>
                <a:cs typeface="Avenir Book"/>
              </a:rPr>
              <a:t>A small village </a:t>
            </a:r>
          </a:p>
          <a:p>
            <a:pPr algn="ctr"/>
            <a:r>
              <a:rPr lang="en-US" sz="2000" dirty="0" smtClean="0">
                <a:solidFill>
                  <a:schemeClr val="tx2"/>
                </a:solidFill>
                <a:latin typeface="Avenir Book"/>
                <a:cs typeface="Avenir Book"/>
              </a:rPr>
              <a:t>(5000 people)</a:t>
            </a:r>
            <a:endParaRPr lang="en-US" sz="20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702102" y="5787857"/>
            <a:ext cx="3247265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>
                <a:solidFill>
                  <a:schemeClr val="tx2"/>
                </a:solidFill>
                <a:latin typeface="Avenir Book"/>
                <a:cs typeface="Avenir Book"/>
              </a:rPr>
              <a:t>Switzerland </a:t>
            </a:r>
          </a:p>
          <a:p>
            <a:pPr algn="ctr"/>
            <a:r>
              <a:rPr lang="en-US" sz="2000" dirty="0" smtClean="0">
                <a:solidFill>
                  <a:schemeClr val="tx2"/>
                </a:solidFill>
                <a:latin typeface="Avenir Book"/>
                <a:cs typeface="Avenir Book"/>
              </a:rPr>
              <a:t>(8M people)</a:t>
            </a:r>
            <a:endParaRPr lang="en-US" sz="20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4961306" y="5778380"/>
            <a:ext cx="3627572" cy="749360"/>
            <a:chOff x="4961306" y="5778380"/>
            <a:chExt cx="3627572" cy="749360"/>
          </a:xfrm>
        </p:grpSpPr>
        <p:sp>
          <p:nvSpPr>
            <p:cNvPr id="32" name="Rounded Rectangle 31"/>
            <p:cNvSpPr/>
            <p:nvPr/>
          </p:nvSpPr>
          <p:spPr>
            <a:xfrm>
              <a:off x="4961306" y="5809281"/>
              <a:ext cx="3627572" cy="718459"/>
            </a:xfrm>
            <a:prstGeom prst="roundRect">
              <a:avLst/>
            </a:prstGeom>
            <a:gradFill flip="none" rotWithShape="1">
              <a:gsLst>
                <a:gs pos="0">
                  <a:srgbClr val="C6D9F1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0800000" scaled="0"/>
              <a:tileRect/>
            </a:gra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085447" y="5944402"/>
              <a:ext cx="2787171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Avenir Book"/>
                  <a:cs typeface="Avenir Book"/>
                </a:rPr>
                <a:t>D</a:t>
              </a:r>
              <a:r>
                <a:rPr lang="en-US" sz="2400" dirty="0" smtClean="0">
                  <a:solidFill>
                    <a:schemeClr val="tx2"/>
                  </a:solidFill>
                  <a:latin typeface="Avenir Book"/>
                  <a:cs typeface="Avenir Book"/>
                </a:rPr>
                <a:t>.  </a:t>
              </a:r>
              <a:endParaRPr lang="en-US" sz="2400" dirty="0">
                <a:solidFill>
                  <a:schemeClr val="tx2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496470" y="5778380"/>
              <a:ext cx="2895847" cy="70788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tx2"/>
                  </a:solidFill>
                  <a:latin typeface="Avenir Book"/>
                  <a:cs typeface="Avenir Book"/>
                </a:rPr>
                <a:t>France </a:t>
              </a:r>
            </a:p>
            <a:p>
              <a:pPr algn="ctr"/>
              <a:r>
                <a:rPr lang="en-US" sz="2000" dirty="0" smtClean="0">
                  <a:solidFill>
                    <a:schemeClr val="tx2"/>
                  </a:solidFill>
                  <a:latin typeface="Avenir Book"/>
                  <a:cs typeface="Avenir Book"/>
                </a:rPr>
                <a:t>(66M people)</a:t>
              </a:r>
              <a:endParaRPr lang="en-US" sz="2000" dirty="0">
                <a:solidFill>
                  <a:schemeClr val="tx2"/>
                </a:solidFill>
                <a:latin typeface="Avenir Book"/>
                <a:cs typeface="Avenir Book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961306" y="4984929"/>
            <a:ext cx="3627572" cy="745686"/>
            <a:chOff x="4961306" y="4984929"/>
            <a:chExt cx="3627572" cy="745686"/>
          </a:xfrm>
        </p:grpSpPr>
        <p:sp>
          <p:nvSpPr>
            <p:cNvPr id="23" name="Rounded Rectangle 22"/>
            <p:cNvSpPr/>
            <p:nvPr/>
          </p:nvSpPr>
          <p:spPr>
            <a:xfrm>
              <a:off x="4961306" y="5012156"/>
              <a:ext cx="3627572" cy="718459"/>
            </a:xfrm>
            <a:prstGeom prst="roundRect">
              <a:avLst/>
            </a:prstGeom>
            <a:gradFill flip="none" rotWithShape="1">
              <a:gsLst>
                <a:gs pos="0">
                  <a:srgbClr val="C6D9F1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0800000" scaled="0"/>
              <a:tileRect/>
            </a:gra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085447" y="5143871"/>
              <a:ext cx="2787171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Avenir Book"/>
                  <a:cs typeface="Avenir Book"/>
                </a:rPr>
                <a:t>B</a:t>
              </a:r>
              <a:r>
                <a:rPr lang="en-US" sz="2400" dirty="0" smtClean="0">
                  <a:solidFill>
                    <a:schemeClr val="tx2"/>
                  </a:solidFill>
                  <a:latin typeface="Avenir Book"/>
                  <a:cs typeface="Avenir Book"/>
                </a:rPr>
                <a:t>.  </a:t>
              </a:r>
              <a:endParaRPr lang="en-US" sz="2400" dirty="0">
                <a:solidFill>
                  <a:schemeClr val="tx2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458872" y="4984929"/>
              <a:ext cx="3113483" cy="70788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tx2"/>
                  </a:solidFill>
                  <a:latin typeface="Avenir Book"/>
                  <a:cs typeface="Avenir Book"/>
                </a:rPr>
                <a:t>All households in Geneva canton (500,000 people)</a:t>
              </a:r>
              <a:endParaRPr lang="en-US" sz="2000" dirty="0">
                <a:solidFill>
                  <a:schemeClr val="tx2"/>
                </a:solidFill>
                <a:latin typeface="Avenir Book"/>
                <a:cs typeface="Avenir Book"/>
              </a:endParaRPr>
            </a:p>
          </p:txBody>
        </p:sp>
      </p:grpSp>
      <p:pic>
        <p:nvPicPr>
          <p:cNvPr id="7" name="Picture 6" descr="LHC_and_mountains-0503019-1-nic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6090" y="1933579"/>
            <a:ext cx="4006026" cy="2680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88670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6143" y="544047"/>
            <a:ext cx="4206642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What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does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the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Higgs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smtClean="0">
                <a:solidFill>
                  <a:schemeClr val="tx2"/>
                </a:solidFill>
                <a:latin typeface="Avenir Book"/>
                <a:cs typeface="Avenir Book"/>
              </a:rPr>
              <a:t>field</a:t>
            </a:r>
            <a:r>
              <a:rPr lang="de-AT" sz="360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do?</a:t>
            </a:r>
            <a:endParaRPr lang="de-AT" sz="3600" dirty="0">
              <a:solidFill>
                <a:schemeClr val="tx2"/>
              </a:solidFill>
              <a:latin typeface="Avenir Book"/>
              <a:cs typeface="Avenir Book"/>
            </a:endParaRPr>
          </a:p>
          <a:p>
            <a:pPr algn="ctr"/>
            <a:endParaRPr lang="en-US" sz="3600" dirty="0"/>
          </a:p>
        </p:txBody>
      </p:sp>
      <p:sp>
        <p:nvSpPr>
          <p:cNvPr id="31" name="Oval 30"/>
          <p:cNvSpPr/>
          <p:nvPr/>
        </p:nvSpPr>
        <p:spPr>
          <a:xfrm rot="7822697">
            <a:off x="1485820" y="2509544"/>
            <a:ext cx="2099805" cy="2121292"/>
          </a:xfrm>
          <a:prstGeom prst="ellipse">
            <a:avLst/>
          </a:prstGeom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pic>
        <p:nvPicPr>
          <p:cNvPr id="3" name="Picture 2" descr="cloc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721" y="2498743"/>
            <a:ext cx="2145626" cy="21456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9968" y="4969318"/>
            <a:ext cx="8801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rgbClr val="1F497D"/>
                </a:solidFill>
                <a:latin typeface="Avenir Book"/>
                <a:cs typeface="Avenir Book"/>
              </a:rPr>
              <a:t>4</a:t>
            </a:r>
            <a:endParaRPr lang="en-US" sz="9600" dirty="0">
              <a:solidFill>
                <a:srgbClr val="1F497D"/>
              </a:solidFill>
              <a:latin typeface="Avenir Book"/>
              <a:cs typeface="Avenir Book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1260007" y="5809281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1359871" y="5944402"/>
            <a:ext cx="278717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Avenir Book"/>
                <a:cs typeface="Avenir Book"/>
              </a:rPr>
              <a:t>C</a:t>
            </a:r>
            <a:r>
              <a:rPr lang="en-US" sz="2400" dirty="0" smtClean="0">
                <a:solidFill>
                  <a:schemeClr val="tx2"/>
                </a:solidFill>
                <a:latin typeface="Avenir Book"/>
                <a:cs typeface="Avenir Book"/>
              </a:rPr>
              <a:t>.  </a:t>
            </a:r>
            <a:endParaRPr lang="en-US" sz="24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4961306" y="5012156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5085447" y="5143871"/>
            <a:ext cx="278717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Avenir Book"/>
                <a:cs typeface="Avenir Book"/>
              </a:rPr>
              <a:t>B</a:t>
            </a:r>
            <a:r>
              <a:rPr lang="en-US" sz="2400" dirty="0" smtClean="0">
                <a:solidFill>
                  <a:schemeClr val="tx2"/>
                </a:solidFill>
                <a:latin typeface="Avenir Book"/>
                <a:cs typeface="Avenir Book"/>
              </a:rPr>
              <a:t>.  </a:t>
            </a:r>
            <a:endParaRPr lang="en-US" sz="24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1260007" y="5012156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1359871" y="5143871"/>
            <a:ext cx="278717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  <a:latin typeface="Avenir Book"/>
                <a:cs typeface="Avenir Book"/>
              </a:rPr>
              <a:t>A.</a:t>
            </a:r>
            <a:endParaRPr lang="en-US" sz="24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854367" y="4978747"/>
            <a:ext cx="2854603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dirty="0" smtClean="0">
                <a:solidFill>
                  <a:schemeClr val="tx2"/>
                </a:solidFill>
                <a:latin typeface="Avenir Book"/>
                <a:cs typeface="Avenir Book"/>
              </a:rPr>
              <a:t>Explain gravitational waves</a:t>
            </a:r>
            <a:endParaRPr lang="en-US" sz="22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670552" y="4984388"/>
            <a:ext cx="2303218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dirty="0" smtClean="0">
                <a:solidFill>
                  <a:schemeClr val="tx2"/>
                </a:solidFill>
                <a:latin typeface="Avenir Book"/>
                <a:cs typeface="Avenir Book"/>
              </a:rPr>
              <a:t>Solve the origin of dark matter</a:t>
            </a:r>
            <a:endParaRPr lang="en-US" sz="22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38182" y="5772198"/>
            <a:ext cx="2854603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dirty="0" smtClean="0">
                <a:solidFill>
                  <a:schemeClr val="tx2"/>
                </a:solidFill>
                <a:latin typeface="Avenir Book"/>
                <a:cs typeface="Avenir Book"/>
              </a:rPr>
              <a:t>Solve the origin of the Big Bang</a:t>
            </a:r>
            <a:endParaRPr lang="en-US" sz="22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8005" y="1919082"/>
            <a:ext cx="4080644" cy="2725287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4961306" y="5777839"/>
            <a:ext cx="3627572" cy="769441"/>
            <a:chOff x="4961306" y="5777839"/>
            <a:chExt cx="3627572" cy="769441"/>
          </a:xfrm>
        </p:grpSpPr>
        <p:sp>
          <p:nvSpPr>
            <p:cNvPr id="20" name="Rounded Rectangle 19"/>
            <p:cNvSpPr/>
            <p:nvPr/>
          </p:nvSpPr>
          <p:spPr>
            <a:xfrm>
              <a:off x="4961306" y="5809281"/>
              <a:ext cx="3627572" cy="718459"/>
            </a:xfrm>
            <a:prstGeom prst="roundRect">
              <a:avLst/>
            </a:prstGeom>
            <a:gradFill flip="none" rotWithShape="1">
              <a:gsLst>
                <a:gs pos="0">
                  <a:srgbClr val="C6D9F1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0800000" scaled="0"/>
              <a:tileRect/>
            </a:gra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5085447" y="5944402"/>
              <a:ext cx="2787171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Avenir Book"/>
                  <a:cs typeface="Avenir Book"/>
                </a:rPr>
                <a:t>D</a:t>
              </a:r>
              <a:r>
                <a:rPr lang="en-US" sz="2400" dirty="0" smtClean="0">
                  <a:solidFill>
                    <a:schemeClr val="tx2"/>
                  </a:solidFill>
                  <a:latin typeface="Avenir Book"/>
                  <a:cs typeface="Avenir Book"/>
                </a:rPr>
                <a:t>.  </a:t>
              </a:r>
              <a:endParaRPr lang="en-US" sz="2400" dirty="0">
                <a:solidFill>
                  <a:schemeClr val="tx2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693031" y="5777839"/>
              <a:ext cx="2303218" cy="7694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200" dirty="0" smtClean="0">
                  <a:solidFill>
                    <a:schemeClr val="tx2"/>
                  </a:solidFill>
                  <a:latin typeface="Avenir Book"/>
                  <a:cs typeface="Avenir Book"/>
                </a:rPr>
                <a:t>Solve the origin of mass</a:t>
              </a:r>
              <a:endParaRPr lang="en-US" sz="2200" dirty="0">
                <a:solidFill>
                  <a:schemeClr val="tx2"/>
                </a:solidFill>
                <a:latin typeface="Avenir Book"/>
                <a:cs typeface="Avenir Book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450721" y="3087633"/>
            <a:ext cx="2181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accent2">
                    <a:lumMod val="75000"/>
                  </a:schemeClr>
                </a:solidFill>
                <a:latin typeface="Avenir Book"/>
                <a:cs typeface="Avenir Book"/>
              </a:rPr>
              <a:t>STOP</a:t>
            </a:r>
            <a:endParaRPr lang="en-US" sz="4800" b="1" dirty="0">
              <a:solidFill>
                <a:schemeClr val="accent2">
                  <a:lumMod val="75000"/>
                </a:schemeClr>
              </a:solidFill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355117390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lightbul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511" y="1466954"/>
            <a:ext cx="4903352" cy="490335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51302" y="190210"/>
            <a:ext cx="695533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Which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of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the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following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inventions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was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driven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by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particle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physics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research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at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CERN?</a:t>
            </a:r>
            <a:endParaRPr lang="de-AT" sz="3600" dirty="0">
              <a:solidFill>
                <a:schemeClr val="tx2"/>
              </a:solidFill>
              <a:latin typeface="Avenir Book"/>
              <a:cs typeface="Avenir Book"/>
            </a:endParaRPr>
          </a:p>
          <a:p>
            <a:pPr algn="ctr"/>
            <a:endParaRPr lang="en-US" sz="3600" dirty="0"/>
          </a:p>
        </p:txBody>
      </p:sp>
      <p:sp>
        <p:nvSpPr>
          <p:cNvPr id="31" name="Oval 30"/>
          <p:cNvSpPr/>
          <p:nvPr/>
        </p:nvSpPr>
        <p:spPr>
          <a:xfrm rot="7822697">
            <a:off x="1485820" y="2509544"/>
            <a:ext cx="2099805" cy="2121292"/>
          </a:xfrm>
          <a:prstGeom prst="ellipse">
            <a:avLst/>
          </a:prstGeom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pic>
        <p:nvPicPr>
          <p:cNvPr id="3" name="Picture 2" descr="clock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721" y="2498743"/>
            <a:ext cx="2145626" cy="21456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9968" y="4969318"/>
            <a:ext cx="8801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rgbClr val="1F497D"/>
                </a:solidFill>
                <a:latin typeface="Avenir Book"/>
                <a:cs typeface="Avenir Book"/>
              </a:rPr>
              <a:t>5</a:t>
            </a:r>
            <a:endParaRPr lang="en-US" sz="9600" dirty="0">
              <a:solidFill>
                <a:srgbClr val="1F497D"/>
              </a:solidFill>
              <a:latin typeface="Avenir Book"/>
              <a:cs typeface="Avenir Book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1260007" y="5809281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1359871" y="5959791"/>
            <a:ext cx="2787171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>
                <a:solidFill>
                  <a:schemeClr val="tx2"/>
                </a:solidFill>
                <a:latin typeface="Avenir Book"/>
                <a:cs typeface="Avenir Book"/>
              </a:rPr>
              <a:t>C</a:t>
            </a:r>
            <a:r>
              <a:rPr lang="en-US" sz="2200" dirty="0" smtClean="0">
                <a:solidFill>
                  <a:schemeClr val="tx2"/>
                </a:solidFill>
                <a:latin typeface="Avenir Book"/>
                <a:cs typeface="Avenir Book"/>
              </a:rPr>
              <a:t>. </a:t>
            </a:r>
            <a:endParaRPr lang="en-US" sz="22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1260007" y="5012156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1359871" y="5144142"/>
            <a:ext cx="2787171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 smtClean="0">
                <a:solidFill>
                  <a:schemeClr val="tx2"/>
                </a:solidFill>
                <a:latin typeface="Avenir Book"/>
                <a:cs typeface="Avenir Book"/>
              </a:rPr>
              <a:t>A. Touch screens</a:t>
            </a:r>
            <a:endParaRPr lang="en-US" sz="22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965919" y="5012156"/>
            <a:ext cx="3788944" cy="718459"/>
            <a:chOff x="4961306" y="5809281"/>
            <a:chExt cx="3788944" cy="718459"/>
          </a:xfrm>
        </p:grpSpPr>
        <p:sp>
          <p:nvSpPr>
            <p:cNvPr id="23" name="Rounded Rectangle 22"/>
            <p:cNvSpPr/>
            <p:nvPr/>
          </p:nvSpPr>
          <p:spPr>
            <a:xfrm>
              <a:off x="4961306" y="5809281"/>
              <a:ext cx="3627572" cy="718459"/>
            </a:xfrm>
            <a:prstGeom prst="roundRect">
              <a:avLst/>
            </a:prstGeom>
            <a:gradFill flip="none" rotWithShape="1">
              <a:gsLst>
                <a:gs pos="0">
                  <a:srgbClr val="C6D9F1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0800000" scaled="0"/>
              <a:tileRect/>
            </a:gra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080834" y="5938054"/>
              <a:ext cx="3669416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200" dirty="0">
                  <a:solidFill>
                    <a:schemeClr val="tx2"/>
                  </a:solidFill>
                  <a:latin typeface="Avenir Book"/>
                  <a:cs typeface="Avenir Book"/>
                </a:rPr>
                <a:t>B</a:t>
              </a:r>
              <a:r>
                <a:rPr lang="en-US" sz="2200" dirty="0" smtClean="0">
                  <a:solidFill>
                    <a:schemeClr val="tx2"/>
                  </a:solidFill>
                  <a:latin typeface="Avenir Book"/>
                  <a:cs typeface="Avenir Book"/>
                </a:rPr>
                <a:t>. The World Wide Web</a:t>
              </a:r>
              <a:endParaRPr lang="en-US" sz="2200" dirty="0">
                <a:solidFill>
                  <a:schemeClr val="tx2"/>
                </a:solidFill>
                <a:latin typeface="Avenir Book"/>
                <a:cs typeface="Avenir Book"/>
              </a:endParaRPr>
            </a:p>
          </p:txBody>
        </p:sp>
      </p:grpSp>
      <p:sp>
        <p:nvSpPr>
          <p:cNvPr id="5" name="Rectangle 4"/>
          <p:cNvSpPr/>
          <p:nvPr/>
        </p:nvSpPr>
        <p:spPr>
          <a:xfrm>
            <a:off x="1344751" y="5961151"/>
            <a:ext cx="26113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dirty="0" smtClean="0">
                <a:solidFill>
                  <a:schemeClr val="tx2"/>
                </a:solidFill>
                <a:latin typeface="Avenir Book"/>
                <a:cs typeface="Avenir Book"/>
              </a:rPr>
              <a:t>PET scanners</a:t>
            </a:r>
            <a:endParaRPr lang="en-US" sz="2200" dirty="0"/>
          </a:p>
        </p:txBody>
      </p:sp>
      <p:sp>
        <p:nvSpPr>
          <p:cNvPr id="20" name="TextBox 19"/>
          <p:cNvSpPr txBox="1"/>
          <p:nvPr/>
        </p:nvSpPr>
        <p:spPr>
          <a:xfrm>
            <a:off x="1450721" y="3087633"/>
            <a:ext cx="2181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accent2">
                    <a:lumMod val="75000"/>
                  </a:schemeClr>
                </a:solidFill>
                <a:latin typeface="Avenir Book"/>
                <a:cs typeface="Avenir Book"/>
              </a:rPr>
              <a:t>STOP</a:t>
            </a:r>
            <a:endParaRPr lang="en-US" sz="4800" b="1" dirty="0">
              <a:solidFill>
                <a:schemeClr val="accent2">
                  <a:lumMod val="75000"/>
                </a:schemeClr>
              </a:solidFill>
              <a:latin typeface="Avenir Book"/>
              <a:cs typeface="Avenir Book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956693" y="5803355"/>
            <a:ext cx="3793557" cy="718459"/>
            <a:chOff x="4961306" y="4679562"/>
            <a:chExt cx="3793557" cy="718459"/>
          </a:xfrm>
        </p:grpSpPr>
        <p:sp>
          <p:nvSpPr>
            <p:cNvPr id="27" name="Rounded Rectangle 26"/>
            <p:cNvSpPr/>
            <p:nvPr/>
          </p:nvSpPr>
          <p:spPr>
            <a:xfrm>
              <a:off x="4961306" y="4679562"/>
              <a:ext cx="3627572" cy="718459"/>
            </a:xfrm>
            <a:prstGeom prst="roundRect">
              <a:avLst/>
            </a:prstGeom>
            <a:gradFill flip="none" rotWithShape="1">
              <a:gsLst>
                <a:gs pos="0">
                  <a:srgbClr val="C6D9F1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0800000" scaled="0"/>
              <a:tileRect/>
            </a:gra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085447" y="4809502"/>
              <a:ext cx="3669416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200" dirty="0" smtClean="0">
                  <a:solidFill>
                    <a:schemeClr val="tx2"/>
                  </a:solidFill>
                  <a:latin typeface="Avenir Book"/>
                  <a:cs typeface="Avenir Book"/>
                </a:rPr>
                <a:t>D. All of the above</a:t>
              </a:r>
              <a:endParaRPr lang="en-US" sz="2200" dirty="0">
                <a:solidFill>
                  <a:schemeClr val="tx2"/>
                </a:solidFill>
                <a:latin typeface="Avenir Book"/>
                <a:cs typeface="Avenir Book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669413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340" y="139479"/>
            <a:ext cx="888972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During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a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long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run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,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where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the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proton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beams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might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circulate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for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up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to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10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hours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,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how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far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will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these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protons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have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travelled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(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assuming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they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have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not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interacted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)?</a:t>
            </a:r>
            <a:endParaRPr lang="de-AT" sz="3600" dirty="0">
              <a:solidFill>
                <a:schemeClr val="tx2"/>
              </a:solidFill>
              <a:latin typeface="Avenir Book"/>
              <a:cs typeface="Avenir Book"/>
            </a:endParaRPr>
          </a:p>
          <a:p>
            <a:pPr algn="ctr"/>
            <a:endParaRPr lang="en-US" sz="3600" dirty="0"/>
          </a:p>
        </p:txBody>
      </p:sp>
      <p:sp>
        <p:nvSpPr>
          <p:cNvPr id="31" name="Oval 30"/>
          <p:cNvSpPr/>
          <p:nvPr/>
        </p:nvSpPr>
        <p:spPr>
          <a:xfrm rot="7822697">
            <a:off x="1485820" y="2509544"/>
            <a:ext cx="2099805" cy="2121292"/>
          </a:xfrm>
          <a:prstGeom prst="ellipse">
            <a:avLst/>
          </a:prstGeom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pic>
        <p:nvPicPr>
          <p:cNvPr id="3" name="Picture 2" descr="cloc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721" y="2498743"/>
            <a:ext cx="2145626" cy="21456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9968" y="4969318"/>
            <a:ext cx="8801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rgbClr val="1F497D"/>
                </a:solidFill>
                <a:latin typeface="Avenir Book"/>
                <a:cs typeface="Avenir Book"/>
              </a:rPr>
              <a:t>6</a:t>
            </a:r>
            <a:endParaRPr lang="en-US" sz="9600" dirty="0">
              <a:solidFill>
                <a:srgbClr val="1F497D"/>
              </a:solidFill>
              <a:latin typeface="Avenir Book"/>
              <a:cs typeface="Avenir Book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1260007" y="5809281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359871" y="5944402"/>
            <a:ext cx="278717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Avenir Book"/>
                <a:cs typeface="Avenir Book"/>
              </a:rPr>
              <a:t>C</a:t>
            </a:r>
            <a:r>
              <a:rPr lang="en-US" sz="2400" dirty="0" smtClean="0">
                <a:solidFill>
                  <a:schemeClr val="tx2"/>
                </a:solidFill>
                <a:latin typeface="Avenir Book"/>
                <a:cs typeface="Avenir Book"/>
              </a:rPr>
              <a:t>.  </a:t>
            </a:r>
            <a:endParaRPr lang="en-US" sz="24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1260007" y="5012156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1359871" y="5143871"/>
            <a:ext cx="278717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 smtClean="0">
                <a:solidFill>
                  <a:schemeClr val="tx2"/>
                </a:solidFill>
                <a:latin typeface="Avenir Book"/>
                <a:cs typeface="Avenir Book"/>
              </a:rPr>
              <a:t>A.</a:t>
            </a:r>
            <a:endParaRPr lang="en-US" sz="24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97021" y="5009524"/>
            <a:ext cx="312431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>
                <a:solidFill>
                  <a:schemeClr val="tx2"/>
                </a:solidFill>
                <a:latin typeface="Avenir Book"/>
                <a:cs typeface="Avenir Book"/>
              </a:rPr>
              <a:t>The distance from CERN to the sun and back</a:t>
            </a:r>
            <a:endParaRPr lang="en-US" sz="20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4961306" y="5809281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5085447" y="5944402"/>
            <a:ext cx="278717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Avenir Book"/>
                <a:cs typeface="Avenir Book"/>
              </a:rPr>
              <a:t>D</a:t>
            </a:r>
            <a:r>
              <a:rPr lang="en-US" sz="2400" dirty="0" smtClean="0">
                <a:solidFill>
                  <a:schemeClr val="tx2"/>
                </a:solidFill>
                <a:latin typeface="Avenir Book"/>
                <a:cs typeface="Avenir Book"/>
              </a:rPr>
              <a:t>.  </a:t>
            </a:r>
            <a:endParaRPr lang="en-US" sz="24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685786" y="5795384"/>
            <a:ext cx="3213032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>
                <a:solidFill>
                  <a:schemeClr val="tx2"/>
                </a:solidFill>
                <a:latin typeface="Avenir Book"/>
                <a:cs typeface="Avenir Book"/>
              </a:rPr>
              <a:t>The distance from CERN to the </a:t>
            </a:r>
            <a:r>
              <a:rPr lang="en-US" sz="2000" dirty="0" err="1" smtClean="0">
                <a:solidFill>
                  <a:schemeClr val="tx2"/>
                </a:solidFill>
                <a:latin typeface="Avenir Book"/>
                <a:cs typeface="Avenir Book"/>
              </a:rPr>
              <a:t>centre</a:t>
            </a:r>
            <a:r>
              <a:rPr lang="en-US" sz="2000" dirty="0" smtClean="0">
                <a:solidFill>
                  <a:schemeClr val="tx2"/>
                </a:solidFill>
                <a:latin typeface="Avenir Book"/>
                <a:cs typeface="Avenir Book"/>
              </a:rPr>
              <a:t> of Geneva</a:t>
            </a:r>
            <a:endParaRPr lang="en-US" sz="20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314655" y="5783844"/>
            <a:ext cx="3394056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dirty="0" smtClean="0">
                <a:solidFill>
                  <a:schemeClr val="tx2"/>
                </a:solidFill>
                <a:latin typeface="Avenir Book"/>
                <a:cs typeface="Avenir Book"/>
              </a:rPr>
              <a:t>The distance around the circumference of the Earth</a:t>
            </a:r>
            <a:endParaRPr lang="en-US" sz="20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961306" y="4997983"/>
            <a:ext cx="3627572" cy="732632"/>
            <a:chOff x="4961306" y="4997983"/>
            <a:chExt cx="3627572" cy="732632"/>
          </a:xfrm>
        </p:grpSpPr>
        <p:sp>
          <p:nvSpPr>
            <p:cNvPr id="18" name="Rounded Rectangle 17"/>
            <p:cNvSpPr/>
            <p:nvPr/>
          </p:nvSpPr>
          <p:spPr>
            <a:xfrm>
              <a:off x="4961306" y="5012156"/>
              <a:ext cx="3627572" cy="718459"/>
            </a:xfrm>
            <a:prstGeom prst="roundRect">
              <a:avLst/>
            </a:prstGeom>
            <a:gradFill flip="none" rotWithShape="1">
              <a:gsLst>
                <a:gs pos="0">
                  <a:srgbClr val="C6D9F1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0800000" scaled="0"/>
              <a:tileRect/>
            </a:gra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085447" y="5143871"/>
              <a:ext cx="2787171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400" dirty="0">
                  <a:solidFill>
                    <a:schemeClr val="tx2"/>
                  </a:solidFill>
                  <a:latin typeface="Avenir Book"/>
                  <a:cs typeface="Avenir Book"/>
                </a:rPr>
                <a:t>B</a:t>
              </a:r>
              <a:r>
                <a:rPr lang="en-US" sz="2400" dirty="0" smtClean="0">
                  <a:solidFill>
                    <a:schemeClr val="tx2"/>
                  </a:solidFill>
                  <a:latin typeface="Avenir Book"/>
                  <a:cs typeface="Avenir Book"/>
                </a:rPr>
                <a:t>.  </a:t>
              </a:r>
              <a:endParaRPr lang="en-US" sz="2400" dirty="0">
                <a:solidFill>
                  <a:schemeClr val="tx2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349564" y="4997983"/>
              <a:ext cx="3124323" cy="70788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tx2"/>
                  </a:solidFill>
                  <a:latin typeface="Avenir Book"/>
                  <a:cs typeface="Avenir Book"/>
                </a:rPr>
                <a:t>The distance from CERN to Neptune and back</a:t>
              </a:r>
              <a:endParaRPr lang="en-US" sz="2000" dirty="0">
                <a:solidFill>
                  <a:schemeClr val="tx2"/>
                </a:solidFill>
                <a:latin typeface="Avenir Book"/>
                <a:cs typeface="Avenir Book"/>
              </a:endParaRP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7491" y="2510272"/>
            <a:ext cx="3198574" cy="2134097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450721" y="3087633"/>
            <a:ext cx="2181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accent2">
                    <a:lumMod val="75000"/>
                  </a:schemeClr>
                </a:solidFill>
                <a:latin typeface="Avenir Book"/>
                <a:cs typeface="Avenir Book"/>
              </a:rPr>
              <a:t>STOP</a:t>
            </a:r>
            <a:endParaRPr lang="en-US" sz="4800" b="1" dirty="0">
              <a:solidFill>
                <a:schemeClr val="accent2">
                  <a:lumMod val="75000"/>
                </a:schemeClr>
              </a:solidFill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56087630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7650" y="1123802"/>
            <a:ext cx="3348995" cy="334899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39996" y="356030"/>
            <a:ext cx="513364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  <a:defRPr/>
            </a:pP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Which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is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the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most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common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elementary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particle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in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your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 </a:t>
            </a:r>
            <a:r>
              <a:rPr lang="de-AT" sz="3600" dirty="0" err="1" smtClean="0">
                <a:solidFill>
                  <a:schemeClr val="tx2"/>
                </a:solidFill>
                <a:latin typeface="Avenir Book"/>
                <a:cs typeface="Avenir Book"/>
              </a:rPr>
              <a:t>body</a:t>
            </a:r>
            <a:r>
              <a:rPr lang="de-AT" sz="3600" dirty="0" smtClean="0">
                <a:solidFill>
                  <a:schemeClr val="tx2"/>
                </a:solidFill>
                <a:latin typeface="Avenir Book"/>
                <a:cs typeface="Avenir Book"/>
              </a:rPr>
              <a:t>?</a:t>
            </a:r>
            <a:endParaRPr lang="de-AT" sz="3600" dirty="0">
              <a:solidFill>
                <a:schemeClr val="tx2"/>
              </a:solidFill>
              <a:latin typeface="Avenir Book"/>
              <a:cs typeface="Avenir Book"/>
            </a:endParaRPr>
          </a:p>
          <a:p>
            <a:pPr algn="ctr"/>
            <a:endParaRPr lang="en-US" sz="3600" dirty="0"/>
          </a:p>
        </p:txBody>
      </p:sp>
      <p:sp>
        <p:nvSpPr>
          <p:cNvPr id="31" name="Oval 30"/>
          <p:cNvSpPr/>
          <p:nvPr/>
        </p:nvSpPr>
        <p:spPr>
          <a:xfrm rot="7822697">
            <a:off x="1485820" y="2509544"/>
            <a:ext cx="2099805" cy="2121292"/>
          </a:xfrm>
          <a:prstGeom prst="ellipse">
            <a:avLst/>
          </a:prstGeom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pic>
        <p:nvPicPr>
          <p:cNvPr id="3" name="Picture 2" descr="clock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721" y="2498743"/>
            <a:ext cx="2145626" cy="21456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9968" y="4969318"/>
            <a:ext cx="88012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solidFill>
                  <a:srgbClr val="1F497D"/>
                </a:solidFill>
                <a:latin typeface="Avenir Book"/>
                <a:cs typeface="Avenir Book"/>
              </a:rPr>
              <a:t>7</a:t>
            </a:r>
            <a:endParaRPr lang="en-US" sz="9600" dirty="0">
              <a:solidFill>
                <a:srgbClr val="1F497D"/>
              </a:solidFill>
              <a:latin typeface="Avenir Book"/>
              <a:cs typeface="Avenir Book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1260007" y="5809281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1359871" y="5959791"/>
            <a:ext cx="2787171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>
                <a:solidFill>
                  <a:schemeClr val="tx2"/>
                </a:solidFill>
                <a:latin typeface="Avenir Book"/>
                <a:cs typeface="Avenir Book"/>
              </a:rPr>
              <a:t>C</a:t>
            </a:r>
            <a:r>
              <a:rPr lang="en-US" sz="2200" dirty="0" smtClean="0">
                <a:solidFill>
                  <a:schemeClr val="tx2"/>
                </a:solidFill>
                <a:latin typeface="Avenir Book"/>
                <a:cs typeface="Avenir Book"/>
              </a:rPr>
              <a:t>. Electron</a:t>
            </a:r>
            <a:endParaRPr lang="en-US" sz="22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4961306" y="5012156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5085447" y="5159260"/>
            <a:ext cx="3669416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200" dirty="0">
                <a:solidFill>
                  <a:schemeClr val="tx2"/>
                </a:solidFill>
                <a:latin typeface="Avenir Book"/>
                <a:cs typeface="Avenir Book"/>
              </a:rPr>
              <a:t>B</a:t>
            </a:r>
            <a:r>
              <a:rPr lang="en-US" sz="2200" dirty="0" smtClean="0">
                <a:solidFill>
                  <a:schemeClr val="tx2"/>
                </a:solidFill>
                <a:latin typeface="Avenir Book"/>
                <a:cs typeface="Avenir Book"/>
              </a:rPr>
              <a:t>. Down quark</a:t>
            </a:r>
            <a:endParaRPr lang="en-US" sz="22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4961306" y="5809281"/>
            <a:ext cx="3627572" cy="718459"/>
          </a:xfrm>
          <a:prstGeom prst="roundRect">
            <a:avLst/>
          </a:prstGeom>
          <a:gradFill flip="none" rotWithShape="1">
            <a:gsLst>
              <a:gs pos="0">
                <a:srgbClr val="C6D9F1"/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0800000" scaled="0"/>
            <a:tileRect/>
          </a:gra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5085447" y="5944402"/>
            <a:ext cx="350343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Avenir Book"/>
                <a:cs typeface="Avenir Book"/>
              </a:rPr>
              <a:t>D</a:t>
            </a:r>
            <a:r>
              <a:rPr lang="en-US" sz="2400" dirty="0" smtClean="0">
                <a:solidFill>
                  <a:schemeClr val="tx2"/>
                </a:solidFill>
                <a:latin typeface="Avenir Book"/>
                <a:cs typeface="Avenir Book"/>
              </a:rPr>
              <a:t>. Bottom quark</a:t>
            </a:r>
            <a:endParaRPr lang="en-US" sz="2400" dirty="0">
              <a:solidFill>
                <a:schemeClr val="tx2"/>
              </a:solidFill>
              <a:latin typeface="Avenir Book"/>
              <a:cs typeface="Avenir Book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260007" y="5012156"/>
            <a:ext cx="3627572" cy="718459"/>
            <a:chOff x="1260007" y="5012156"/>
            <a:chExt cx="3627572" cy="718459"/>
          </a:xfrm>
        </p:grpSpPr>
        <p:sp>
          <p:nvSpPr>
            <p:cNvPr id="27" name="Rounded Rectangle 26"/>
            <p:cNvSpPr/>
            <p:nvPr/>
          </p:nvSpPr>
          <p:spPr>
            <a:xfrm>
              <a:off x="1260007" y="5012156"/>
              <a:ext cx="3627572" cy="718459"/>
            </a:xfrm>
            <a:prstGeom prst="roundRect">
              <a:avLst/>
            </a:prstGeom>
            <a:gradFill flip="none" rotWithShape="1">
              <a:gsLst>
                <a:gs pos="0">
                  <a:srgbClr val="C6D9F1"/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10800000" scaled="0"/>
              <a:tileRect/>
            </a:gra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359871" y="5159260"/>
              <a:ext cx="2787171" cy="43088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200" dirty="0" smtClean="0">
                  <a:solidFill>
                    <a:schemeClr val="tx2"/>
                  </a:solidFill>
                  <a:latin typeface="Avenir Book"/>
                  <a:cs typeface="Avenir Book"/>
                </a:rPr>
                <a:t>A. Up quark</a:t>
              </a:r>
              <a:endParaRPr lang="en-US" sz="2200" dirty="0">
                <a:solidFill>
                  <a:schemeClr val="tx2"/>
                </a:solidFill>
                <a:latin typeface="Avenir Book"/>
                <a:cs typeface="Avenir Book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1450721" y="3087633"/>
            <a:ext cx="21812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accent2">
                    <a:lumMod val="75000"/>
                  </a:schemeClr>
                </a:solidFill>
                <a:latin typeface="Avenir Book"/>
                <a:cs typeface="Avenir Book"/>
              </a:rPr>
              <a:t>STOP</a:t>
            </a:r>
            <a:endParaRPr lang="en-US" sz="4800" b="1" dirty="0">
              <a:solidFill>
                <a:schemeClr val="accent2">
                  <a:lumMod val="75000"/>
                </a:schemeClr>
              </a:solidFill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271299886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1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373</Words>
  <Application>Microsoft Office PowerPoint</Application>
  <PresentationFormat>Bildschirmpräsentation (4:3)</PresentationFormat>
  <Paragraphs>79</Paragraphs>
  <Slides>10</Slides>
  <Notes>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6" baseType="lpstr">
      <vt:lpstr>SimSun</vt:lpstr>
      <vt:lpstr>Arial</vt:lpstr>
      <vt:lpstr>Avenir Book</vt:lpstr>
      <vt:lpstr>Calibri</vt:lpstr>
      <vt:lpstr>Zapf Dingbats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University College London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Katharine Leney</dc:creator>
  <cp:lastModifiedBy>Uta Bilow</cp:lastModifiedBy>
  <cp:revision>35</cp:revision>
  <cp:lastPrinted>2016-12-14T14:24:57Z</cp:lastPrinted>
  <dcterms:created xsi:type="dcterms:W3CDTF">2016-12-14T09:13:16Z</dcterms:created>
  <dcterms:modified xsi:type="dcterms:W3CDTF">2017-01-31T12:50:51Z</dcterms:modified>
</cp:coreProperties>
</file>