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60" r:id="rId3"/>
    <p:sldId id="258" r:id="rId4"/>
    <p:sldId id="256" r:id="rId5"/>
    <p:sldId id="266" r:id="rId6"/>
    <p:sldId id="273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2497"/>
    <a:srgbClr val="7917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2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86E2D-BC01-9047-8B07-4F1A7AF83B0E}" type="datetime1">
              <a:rPr lang="en-US" smtClean="0"/>
              <a:t>19.01.21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F9859-CC3C-FA4A-A7F0-1F55C5D63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E1467-FFB4-1B41-BC4B-E3D25F90D698}" type="datetime1">
              <a:rPr lang="en-US" smtClean="0"/>
              <a:t>19.01.21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45E7E-828E-C74D-969B-97614687F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341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33B7519-DF00-684C-A62F-45B487351B96}" type="slidenum">
              <a:rPr lang="en-US" sz="1200" b="0"/>
              <a:pPr/>
              <a:t>2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33B7519-DF00-684C-A62F-45B487351B96}" type="slidenum">
              <a:rPr lang="en-US" sz="1200" b="0"/>
              <a:pPr/>
              <a:t>3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C36189-91A1-485C-98C5-E2088C598FF4}" type="slidenum">
              <a:rPr lang="de-DE" altLang="de-DE" smtClean="0"/>
              <a:pPr>
                <a:defRPr/>
              </a:pPr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60652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3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6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9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6391275"/>
            <a:ext cx="74295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63"/>
            <a:ext cx="433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de-DE" dirty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618288" y="6356350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fld id="{CE045A91-0E5D-9C4E-BF76-5DFE33A8854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Datumsplatzhalter 1"/>
          <p:cNvSpPr>
            <a:spLocks noGrp="1"/>
          </p:cNvSpPr>
          <p:nvPr>
            <p:ph type="dt" sz="half" idx="11"/>
          </p:nvPr>
        </p:nvSpPr>
        <p:spPr>
          <a:xfrm>
            <a:off x="468313" y="6356350"/>
            <a:ext cx="2057400" cy="365125"/>
          </a:xfrm>
        </p:spPr>
        <p:txBody>
          <a:bodyPr/>
          <a:lstStyle>
            <a:lvl1pPr algn="l">
              <a:defRPr sz="1200" dirty="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r>
              <a:rPr lang="x-none" smtClean="0"/>
              <a:t>19.01.2021</a:t>
            </a:r>
            <a:endParaRPr lang="de-DE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</p:spPr>
        <p:txBody>
          <a:bodyPr/>
          <a:lstStyle>
            <a:lvl1pPr algn="ctr">
              <a:defRPr sz="1200" smtClean="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r>
              <a:rPr lang="de-DE" smtClean="0"/>
              <a:t>D. Hatzifotiadou - Sarajevo MC training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17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3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08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0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1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1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9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7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8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19.01.2021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6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x-none" smtClean="0">
                <a:solidFill>
                  <a:schemeClr val="tx1"/>
                </a:solidFill>
              </a:rPr>
              <a:t>19.01.2021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D. Hatzifotiadou - Sarajevo MC training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>
                <a:solidFill>
                  <a:srgbClr val="000000"/>
                </a:solidFill>
              </a:rPr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67048" y="4741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4325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INTERNATIONAL MASTERCLASSES</a:t>
            </a:r>
          </a:p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HANDS ON PARTICLE PHYSICS</a:t>
            </a:r>
            <a:endParaRPr lang="en-US" sz="4000" b="1" dirty="0">
              <a:solidFill>
                <a:srgbClr val="0000FF"/>
              </a:solidFill>
            </a:endParaRPr>
          </a:p>
        </p:txBody>
      </p:sp>
      <p:pic>
        <p:nvPicPr>
          <p:cNvPr id="8" name="Picture 7" descr="mc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162550"/>
            <a:ext cx="4343400" cy="1193800"/>
          </a:xfrm>
          <a:prstGeom prst="rect">
            <a:avLst/>
          </a:prstGeom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754406" y="1489573"/>
            <a:ext cx="7669218" cy="3621092"/>
            <a:chOff x="576" y="1800"/>
            <a:chExt cx="4831" cy="2281"/>
          </a:xfrm>
        </p:grpSpPr>
        <p:pic>
          <p:nvPicPr>
            <p:cNvPr id="10" name="Picture 9" descr="nantes_quiz_cheeri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1800"/>
              <a:ext cx="4831" cy="2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624" y="3600"/>
              <a:ext cx="64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AT" sz="2400" kern="1200">
                  <a:solidFill>
                    <a:schemeClr val="bg1"/>
                  </a:solidFill>
                  <a:latin typeface="Times New Roman" charset="0"/>
                </a:rPr>
                <a:t>Nantes</a:t>
              </a:r>
              <a:endParaRPr lang="en-US" sz="2400" kern="1200">
                <a:solidFill>
                  <a:schemeClr val="bg1"/>
                </a:solidFill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26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468312" y="549275"/>
            <a:ext cx="8385401" cy="507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800" b="0" dirty="0" smtClean="0">
                <a:solidFill>
                  <a:srgbClr val="0000FF"/>
                </a:solidFill>
              </a:rPr>
              <a:t>A day of immersion in particle physics for 16-18 year old pupils</a:t>
            </a:r>
          </a:p>
          <a:p>
            <a:endParaRPr lang="en-US" b="0" dirty="0" smtClean="0"/>
          </a:p>
          <a:p>
            <a:r>
              <a:rPr lang="en-US" b="0" dirty="0" smtClean="0"/>
              <a:t>Typical day of International </a:t>
            </a:r>
            <a:r>
              <a:rPr lang="en-US" b="0" dirty="0" err="1" smtClean="0"/>
              <a:t>Masterclasses</a:t>
            </a:r>
            <a:endParaRPr lang="en-US" b="0" dirty="0" smtClean="0"/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C02497"/>
                </a:solidFill>
              </a:rPr>
              <a:t>Morning : </a:t>
            </a:r>
            <a:r>
              <a:rPr lang="en-GB" sz="1800" b="0" dirty="0" smtClean="0">
                <a:solidFill>
                  <a:srgbClr val="000000"/>
                </a:solidFill>
              </a:rPr>
              <a:t>introductory lectures on 	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</a:t>
            </a:r>
            <a:r>
              <a:rPr lang="en-GB" dirty="0" smtClean="0">
                <a:solidFill>
                  <a:srgbClr val="000000"/>
                </a:solidFill>
              </a:rPr>
              <a:t>article physics (elementary particles, forces, Standard Model and beyond)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solidFill>
                  <a:srgbClr val="000000"/>
                </a:solidFill>
              </a:rPr>
              <a:t>D</a:t>
            </a:r>
            <a:r>
              <a:rPr lang="en-GB" sz="1800" b="0" dirty="0" err="1" smtClean="0">
                <a:solidFill>
                  <a:srgbClr val="000000"/>
                </a:solidFill>
              </a:rPr>
              <a:t>etectors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–</a:t>
            </a:r>
            <a:r>
              <a:rPr lang="en-GB" sz="1800" b="0" dirty="0" smtClean="0">
                <a:solidFill>
                  <a:srgbClr val="000000"/>
                </a:solidFill>
              </a:rPr>
              <a:t> accelerators </a:t>
            </a:r>
            <a:r>
              <a:rPr lang="en-US" sz="1800" b="0" dirty="0" smtClean="0">
                <a:solidFill>
                  <a:srgbClr val="000000"/>
                </a:solidFill>
              </a:rPr>
              <a:t>–</a:t>
            </a:r>
            <a:r>
              <a:rPr lang="en-GB" sz="1800" b="0" dirty="0" smtClean="0">
                <a:solidFill>
                  <a:srgbClr val="000000"/>
                </a:solidFill>
              </a:rPr>
              <a:t> experimental methods</a:t>
            </a:r>
          </a:p>
          <a:p>
            <a:r>
              <a:rPr lang="en-GB" sz="1800" b="0" dirty="0" smtClean="0">
                <a:solidFill>
                  <a:srgbClr val="000000"/>
                </a:solidFill>
              </a:rPr>
              <a:t>Visit of laboratory / experimental site / discussion with scientists and graduate students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C02497"/>
                </a:solidFill>
              </a:rPr>
              <a:t>Lunch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–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usu</a:t>
            </a:r>
            <a:r>
              <a:rPr lang="en-GB" sz="1800" b="0" dirty="0" smtClean="0">
                <a:solidFill>
                  <a:srgbClr val="000000"/>
                </a:solidFill>
              </a:rPr>
              <a:t>ally offered by the Host Institute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C02497"/>
                </a:solidFill>
              </a:rPr>
              <a:t>Afternoon : </a:t>
            </a:r>
            <a:r>
              <a:rPr lang="en-GB" sz="1800" b="0" dirty="0" smtClean="0"/>
              <a:t>students analyse data from an LHC experiment and </a:t>
            </a:r>
            <a:r>
              <a:rPr lang="en-GB" dirty="0" smtClean="0"/>
              <a:t>do a </a:t>
            </a:r>
            <a:r>
              <a:rPr lang="en-GB" sz="1800" b="0" dirty="0" smtClean="0"/>
              <a:t>physics </a:t>
            </a:r>
            <a:r>
              <a:rPr lang="en-GB" sz="1800" b="0" dirty="0" smtClean="0">
                <a:solidFill>
                  <a:srgbClr val="000000"/>
                </a:solidFill>
              </a:rPr>
              <a:t>measurement 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They work in groups of 2 per computer; analysis is v</a:t>
            </a:r>
            <a:r>
              <a:rPr lang="en-GB" dirty="0" err="1" smtClean="0">
                <a:solidFill>
                  <a:srgbClr val="000000"/>
                </a:solidFill>
              </a:rPr>
              <a:t>isual</a:t>
            </a:r>
            <a:r>
              <a:rPr lang="en-GB" dirty="0" smtClean="0">
                <a:solidFill>
                  <a:srgbClr val="000000"/>
                </a:solidFill>
              </a:rPr>
              <a:t> in most cases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 </a:t>
            </a:r>
            <a:endParaRPr lang="en-GB" sz="1800" b="0" dirty="0">
              <a:solidFill>
                <a:srgbClr val="C02497"/>
              </a:solidFill>
            </a:endParaRPr>
          </a:p>
          <a:p>
            <a:r>
              <a:rPr lang="en-GB" dirty="0" smtClean="0">
                <a:solidFill>
                  <a:srgbClr val="C02497"/>
                </a:solidFill>
              </a:rPr>
              <a:t>At the end of the day : </a:t>
            </a:r>
            <a:r>
              <a:rPr lang="en-GB" dirty="0" smtClean="0">
                <a:solidFill>
                  <a:srgbClr val="000000"/>
                </a:solidFill>
              </a:rPr>
              <a:t>Video Conference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moderated by two physicists at CERN and connecting up to 5 institutes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presentation / merging/ discussion of results</a:t>
            </a:r>
            <a:r>
              <a:rPr lang="en-GB" dirty="0">
                <a:solidFill>
                  <a:srgbClr val="0000FF"/>
                </a:solidFill>
              </a:rPr>
              <a:t>, answering questions, quiz</a:t>
            </a:r>
            <a:endParaRPr lang="en-GB" sz="1800" b="0" dirty="0" smtClean="0">
              <a:solidFill>
                <a:srgbClr val="0000FF"/>
              </a:solidFill>
            </a:endParaRPr>
          </a:p>
        </p:txBody>
      </p:sp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199" y="6356350"/>
            <a:ext cx="3159277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x-none" sz="1400" b="0" smtClean="0">
                <a:latin typeface="+mj-lt"/>
              </a:rPr>
              <a:t>19.01.2021</a:t>
            </a:r>
            <a:endParaRPr lang="en-US" sz="1400" b="0" dirty="0">
              <a:latin typeface="+mj-lt"/>
            </a:endParaRPr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6476" y="6356350"/>
            <a:ext cx="2403324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400" b="0" smtClean="0">
                <a:latin typeface="+mn-lt"/>
              </a:rPr>
              <a:t>D. Hatzifotiadou - Sarajevo MC training</a:t>
            </a:r>
            <a:endParaRPr lang="en-US" sz="1400" b="0" dirty="0">
              <a:latin typeface="+mn-lt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E5C9517-DE07-D841-8AD4-A4927800B32A}" type="slidenum">
              <a:rPr lang="en-US" sz="1400" b="0"/>
              <a:pPr/>
              <a:t>2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2045182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468313" y="453795"/>
            <a:ext cx="8229600" cy="566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 bit of history and present status</a:t>
            </a:r>
          </a:p>
          <a:p>
            <a:endParaRPr lang="en-US" sz="1800" b="0" dirty="0">
              <a:solidFill>
                <a:srgbClr val="0000FF"/>
              </a:solidFill>
            </a:endParaRPr>
          </a:p>
          <a:p>
            <a:r>
              <a:rPr lang="en-US" sz="1800" b="0" dirty="0">
                <a:solidFill>
                  <a:srgbClr val="000000"/>
                </a:solidFill>
              </a:rPr>
              <a:t>1996: Started in UK</a:t>
            </a:r>
          </a:p>
          <a:p>
            <a:r>
              <a:rPr lang="en-US" sz="1800" b="0" dirty="0">
                <a:solidFill>
                  <a:srgbClr val="000000"/>
                </a:solidFill>
              </a:rPr>
              <a:t>2005: Adopted by EPPOG </a:t>
            </a:r>
            <a:r>
              <a:rPr lang="en-US" sz="1800" b="0" dirty="0" smtClean="0">
                <a:solidFill>
                  <a:srgbClr val="000000"/>
                </a:solidFill>
              </a:rPr>
              <a:t>(European Particle Physics Outreac</a:t>
            </a:r>
            <a:r>
              <a:rPr lang="en-US" dirty="0" smtClean="0">
                <a:solidFill>
                  <a:srgbClr val="000000"/>
                </a:solidFill>
              </a:rPr>
              <a:t>h Group) </a:t>
            </a:r>
            <a:r>
              <a:rPr lang="en-US" sz="1800" b="0" dirty="0" smtClean="0">
                <a:solidFill>
                  <a:srgbClr val="000000"/>
                </a:solidFill>
              </a:rPr>
              <a:t>for </a:t>
            </a:r>
            <a:r>
              <a:rPr lang="en-US" sz="1800" b="0" dirty="0">
                <a:solidFill>
                  <a:srgbClr val="000000"/>
                </a:solidFill>
              </a:rPr>
              <a:t>all Europe</a:t>
            </a:r>
          </a:p>
          <a:p>
            <a:pPr lvl="1"/>
            <a:r>
              <a:rPr lang="el-GR" sz="1800" b="0" dirty="0">
                <a:solidFill>
                  <a:srgbClr val="000000"/>
                </a:solidFill>
              </a:rPr>
              <a:t>   </a:t>
            </a:r>
            <a:r>
              <a:rPr lang="en-GB" sz="1800" b="0" dirty="0" smtClean="0">
                <a:solidFill>
                  <a:srgbClr val="000000"/>
                </a:solidFill>
              </a:rPr>
              <a:t>Use data from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LEP </a:t>
            </a:r>
            <a:r>
              <a:rPr lang="en-GB" dirty="0" smtClean="0">
                <a:solidFill>
                  <a:srgbClr val="000000"/>
                </a:solidFill>
              </a:rPr>
              <a:t>(the Large Electron Positron collider, CERN, 1989-2000)</a:t>
            </a:r>
            <a:endParaRPr lang="en-GB" sz="1800" b="0" dirty="0" smtClean="0">
              <a:solidFill>
                <a:srgbClr val="000000"/>
              </a:solidFill>
            </a:endParaRPr>
          </a:p>
          <a:p>
            <a:pPr lvl="1"/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GB" sz="1800" b="0" dirty="0">
                <a:solidFill>
                  <a:srgbClr val="FF0000"/>
                </a:solidFill>
              </a:rPr>
              <a:t>OPAL</a:t>
            </a:r>
            <a:r>
              <a:rPr lang="en-GB" sz="1800" b="0" dirty="0">
                <a:solidFill>
                  <a:srgbClr val="000000"/>
                </a:solidFill>
              </a:rPr>
              <a:t> Identifying Particles </a:t>
            </a:r>
            <a:endParaRPr lang="en-GB" sz="1800" b="0" dirty="0" smtClean="0">
              <a:solidFill>
                <a:srgbClr val="000000"/>
              </a:solidFill>
            </a:endParaRPr>
          </a:p>
          <a:p>
            <a:pPr lvl="1"/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sz="1800" b="0" dirty="0" smtClean="0">
                <a:solidFill>
                  <a:srgbClr val="FF0000"/>
                </a:solidFill>
              </a:rPr>
              <a:t>DELPHI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GB" sz="1800" b="0" dirty="0">
                <a:solidFill>
                  <a:srgbClr val="000000"/>
                </a:solidFill>
              </a:rPr>
              <a:t>Hands on CERN</a:t>
            </a:r>
          </a:p>
          <a:p>
            <a:pPr lvl="1"/>
            <a:r>
              <a:rPr lang="en-GB" sz="1800" b="0" dirty="0">
                <a:solidFill>
                  <a:srgbClr val="000000"/>
                </a:solidFill>
              </a:rPr>
              <a:t>   Z0  decays / calculation of branching ratios</a:t>
            </a:r>
            <a:endParaRPr lang="en-US" sz="1800" b="0" dirty="0">
              <a:solidFill>
                <a:srgbClr val="000000"/>
              </a:solidFill>
            </a:endParaRPr>
          </a:p>
          <a:p>
            <a:r>
              <a:rPr lang="en-US" sz="1800" b="0" dirty="0">
                <a:solidFill>
                  <a:srgbClr val="000000"/>
                </a:solidFill>
              </a:rPr>
              <a:t>2006: U.S. joined program</a:t>
            </a:r>
          </a:p>
          <a:p>
            <a:r>
              <a:rPr lang="en-US" sz="1800" b="0" dirty="0">
                <a:solidFill>
                  <a:srgbClr val="000000"/>
                </a:solidFill>
              </a:rPr>
              <a:t>2010: preparing to move to LHC-based </a:t>
            </a:r>
            <a:r>
              <a:rPr lang="en-US" sz="1800" b="0" dirty="0" err="1">
                <a:solidFill>
                  <a:srgbClr val="000000"/>
                </a:solidFill>
              </a:rPr>
              <a:t>Masterclasses</a:t>
            </a:r>
            <a:endParaRPr lang="en-US" sz="1800" b="0" dirty="0">
              <a:solidFill>
                <a:srgbClr val="000000"/>
              </a:solidFill>
            </a:endParaRPr>
          </a:p>
          <a:p>
            <a:r>
              <a:rPr lang="en-US" sz="1800" b="0" dirty="0">
                <a:solidFill>
                  <a:srgbClr val="000000"/>
                </a:solidFill>
              </a:rPr>
              <a:t>2011</a:t>
            </a:r>
            <a:r>
              <a:rPr lang="en-US" sz="1800" b="0" dirty="0" smtClean="0">
                <a:solidFill>
                  <a:srgbClr val="000000"/>
                </a:solidFill>
              </a:rPr>
              <a:t>: Start using data from LHC</a:t>
            </a:r>
          </a:p>
          <a:p>
            <a:endParaRPr lang="en-US" sz="1800" b="0" dirty="0">
              <a:solidFill>
                <a:srgbClr val="000000"/>
              </a:solidFill>
            </a:endParaRPr>
          </a:p>
          <a:p>
            <a:r>
              <a:rPr lang="en-US" sz="1800" b="0" dirty="0" smtClean="0">
                <a:solidFill>
                  <a:srgbClr val="FF0000"/>
                </a:solidFill>
              </a:rPr>
              <a:t>	  ATLAS</a:t>
            </a:r>
            <a:r>
              <a:rPr lang="en-US" sz="1800" b="0" dirty="0" smtClean="0">
                <a:solidFill>
                  <a:srgbClr val="000000"/>
                </a:solidFill>
              </a:rPr>
              <a:t> </a:t>
            </a:r>
            <a:r>
              <a:rPr lang="en-US" sz="1800" b="0" dirty="0">
                <a:solidFill>
                  <a:srgbClr val="000000"/>
                </a:solidFill>
              </a:rPr>
              <a:t>W+W-  (MINERVA)  structure of the proton</a:t>
            </a:r>
          </a:p>
          <a:p>
            <a:r>
              <a:rPr lang="en-US" sz="1800" b="0" dirty="0" smtClean="0">
                <a:solidFill>
                  <a:srgbClr val="FF0000"/>
                </a:solidFill>
              </a:rPr>
              <a:t>	  ATLAS</a:t>
            </a:r>
            <a:r>
              <a:rPr lang="en-US" sz="1800" b="0" dirty="0" smtClean="0">
                <a:solidFill>
                  <a:srgbClr val="000000"/>
                </a:solidFill>
              </a:rPr>
              <a:t> </a:t>
            </a:r>
            <a:r>
              <a:rPr lang="en-US" sz="1800" b="0" dirty="0">
                <a:solidFill>
                  <a:srgbClr val="000000"/>
                </a:solidFill>
              </a:rPr>
              <a:t>Z0 (HYPATIA) mass, width (+Z' from MC)</a:t>
            </a:r>
          </a:p>
          <a:p>
            <a:r>
              <a:rPr lang="en-US" sz="1800" b="0" dirty="0" smtClean="0">
                <a:solidFill>
                  <a:srgbClr val="FF0000"/>
                </a:solidFill>
              </a:rPr>
              <a:t>	  CMS</a:t>
            </a:r>
            <a:r>
              <a:rPr lang="en-US" sz="1800" b="0" dirty="0" smtClean="0">
                <a:solidFill>
                  <a:srgbClr val="000000"/>
                </a:solidFill>
              </a:rPr>
              <a:t>  </a:t>
            </a:r>
            <a:r>
              <a:rPr lang="en-US" sz="1800" b="0" dirty="0">
                <a:solidFill>
                  <a:srgbClr val="000000"/>
                </a:solidFill>
              </a:rPr>
              <a:t>J/</a:t>
            </a:r>
            <a:r>
              <a:rPr lang="el-GR" sz="1800" b="0" dirty="0" smtClean="0">
                <a:solidFill>
                  <a:srgbClr val="000000"/>
                </a:solidFill>
              </a:rPr>
              <a:t>Ψ</a:t>
            </a:r>
            <a:r>
              <a:rPr lang="en-GB" sz="1800" b="0" dirty="0" smtClean="0">
                <a:solidFill>
                  <a:srgbClr val="000000"/>
                </a:solidFill>
              </a:rPr>
              <a:t> (</a:t>
            </a:r>
            <a:r>
              <a:rPr lang="en-US" dirty="0" smtClean="0">
                <a:solidFill>
                  <a:srgbClr val="000000"/>
                </a:solidFill>
              </a:rPr>
              <a:t>in</a:t>
            </a:r>
            <a:r>
              <a:rPr lang="en-GB" sz="1800" b="0" dirty="0" smtClean="0">
                <a:solidFill>
                  <a:srgbClr val="000000"/>
                </a:solidFill>
              </a:rPr>
              <a:t> 2011) and W/Z (in 2012) </a:t>
            </a:r>
            <a:endParaRPr lang="en-GB" sz="1800" b="0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FF0000"/>
                </a:solidFill>
              </a:rPr>
              <a:t>	  ALICE </a:t>
            </a:r>
            <a:r>
              <a:rPr lang="en-US" sz="1800" b="0" dirty="0">
                <a:solidFill>
                  <a:srgbClr val="0000FF"/>
                </a:solidFill>
              </a:rPr>
              <a:t>Looking for strange particles </a:t>
            </a:r>
            <a:r>
              <a:rPr lang="en-GB" sz="1800" b="0" dirty="0">
                <a:solidFill>
                  <a:srgbClr val="000000"/>
                </a:solidFill>
              </a:rPr>
              <a:t>(</a:t>
            </a:r>
            <a:r>
              <a:rPr lang="en-GB" sz="1800" b="0" dirty="0" smtClean="0">
                <a:solidFill>
                  <a:srgbClr val="000000"/>
                </a:solidFill>
              </a:rPr>
              <a:t>V0 </a:t>
            </a:r>
            <a:r>
              <a:rPr lang="en-GB" sz="1800" b="0" dirty="0">
                <a:solidFill>
                  <a:srgbClr val="000000"/>
                </a:solidFill>
              </a:rPr>
              <a:t>decays)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	  ALICE </a:t>
            </a:r>
            <a:r>
              <a:rPr lang="en-US" dirty="0" smtClean="0">
                <a:solidFill>
                  <a:srgbClr val="0000FF"/>
                </a:solidFill>
              </a:rPr>
              <a:t>Nuclear modification factor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	  </a:t>
            </a:r>
            <a:r>
              <a:rPr lang="en-GB" dirty="0" err="1" smtClean="0">
                <a:solidFill>
                  <a:srgbClr val="FF0000"/>
                </a:solidFill>
              </a:rPr>
              <a:t>LHCb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Measurement of the D</a:t>
            </a:r>
            <a:r>
              <a:rPr lang="en-US" baseline="30000" dirty="0" smtClean="0">
                <a:solidFill>
                  <a:srgbClr val="0000FF"/>
                </a:solidFill>
              </a:rPr>
              <a:t>o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lifetime</a:t>
            </a:r>
            <a:endParaRPr lang="en-GB" dirty="0">
              <a:solidFill>
                <a:srgbClr val="000000"/>
              </a:solidFill>
            </a:endParaRPr>
          </a:p>
          <a:p>
            <a:endParaRPr lang="en-GB" sz="1800" b="0" dirty="0">
              <a:solidFill>
                <a:srgbClr val="000000"/>
              </a:solidFill>
            </a:endParaRPr>
          </a:p>
          <a:p>
            <a:r>
              <a:rPr lang="en-US" sz="1800" b="0" dirty="0">
                <a:solidFill>
                  <a:srgbClr val="000000"/>
                </a:solidFill>
              </a:rPr>
              <a:t>C</a:t>
            </a:r>
            <a:r>
              <a:rPr lang="en-GB" sz="1800" b="0" dirty="0" err="1">
                <a:solidFill>
                  <a:srgbClr val="000000"/>
                </a:solidFill>
              </a:rPr>
              <a:t>entral</a:t>
            </a:r>
            <a:r>
              <a:rPr lang="en-GB" sz="1800" b="0" dirty="0">
                <a:solidFill>
                  <a:srgbClr val="000000"/>
                </a:solidFill>
              </a:rPr>
              <a:t> organisation TU Dresden (</a:t>
            </a:r>
            <a:r>
              <a:rPr lang="en-GB" sz="1800" b="0" dirty="0" err="1">
                <a:solidFill>
                  <a:srgbClr val="000000"/>
                </a:solidFill>
              </a:rPr>
              <a:t>Uta</a:t>
            </a:r>
            <a:r>
              <a:rPr lang="en-GB" sz="1800" b="0" dirty="0">
                <a:solidFill>
                  <a:srgbClr val="000000"/>
                </a:solidFill>
              </a:rPr>
              <a:t> </a:t>
            </a:r>
            <a:r>
              <a:rPr lang="en-GB" sz="1800" b="0" dirty="0" err="1">
                <a:solidFill>
                  <a:srgbClr val="000000"/>
                </a:solidFill>
              </a:rPr>
              <a:t>Bilow</a:t>
            </a:r>
            <a:r>
              <a:rPr lang="en-GB" sz="1800" b="0" dirty="0">
                <a:solidFill>
                  <a:srgbClr val="000000"/>
                </a:solidFill>
              </a:rPr>
              <a:t>, Michael </a:t>
            </a:r>
            <a:r>
              <a:rPr lang="en-GB" sz="1800" b="0" dirty="0" err="1">
                <a:solidFill>
                  <a:srgbClr val="000000"/>
                </a:solidFill>
              </a:rPr>
              <a:t>Kobel</a:t>
            </a:r>
            <a:r>
              <a:rPr lang="en-GB" sz="1800" b="0" dirty="0" smtClean="0">
                <a:solidFill>
                  <a:srgbClr val="000000"/>
                </a:solidFill>
              </a:rPr>
              <a:t>)</a:t>
            </a:r>
            <a:endParaRPr lang="en-GB" sz="1800" b="0" dirty="0">
              <a:solidFill>
                <a:srgbClr val="000000"/>
              </a:solidFill>
            </a:endParaRPr>
          </a:p>
        </p:txBody>
      </p:sp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199" y="6356350"/>
            <a:ext cx="3159277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x-none" sz="1400" b="0" smtClean="0"/>
              <a:t>19.01.2021</a:t>
            </a:r>
            <a:endParaRPr lang="en-US" sz="1400" b="0" dirty="0"/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6476" y="6356350"/>
            <a:ext cx="2403324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400" b="0" smtClean="0"/>
              <a:t>D. Hatzifotiadou - Sarajevo MC training</a:t>
            </a:r>
            <a:endParaRPr lang="en-US" sz="1400" b="0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E5C9517-DE07-D841-8AD4-A4927800B32A}" type="slidenum">
              <a:rPr lang="en-US" sz="1400" b="0"/>
              <a:pPr/>
              <a:t>3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345722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588811" cy="365125"/>
          </a:xfrm>
        </p:spPr>
        <p:txBody>
          <a:bodyPr/>
          <a:lstStyle/>
          <a:p>
            <a:r>
              <a:rPr lang="x-none" smtClean="0"/>
              <a:t>19.01.2021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29844" y="44235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82244" y="45759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imc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900"/>
            <a:ext cx="9144000" cy="589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90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x-none" smtClean="0"/>
              <a:t>19.01.2021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D. Hatzifotiadou - Sarajevo MC training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0153" y="604762"/>
            <a:ext cx="406597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Video Conference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Presentation of the moderators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Welcome of the participating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General questions from the participating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Presentation of the results of the measurements by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Merging of results by moderators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Comments, discussion, more questions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Quiz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Grafi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497" y="1095829"/>
            <a:ext cx="3995936" cy="22477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2963" y="3656870"/>
            <a:ext cx="341767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Often </a:t>
            </a:r>
            <a:r>
              <a:rPr lang="en-US" dirty="0"/>
              <a:t>it is the highlights of the day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7281" y="4883126"/>
            <a:ext cx="6930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General appreciation of the International </a:t>
            </a:r>
            <a:r>
              <a:rPr lang="en-US" dirty="0" err="1" smtClean="0">
                <a:solidFill>
                  <a:srgbClr val="0000FF"/>
                </a:solidFill>
              </a:rPr>
              <a:t>Masterclasses</a:t>
            </a:r>
            <a:r>
              <a:rPr lang="en-US" dirty="0" smtClean="0">
                <a:solidFill>
                  <a:srgbClr val="0000FF"/>
                </a:solidFill>
              </a:rPr>
              <a:t> very </a:t>
            </a:r>
            <a:r>
              <a:rPr lang="en-US" dirty="0">
                <a:solidFill>
                  <a:srgbClr val="0000FF"/>
                </a:solidFill>
              </a:rPr>
              <a:t>positive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New </a:t>
            </a:r>
            <a:r>
              <a:rPr lang="en-US" dirty="0">
                <a:solidFill>
                  <a:srgbClr val="0000FF"/>
                </a:solidFill>
              </a:rPr>
              <a:t>countries </a:t>
            </a:r>
            <a:r>
              <a:rPr lang="en-US" dirty="0" smtClean="0">
                <a:solidFill>
                  <a:srgbClr val="0000FF"/>
                </a:solidFill>
              </a:rPr>
              <a:t>join </a:t>
            </a:r>
            <a:r>
              <a:rPr lang="en-US" dirty="0">
                <a:solidFill>
                  <a:srgbClr val="0000FF"/>
                </a:solidFill>
              </a:rPr>
              <a:t>every year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38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Ellipse 85"/>
          <p:cNvSpPr/>
          <p:nvPr/>
        </p:nvSpPr>
        <p:spPr>
          <a:xfrm>
            <a:off x="7985001" y="186213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7" name="Ellipse 76"/>
          <p:cNvSpPr/>
          <p:nvPr/>
        </p:nvSpPr>
        <p:spPr>
          <a:xfrm>
            <a:off x="110679" y="2760663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8" name="Ellipse 77"/>
          <p:cNvSpPr/>
          <p:nvPr/>
        </p:nvSpPr>
        <p:spPr>
          <a:xfrm>
            <a:off x="107504" y="3656013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110679" y="459898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0" name="Ellipse 79"/>
          <p:cNvSpPr/>
          <p:nvPr/>
        </p:nvSpPr>
        <p:spPr>
          <a:xfrm>
            <a:off x="110679" y="5457825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2" name="Ellipse 81"/>
          <p:cNvSpPr/>
          <p:nvPr/>
        </p:nvSpPr>
        <p:spPr>
          <a:xfrm>
            <a:off x="7981826" y="277018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3" name="Ellipse 82"/>
          <p:cNvSpPr/>
          <p:nvPr/>
        </p:nvSpPr>
        <p:spPr>
          <a:xfrm>
            <a:off x="7981826" y="3663950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4" name="Ellipse 83"/>
          <p:cNvSpPr/>
          <p:nvPr/>
        </p:nvSpPr>
        <p:spPr>
          <a:xfrm>
            <a:off x="7985001" y="4567238"/>
            <a:ext cx="804862" cy="79851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7994526" y="5465763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7" name="Pfeil nach rechts 46"/>
          <p:cNvSpPr/>
          <p:nvPr/>
        </p:nvSpPr>
        <p:spPr>
          <a:xfrm>
            <a:off x="988566" y="188595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3" name="Textfeld 57"/>
          <p:cNvSpPr txBox="1">
            <a:spLocks noChangeArrowheads="1"/>
          </p:cNvSpPr>
          <p:nvPr/>
        </p:nvSpPr>
        <p:spPr bwMode="auto">
          <a:xfrm>
            <a:off x="2963416" y="209232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countries</a:t>
            </a:r>
          </a:p>
        </p:txBody>
      </p:sp>
      <p:sp>
        <p:nvSpPr>
          <p:cNvPr id="59" name="Textfeld 58"/>
          <p:cNvSpPr txBox="1">
            <a:spLocks noChangeArrowheads="1"/>
          </p:cNvSpPr>
          <p:nvPr/>
        </p:nvSpPr>
        <p:spPr bwMode="auto">
          <a:xfrm>
            <a:off x="8185026" y="2078038"/>
            <a:ext cx="6000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52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60" name="Pfeil nach rechts 59"/>
          <p:cNvSpPr/>
          <p:nvPr/>
        </p:nvSpPr>
        <p:spPr>
          <a:xfrm>
            <a:off x="988566" y="278130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6" name="Textfeld 60"/>
          <p:cNvSpPr txBox="1">
            <a:spLocks noChangeArrowheads="1"/>
          </p:cNvSpPr>
          <p:nvPr/>
        </p:nvSpPr>
        <p:spPr bwMode="auto">
          <a:xfrm>
            <a:off x="2963416" y="298767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institutes</a:t>
            </a:r>
          </a:p>
        </p:txBody>
      </p:sp>
      <p:sp>
        <p:nvSpPr>
          <p:cNvPr id="62" name="Pfeil nach rechts 61"/>
          <p:cNvSpPr/>
          <p:nvPr/>
        </p:nvSpPr>
        <p:spPr>
          <a:xfrm>
            <a:off x="988566" y="3686175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8" name="Textfeld 62"/>
          <p:cNvSpPr txBox="1">
            <a:spLocks noChangeArrowheads="1"/>
          </p:cNvSpPr>
          <p:nvPr/>
        </p:nvSpPr>
        <p:spPr bwMode="auto">
          <a:xfrm>
            <a:off x="2963416" y="3892550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masterclasses</a:t>
            </a:r>
          </a:p>
        </p:txBody>
      </p:sp>
      <p:sp>
        <p:nvSpPr>
          <p:cNvPr id="64" name="Pfeil nach rechts 63"/>
          <p:cNvSpPr/>
          <p:nvPr/>
        </p:nvSpPr>
        <p:spPr>
          <a:xfrm>
            <a:off x="990154" y="4621213"/>
            <a:ext cx="6894214" cy="752475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0" name="Textfeld 64"/>
          <p:cNvSpPr txBox="1">
            <a:spLocks noChangeArrowheads="1"/>
          </p:cNvSpPr>
          <p:nvPr/>
        </p:nvSpPr>
        <p:spPr bwMode="auto">
          <a:xfrm>
            <a:off x="2965004" y="4787900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students</a:t>
            </a:r>
          </a:p>
        </p:txBody>
      </p:sp>
      <p:sp>
        <p:nvSpPr>
          <p:cNvPr id="66" name="Pfeil nach rechts 65"/>
          <p:cNvSpPr/>
          <p:nvPr/>
        </p:nvSpPr>
        <p:spPr>
          <a:xfrm>
            <a:off x="990154" y="5486400"/>
            <a:ext cx="6894214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2" name="Textfeld 66"/>
          <p:cNvSpPr txBox="1">
            <a:spLocks noChangeArrowheads="1"/>
          </p:cNvSpPr>
          <p:nvPr/>
        </p:nvSpPr>
        <p:spPr bwMode="auto">
          <a:xfrm>
            <a:off x="2965004" y="5692775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video conferences</a:t>
            </a:r>
          </a:p>
        </p:txBody>
      </p:sp>
      <p:sp>
        <p:nvSpPr>
          <p:cNvPr id="68" name="Textfeld 67"/>
          <p:cNvSpPr txBox="1">
            <a:spLocks noChangeArrowheads="1"/>
          </p:cNvSpPr>
          <p:nvPr/>
        </p:nvSpPr>
        <p:spPr bwMode="auto">
          <a:xfrm>
            <a:off x="312291" y="3003550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58</a:t>
            </a:r>
          </a:p>
        </p:txBody>
      </p:sp>
      <p:sp>
        <p:nvSpPr>
          <p:cNvPr id="69" name="Textfeld 68"/>
          <p:cNvSpPr txBox="1">
            <a:spLocks noChangeArrowheads="1"/>
          </p:cNvSpPr>
          <p:nvPr/>
        </p:nvSpPr>
        <p:spPr bwMode="auto">
          <a:xfrm>
            <a:off x="305941" y="3902075"/>
            <a:ext cx="6270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72</a:t>
            </a:r>
          </a:p>
        </p:txBody>
      </p:sp>
      <p:sp>
        <p:nvSpPr>
          <p:cNvPr id="70" name="Textfeld 69"/>
          <p:cNvSpPr txBox="1">
            <a:spLocks noChangeArrowheads="1"/>
          </p:cNvSpPr>
          <p:nvPr/>
        </p:nvSpPr>
        <p:spPr bwMode="auto">
          <a:xfrm>
            <a:off x="312291" y="4799013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3k</a:t>
            </a:r>
          </a:p>
        </p:txBody>
      </p:sp>
      <p:sp>
        <p:nvSpPr>
          <p:cNvPr id="71" name="Textfeld 70"/>
          <p:cNvSpPr txBox="1">
            <a:spLocks noChangeArrowheads="1"/>
          </p:cNvSpPr>
          <p:nvPr/>
        </p:nvSpPr>
        <p:spPr bwMode="auto">
          <a:xfrm>
            <a:off x="309116" y="5699125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12</a:t>
            </a:r>
          </a:p>
        </p:txBody>
      </p:sp>
      <p:sp>
        <p:nvSpPr>
          <p:cNvPr id="72" name="Textfeld 71"/>
          <p:cNvSpPr txBox="1">
            <a:spLocks noChangeArrowheads="1"/>
          </p:cNvSpPr>
          <p:nvPr/>
        </p:nvSpPr>
        <p:spPr bwMode="auto">
          <a:xfrm>
            <a:off x="8127876" y="300355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225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3" name="Textfeld 72"/>
          <p:cNvSpPr txBox="1">
            <a:spLocks noChangeArrowheads="1"/>
          </p:cNvSpPr>
          <p:nvPr/>
        </p:nvSpPr>
        <p:spPr bwMode="auto">
          <a:xfrm>
            <a:off x="8145338" y="3884613"/>
            <a:ext cx="6270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307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5" name="Textfeld 74"/>
          <p:cNvSpPr txBox="1">
            <a:spLocks noChangeArrowheads="1"/>
          </p:cNvSpPr>
          <p:nvPr/>
        </p:nvSpPr>
        <p:spPr bwMode="auto">
          <a:xfrm>
            <a:off x="8188201" y="5707063"/>
            <a:ext cx="627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82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6" name="Ellipse 75"/>
          <p:cNvSpPr/>
          <p:nvPr/>
        </p:nvSpPr>
        <p:spPr>
          <a:xfrm>
            <a:off x="109091" y="1851025"/>
            <a:ext cx="803275" cy="798513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7" name="Textfeld 56"/>
          <p:cNvSpPr txBox="1">
            <a:spLocks noChangeArrowheads="1"/>
          </p:cNvSpPr>
          <p:nvPr/>
        </p:nvSpPr>
        <p:spPr bwMode="auto">
          <a:xfrm>
            <a:off x="320229" y="210820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18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4294967295"/>
          </p:nvPr>
        </p:nvSpPr>
        <p:spPr>
          <a:xfrm>
            <a:off x="503548" y="6417332"/>
            <a:ext cx="2057400" cy="266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x-none" altLang="de-DE" smtClean="0"/>
              <a:t>19.01.2021</a:t>
            </a:r>
            <a:endParaRPr lang="de-DE" alt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4294967295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Hatzifotiadou - Sarajevo MC training</a:t>
            </a:r>
            <a:endParaRPr lang="de-DE" dirty="0"/>
          </a:p>
        </p:txBody>
      </p:sp>
      <p:sp>
        <p:nvSpPr>
          <p:cNvPr id="65" name="Textfeld 64"/>
          <p:cNvSpPr txBox="1">
            <a:spLocks noChangeArrowheads="1"/>
          </p:cNvSpPr>
          <p:nvPr/>
        </p:nvSpPr>
        <p:spPr bwMode="auto">
          <a:xfrm>
            <a:off x="8136396" y="4792873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14k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179511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180986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2005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784789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feld 86"/>
          <p:cNvSpPr txBox="1"/>
          <p:nvPr/>
        </p:nvSpPr>
        <p:spPr>
          <a:xfrm>
            <a:off x="786264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2006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1385665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feld 88"/>
          <p:cNvSpPr txBox="1"/>
          <p:nvPr/>
        </p:nvSpPr>
        <p:spPr>
          <a:xfrm>
            <a:off x="1387140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2007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1990943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feld 90"/>
          <p:cNvSpPr txBox="1"/>
          <p:nvPr/>
        </p:nvSpPr>
        <p:spPr>
          <a:xfrm>
            <a:off x="1992418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2008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2598304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feld 92"/>
          <p:cNvSpPr txBox="1"/>
          <p:nvPr/>
        </p:nvSpPr>
        <p:spPr>
          <a:xfrm>
            <a:off x="2599779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2009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4" name="Abgerundetes Rechteck 93"/>
          <p:cNvSpPr/>
          <p:nvPr/>
        </p:nvSpPr>
        <p:spPr>
          <a:xfrm>
            <a:off x="3203582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feld 94"/>
          <p:cNvSpPr txBox="1"/>
          <p:nvPr/>
        </p:nvSpPr>
        <p:spPr>
          <a:xfrm>
            <a:off x="3205057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2010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6" name="Abgerundetes Rechteck 95"/>
          <p:cNvSpPr/>
          <p:nvPr/>
        </p:nvSpPr>
        <p:spPr>
          <a:xfrm>
            <a:off x="3804458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feld 96"/>
          <p:cNvSpPr txBox="1"/>
          <p:nvPr/>
        </p:nvSpPr>
        <p:spPr>
          <a:xfrm>
            <a:off x="3805933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2011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8" name="Abgerundetes Rechteck 97"/>
          <p:cNvSpPr/>
          <p:nvPr/>
        </p:nvSpPr>
        <p:spPr>
          <a:xfrm>
            <a:off x="4409736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feld 98"/>
          <p:cNvSpPr txBox="1"/>
          <p:nvPr/>
        </p:nvSpPr>
        <p:spPr>
          <a:xfrm>
            <a:off x="4411211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2012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0" name="Abgerundetes Rechteck 99"/>
          <p:cNvSpPr/>
          <p:nvPr/>
        </p:nvSpPr>
        <p:spPr>
          <a:xfrm>
            <a:off x="5017429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feld 100"/>
          <p:cNvSpPr txBox="1"/>
          <p:nvPr/>
        </p:nvSpPr>
        <p:spPr>
          <a:xfrm>
            <a:off x="5018904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2013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2" name="Abgerundetes Rechteck 101"/>
          <p:cNvSpPr/>
          <p:nvPr/>
        </p:nvSpPr>
        <p:spPr>
          <a:xfrm>
            <a:off x="5622707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feld 102"/>
          <p:cNvSpPr txBox="1"/>
          <p:nvPr/>
        </p:nvSpPr>
        <p:spPr>
          <a:xfrm>
            <a:off x="5624182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2014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4" name="Abgerundetes Rechteck 103"/>
          <p:cNvSpPr/>
          <p:nvPr/>
        </p:nvSpPr>
        <p:spPr>
          <a:xfrm>
            <a:off x="6223583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feld 104"/>
          <p:cNvSpPr txBox="1"/>
          <p:nvPr/>
        </p:nvSpPr>
        <p:spPr>
          <a:xfrm>
            <a:off x="6225058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2015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6" name="Abgerundetes Rechteck 105"/>
          <p:cNvSpPr/>
          <p:nvPr/>
        </p:nvSpPr>
        <p:spPr>
          <a:xfrm>
            <a:off x="6828861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feld 106"/>
          <p:cNvSpPr txBox="1"/>
          <p:nvPr/>
        </p:nvSpPr>
        <p:spPr>
          <a:xfrm>
            <a:off x="6830336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2016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8" name="Abgerundetes Rechteck 107"/>
          <p:cNvSpPr/>
          <p:nvPr/>
        </p:nvSpPr>
        <p:spPr>
          <a:xfrm>
            <a:off x="7434139" y="1299410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feld 108"/>
          <p:cNvSpPr txBox="1"/>
          <p:nvPr/>
        </p:nvSpPr>
        <p:spPr>
          <a:xfrm>
            <a:off x="7435614" y="1284825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2017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10" name="Abgerundetes Rechteck 109"/>
          <p:cNvSpPr/>
          <p:nvPr/>
        </p:nvSpPr>
        <p:spPr>
          <a:xfrm>
            <a:off x="8039417" y="1299410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feld 110"/>
          <p:cNvSpPr txBox="1"/>
          <p:nvPr/>
        </p:nvSpPr>
        <p:spPr>
          <a:xfrm>
            <a:off x="8040892" y="1284825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2018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67" name="Titel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69925"/>
          </a:xfrm>
        </p:spPr>
        <p:txBody>
          <a:bodyPr>
            <a:normAutofit/>
          </a:bodyPr>
          <a:lstStyle/>
          <a:p>
            <a:pPr eaLnBrk="1" hangingPunct="1">
              <a:spcAft>
                <a:spcPct val="0"/>
              </a:spcAft>
            </a:pPr>
            <a:r>
              <a:rPr lang="de-DE" altLang="de-DE" sz="2800" dirty="0" err="1" smtClean="0">
                <a:solidFill>
                  <a:srgbClr val="0000FF"/>
                </a:solidFill>
              </a:rPr>
              <a:t>Statistics</a:t>
            </a:r>
            <a:r>
              <a:rPr lang="de-DE" altLang="de-DE" sz="2800" dirty="0" smtClean="0">
                <a:solidFill>
                  <a:srgbClr val="0000FF"/>
                </a:solidFill>
              </a:rPr>
              <a:t> International Masterclasses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045A91-0E5D-9C4E-BF76-5DFE33A8854E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25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C73BB6-CE0D-344B-8AE1-8A58F9210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THE 2019 MASTERCLASSES</a:t>
            </a:r>
            <a:endParaRPr lang="en-GB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465B8D5-B4DA-1E41-B2FD-711D1EE4C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Hatzifotiadou - Sarajevo MC training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EF06AB-74F8-9142-9929-371AFFFF3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1C925B7C-90FB-2646-B365-12C36D08D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355" y="3830823"/>
            <a:ext cx="3120093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solidFill>
                  <a:srgbClr val="003478"/>
                </a:solidFill>
              </a:rPr>
              <a:t>Coordination</a:t>
            </a:r>
            <a:r>
              <a:rPr lang="de-DE" altLang="de-DE" sz="1800" dirty="0" smtClean="0">
                <a:solidFill>
                  <a:srgbClr val="003478"/>
                </a:solidFill>
              </a:rPr>
              <a:t>.</a:t>
            </a:r>
            <a:r>
              <a:rPr lang="de-DE" altLang="de-DE" sz="1800" dirty="0">
                <a:solidFill>
                  <a:srgbClr val="003478"/>
                </a:solidFill>
              </a:rPr>
              <a:t>: </a:t>
            </a:r>
            <a:r>
              <a:rPr lang="de-DE" altLang="de-DE" sz="1800" dirty="0" err="1">
                <a:solidFill>
                  <a:srgbClr val="003478"/>
                </a:solidFill>
              </a:rPr>
              <a:t>QuarkNet</a:t>
            </a:r>
            <a:endParaRPr lang="de-DE" altLang="de-DE" sz="1800" dirty="0">
              <a:solidFill>
                <a:srgbClr val="003478"/>
              </a:solidFill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A56A15E0-83FA-854D-B9CD-A9038428D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753" y="4052980"/>
            <a:ext cx="3411015" cy="2174953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xmlns="" id="{A93A1F0E-4B27-DF4A-9C82-92617942E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46" y="4266538"/>
            <a:ext cx="3384302" cy="1914900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xmlns="" id="{6DB9E24C-3406-4547-94CE-4E9029B3E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8992" y="4052977"/>
            <a:ext cx="3652808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dirty="0">
                <a:solidFill>
                  <a:srgbClr val="003478"/>
                </a:solidFill>
              </a:rPr>
              <a:t>188 </a:t>
            </a:r>
            <a:r>
              <a:rPr lang="de-DE" altLang="de-DE" sz="1400" dirty="0" err="1">
                <a:solidFill>
                  <a:srgbClr val="003478"/>
                </a:solidFill>
              </a:rPr>
              <a:t>institutes</a:t>
            </a:r>
            <a:r>
              <a:rPr lang="en-US" altLang="de-DE" sz="1400" dirty="0">
                <a:solidFill>
                  <a:srgbClr val="003478"/>
                </a:solidFill>
              </a:rPr>
              <a:t> (177)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40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41 LHCb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  3 ALICE R_AA (3)</a:t>
            </a: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xmlns="" id="{8E224E32-207F-514D-A548-7885E24DC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6448" y="1526312"/>
            <a:ext cx="3233536" cy="13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400" dirty="0" err="1" smtClean="0">
                <a:solidFill>
                  <a:srgbClr val="003478"/>
                </a:solidFill>
              </a:rPr>
              <a:t>Masterclasses</a:t>
            </a:r>
            <a:r>
              <a:rPr lang="de-DE" altLang="de-DE" sz="1400" dirty="0" smtClean="0">
                <a:solidFill>
                  <a:srgbClr val="003478"/>
                </a:solidFill>
              </a:rPr>
              <a:t> : </a:t>
            </a:r>
            <a:r>
              <a:rPr lang="de-DE" altLang="de-DE" sz="1400" dirty="0">
                <a:solidFill>
                  <a:srgbClr val="003478"/>
                </a:solidFill>
              </a:rPr>
              <a:t>7.3. - 16.4.2019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3478"/>
                </a:solidFill>
              </a:rPr>
              <a:t>54 countries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3478"/>
                </a:solidFill>
              </a:rPr>
              <a:t>239 </a:t>
            </a:r>
            <a:r>
              <a:rPr lang="de-DE" altLang="de-DE" sz="1400" dirty="0" err="1">
                <a:solidFill>
                  <a:srgbClr val="003478"/>
                </a:solidFill>
              </a:rPr>
              <a:t>institutes</a:t>
            </a:r>
            <a:endParaRPr lang="de-DE" altLang="de-DE" sz="14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3478"/>
                </a:solidFill>
              </a:rPr>
              <a:t>15k </a:t>
            </a:r>
            <a:r>
              <a:rPr lang="de-DE" altLang="de-DE" sz="1400" dirty="0" err="1">
                <a:solidFill>
                  <a:srgbClr val="003478"/>
                </a:solidFill>
              </a:rPr>
              <a:t>students</a:t>
            </a:r>
            <a:r>
              <a:rPr lang="de-DE" altLang="de-DE" sz="1400" dirty="0">
                <a:solidFill>
                  <a:srgbClr val="003478"/>
                </a:solidFill>
              </a:rPr>
              <a:t> (</a:t>
            </a:r>
            <a:r>
              <a:rPr lang="de-DE" altLang="de-DE" sz="1400" dirty="0" err="1">
                <a:solidFill>
                  <a:srgbClr val="003478"/>
                </a:solidFill>
              </a:rPr>
              <a:t>preliminary</a:t>
            </a:r>
            <a:r>
              <a:rPr lang="de-DE" altLang="de-DE" sz="1400" dirty="0">
                <a:solidFill>
                  <a:srgbClr val="003478"/>
                </a:solidFill>
              </a:rPr>
              <a:t> </a:t>
            </a:r>
            <a:r>
              <a:rPr lang="de-DE" altLang="de-DE" sz="1400" dirty="0" err="1">
                <a:solidFill>
                  <a:srgbClr val="003478"/>
                </a:solidFill>
              </a:rPr>
              <a:t>number</a:t>
            </a:r>
            <a:r>
              <a:rPr lang="de-DE" altLang="de-DE" sz="1400" dirty="0">
                <a:solidFill>
                  <a:srgbClr val="003478"/>
                </a:solidFill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3478"/>
                </a:solidFill>
              </a:rPr>
              <a:t>1k   </a:t>
            </a:r>
            <a:r>
              <a:rPr lang="de-DE" altLang="de-DE" sz="1400" dirty="0" err="1">
                <a:solidFill>
                  <a:srgbClr val="003478"/>
                </a:solidFill>
              </a:rPr>
              <a:t>teachers</a:t>
            </a:r>
            <a:r>
              <a:rPr lang="de-DE" altLang="de-DE" sz="1400" dirty="0">
                <a:solidFill>
                  <a:srgbClr val="003478"/>
                </a:solidFill>
              </a:rPr>
              <a:t> (</a:t>
            </a:r>
            <a:r>
              <a:rPr lang="de-DE" altLang="de-DE" sz="1400" dirty="0" err="1">
                <a:solidFill>
                  <a:srgbClr val="003478"/>
                </a:solidFill>
              </a:rPr>
              <a:t>preliminary</a:t>
            </a:r>
            <a:r>
              <a:rPr lang="de-DE" altLang="de-DE" sz="1400" dirty="0">
                <a:solidFill>
                  <a:srgbClr val="003478"/>
                </a:solidFill>
              </a:rPr>
              <a:t> </a:t>
            </a:r>
            <a:r>
              <a:rPr lang="de-DE" altLang="de-DE" sz="1400" dirty="0" err="1">
                <a:solidFill>
                  <a:srgbClr val="003478"/>
                </a:solidFill>
              </a:rPr>
              <a:t>number</a:t>
            </a:r>
            <a:r>
              <a:rPr lang="de-DE" altLang="de-DE" sz="1400" dirty="0">
                <a:solidFill>
                  <a:srgbClr val="003478"/>
                </a:solidFill>
              </a:rPr>
              <a:t>)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xmlns="" id="{78EBED6E-A936-BE4D-B1CE-657BC4744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354" y="4300483"/>
            <a:ext cx="3572758" cy="1569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</a:pPr>
            <a:r>
              <a:rPr lang="de-DE" altLang="de-DE" sz="1400" dirty="0">
                <a:solidFill>
                  <a:srgbClr val="003478"/>
                </a:solidFill>
              </a:rPr>
              <a:t>51 </a:t>
            </a:r>
            <a:r>
              <a:rPr lang="de-DE" altLang="de-DE" sz="1400" dirty="0" err="1">
                <a:solidFill>
                  <a:srgbClr val="003478"/>
                </a:solidFill>
              </a:rPr>
              <a:t>institutes</a:t>
            </a:r>
            <a:r>
              <a:rPr lang="de-DE" altLang="de-DE" sz="1400" dirty="0">
                <a:solidFill>
                  <a:srgbClr val="003478"/>
                </a:solidFill>
              </a:rPr>
              <a:t> (48)</a:t>
            </a:r>
          </a:p>
          <a:p>
            <a:pPr defTabSz="914400" eaLnBrk="1" hangingPunct="1">
              <a:spcBef>
                <a:spcPct val="0"/>
              </a:spcBef>
            </a:pPr>
            <a:r>
              <a:rPr lang="de-DE" altLang="de-DE" sz="140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914400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22 ATLAS (19)</a:t>
            </a:r>
          </a:p>
          <a:p>
            <a:pPr lvl="1" defTabSz="914400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32 CMS</a:t>
            </a:r>
            <a:r>
              <a:rPr lang="de-DE" altLang="de-DE" sz="1400" dirty="0">
                <a:solidFill>
                  <a:srgbClr val="003478"/>
                </a:solidFill>
              </a:rPr>
              <a:t> </a:t>
            </a:r>
            <a:r>
              <a:rPr lang="de-DE" altLang="de-DE" sz="1200" dirty="0">
                <a:solidFill>
                  <a:srgbClr val="003478"/>
                </a:solidFill>
              </a:rPr>
              <a:t>(31)</a:t>
            </a:r>
          </a:p>
          <a:p>
            <a:pPr marL="9525" indent="0" defTabSz="444500"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3478"/>
                </a:solidFill>
              </a:rPr>
              <a:t>	(</a:t>
            </a:r>
            <a:r>
              <a:rPr lang="de-DE" altLang="de-DE" sz="1200" dirty="0">
                <a:solidFill>
                  <a:srgbClr val="003478"/>
                </a:solidFill>
              </a:rPr>
              <a:t>Incl. TRIUMF </a:t>
            </a:r>
            <a:r>
              <a:rPr lang="de-DE" altLang="de-DE" sz="1200" dirty="0" err="1">
                <a:solidFill>
                  <a:srgbClr val="003478"/>
                </a:solidFill>
              </a:rPr>
              <a:t>program</a:t>
            </a:r>
            <a:r>
              <a:rPr lang="de-DE" altLang="de-DE" sz="1200" dirty="0">
                <a:solidFill>
                  <a:srgbClr val="003478"/>
                </a:solidFill>
              </a:rPr>
              <a:t>)</a:t>
            </a:r>
          </a:p>
          <a:p>
            <a:pPr marL="176213" indent="-166688" defTabSz="914400">
              <a:spcBef>
                <a:spcPct val="0"/>
              </a:spcBef>
            </a:pPr>
            <a:r>
              <a:rPr lang="de-DE" altLang="de-DE" sz="1400" dirty="0">
                <a:solidFill>
                  <a:srgbClr val="003478"/>
                </a:solidFill>
              </a:rPr>
              <a:t>12 </a:t>
            </a:r>
            <a:r>
              <a:rPr lang="de-DE" altLang="de-DE" sz="1400" dirty="0" err="1">
                <a:solidFill>
                  <a:srgbClr val="003478"/>
                </a:solidFill>
              </a:rPr>
              <a:t>MINERvA</a:t>
            </a:r>
            <a:r>
              <a:rPr lang="de-DE" altLang="de-DE" sz="1400" dirty="0">
                <a:solidFill>
                  <a:srgbClr val="003478"/>
                </a:solidFill>
              </a:rPr>
              <a:t> Masterclasses</a:t>
            </a:r>
          </a:p>
          <a:p>
            <a:pPr marL="295275" indent="-285750" defTabSz="914400">
              <a:spcBef>
                <a:spcPct val="0"/>
              </a:spcBef>
            </a:pPr>
            <a:endParaRPr lang="de-DE" altLang="de-DE" sz="1400" dirty="0">
              <a:solidFill>
                <a:srgbClr val="003478"/>
              </a:solidFill>
            </a:endParaRPr>
          </a:p>
        </p:txBody>
      </p:sp>
      <p:sp>
        <p:nvSpPr>
          <p:cNvPr id="18" name="Text Box 3">
            <a:extLst>
              <a:ext uri="{FF2B5EF4-FFF2-40B4-BE49-F238E27FC236}">
                <a16:creationId xmlns:a16="http://schemas.microsoft.com/office/drawing/2014/main" xmlns="" id="{72F70FAC-4B88-9445-8DE9-C0D0B3C62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629" y="3600010"/>
            <a:ext cx="3424366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solidFill>
                  <a:srgbClr val="003478"/>
                </a:solidFill>
              </a:rPr>
              <a:t>Coordination</a:t>
            </a:r>
            <a:r>
              <a:rPr lang="de-DE" altLang="de-DE" sz="1800" dirty="0" smtClean="0">
                <a:solidFill>
                  <a:srgbClr val="003478"/>
                </a:solidFill>
              </a:rPr>
              <a:t>.</a:t>
            </a:r>
            <a:r>
              <a:rPr lang="de-DE" altLang="de-DE" sz="1800" dirty="0">
                <a:solidFill>
                  <a:srgbClr val="003478"/>
                </a:solidFill>
              </a:rPr>
              <a:t>: TU Dresden </a:t>
            </a:r>
          </a:p>
        </p:txBody>
      </p:sp>
      <p:pic>
        <p:nvPicPr>
          <p:cNvPr id="19" name="Grafik 6">
            <a:extLst>
              <a:ext uri="{FF2B5EF4-FFF2-40B4-BE49-F238E27FC236}">
                <a16:creationId xmlns:a16="http://schemas.microsoft.com/office/drawing/2014/main" xmlns="" id="{A10D003D-EE3D-4849-A170-3518E69D7E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457201" y="1526312"/>
            <a:ext cx="2731323" cy="1803030"/>
          </a:xfrm>
          <a:prstGeom prst="rect">
            <a:avLst/>
          </a:prstGeom>
        </p:spPr>
      </p:pic>
      <p:pic>
        <p:nvPicPr>
          <p:cNvPr id="20" name="Grafik 1">
            <a:extLst>
              <a:ext uri="{FF2B5EF4-FFF2-40B4-BE49-F238E27FC236}">
                <a16:creationId xmlns:a16="http://schemas.microsoft.com/office/drawing/2014/main" xmlns="" id="{3EF64FB9-80A7-F04F-80A7-20E76039B7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984" y="1463635"/>
            <a:ext cx="1709100" cy="213637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19.01.2021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92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4231</TotalTime>
  <Words>376</Words>
  <Application>Microsoft Macintosh PowerPoint</Application>
  <PresentationFormat>On-screen Show (4:3)</PresentationFormat>
  <Paragraphs>129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Statistics International Masterclasses</vt:lpstr>
      <vt:lpstr>THE 2019 MASTERCLASSES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42</cp:revision>
  <dcterms:created xsi:type="dcterms:W3CDTF">2012-06-17T17:29:51Z</dcterms:created>
  <dcterms:modified xsi:type="dcterms:W3CDTF">2021-01-19T11:41:54Z</dcterms:modified>
</cp:coreProperties>
</file>