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4" r:id="rId3"/>
  </p:sldMasterIdLst>
  <p:notesMasterIdLst>
    <p:notesMasterId r:id="rId11"/>
  </p:notesMasterIdLst>
  <p:sldIdLst>
    <p:sldId id="256" r:id="rId4"/>
    <p:sldId id="371" r:id="rId5"/>
    <p:sldId id="372" r:id="rId6"/>
    <p:sldId id="274" r:id="rId7"/>
    <p:sldId id="430" r:id="rId8"/>
    <p:sldId id="459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4622"/>
  </p:normalViewPr>
  <p:slideViewPr>
    <p:cSldViewPr snapToGrid="0" snapToObjects="1">
      <p:cViewPr varScale="1">
        <p:scale>
          <a:sx n="80" d="100"/>
          <a:sy n="80" d="100"/>
        </p:scale>
        <p:origin x="4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5D8DE-C135-5941-9D10-FAB2B8B58579}" type="datetimeFigureOut">
              <a:rPr lang="en-US" smtClean="0"/>
              <a:t>1/29/21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2153C-7A91-3B43-83CF-83D3F4A52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86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656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88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23932-E879-384B-A765-8715C8D42F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8F276-6C09-E842-BE38-C26DA9B3A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DECA5-45D6-3149-A9BD-A474983E4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034F1-97D9-D442-90B1-69F0F66DE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64DD8-88D4-8343-9F21-8BEAA129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2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F58E9-4ED8-E548-AB5F-0C4EBCA08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35D551-1CF5-2642-A0CE-C6F63A24D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32D40-AAF2-C84B-AFCF-9E8D4A71E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F6C5A-0B2C-CE42-97DE-24847398C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41F0C-3EC3-664F-8943-2D23CA7FA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3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DEEFE5-9262-0B48-8DE4-4867505E48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64A52F-DA43-8A4E-B6D8-5103615E79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BBBF7-4F16-494E-A06C-2606F303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9EBFA-1BCA-F845-95C4-30FD6E399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69DD2-ABFA-364C-89A4-816FD3903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15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706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27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72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04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248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04000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1460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7428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200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20000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65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600201"/>
            <a:ext cx="5310433" cy="4131297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71972" y="1600201"/>
            <a:ext cx="5310432" cy="4131297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200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20000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4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479AD-ACB8-FE45-8710-E203DB0FE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4F6CE-CB70-4B44-BDD3-F2174F31B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CC9A8-ED25-D644-A5C0-8CF608A2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21D5A-E8DF-6040-9E4A-37A6B52A7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964C-ABD7-A64F-85E4-AEB49EDF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13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1200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20000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89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1200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19996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06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200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20000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907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GB"/>
              <a:t>Click icon to add picture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200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20000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62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59A6B26-A52A-CD4E-B1E8-FACB2D9CA08D}"/>
              </a:ext>
            </a:extLst>
          </p:cNvPr>
          <p:cNvSpPr/>
          <p:nvPr userDrawn="1"/>
        </p:nvSpPr>
        <p:spPr>
          <a:xfrm>
            <a:off x="5016699" y="1716103"/>
            <a:ext cx="2158603" cy="615553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</a:bodyPr>
          <a:lstStyle/>
          <a:p>
            <a:pPr algn="ctr"/>
            <a:r>
              <a:rPr lang="en-GB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90115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86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6990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andscapelight.jpg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28636" y="1659246"/>
            <a:ext cx="9934729" cy="4355998"/>
          </a:xfrm>
          <a:prstGeom prst="rect">
            <a:avLst/>
          </a:prstGeom>
          <a:effectLst/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516530" y="2377988"/>
            <a:ext cx="9158941" cy="1369257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Performance Workshop 2017 </a:t>
            </a:r>
            <a:br>
              <a:rPr lang="en-GB" dirty="0"/>
            </a:br>
            <a:r>
              <a:rPr lang="fr-FR" dirty="0"/>
              <a:t>Session 5: LIU / HL-LHC / LS2</a:t>
            </a:r>
            <a:endParaRPr kumimoji="0"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fld id="{6EA3808C-38AC-9C40-89E8-45820D865841}" type="datetime1">
              <a:rPr lang="de-CH" smtClean="0">
                <a:latin typeface="Arial"/>
              </a:rPr>
              <a:t>29.01.21</a:t>
            </a:fld>
            <a:endParaRPr lang="en-US" dirty="0">
              <a:latin typeface="Arial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>
                <a:latin typeface="Arial"/>
              </a:rPr>
              <a:t>IEFC                                  Giovanni Rumolo</a:t>
            </a:r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77644" y="119136"/>
            <a:ext cx="2292295" cy="1292464"/>
          </a:xfrm>
          <a:prstGeom prst="rect">
            <a:avLst/>
          </a:prstGeom>
        </p:spPr>
      </p:pic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054412" y="3810778"/>
            <a:ext cx="8083176" cy="419653"/>
          </a:xfrm>
        </p:spPr>
        <p:txBody>
          <a:bodyPr lIns="45720" tIns="0" rIns="45720" bIns="0"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23-26 January 2017</a:t>
            </a:r>
          </a:p>
        </p:txBody>
      </p:sp>
    </p:spTree>
    <p:extLst>
      <p:ext uri="{BB962C8B-B14F-4D97-AF65-F5344CB8AC3E}">
        <p14:creationId xmlns:p14="http://schemas.microsoft.com/office/powerpoint/2010/main" val="1649514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208"/>
            <a:ext cx="9600181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5924" y="119137"/>
            <a:ext cx="1544431" cy="870796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fld id="{15030A2D-F690-ED40-A2E1-457A5B1367EA}" type="datetime1">
              <a:rPr lang="de-CH" smtClean="0">
                <a:latin typeface="Arial"/>
              </a:rPr>
              <a:t>29.01.21</a:t>
            </a:fld>
            <a:endParaRPr lang="en-US" dirty="0"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>
                <a:latin typeface="Arial"/>
              </a:rPr>
              <a:t>IEFC                                  Giovanni Rumolo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1177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58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1BDE8-EC85-E247-B278-D177A258D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01A18-3221-1D4D-A6DA-15600BEF8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B0EC4-EDE9-EA4F-99B9-8939A2AEA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F56F9-55E3-6D47-9C0B-CB22BE8B1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0D4C5-B5C3-F84D-ABA6-DC0101950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013AA-34FD-F44E-B263-51C1AE4E5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1343A-9301-884C-B896-4262AA2C9F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6C56B-79EC-DD4D-B1BC-B0CEB1FF11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65ACEB-3747-8749-AC4F-8834AAA6A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7021B-81EB-A24F-84C3-B8102BD7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E877A0-8B60-5D42-808B-A5DE4A96D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3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D25AA-BE1F-F044-8139-CC7186E93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E54FE-A5D1-9E4D-8E23-24E00D6F0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B108CF-FCDA-FF43-95F9-8060DC703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E37DFF-E759-084B-8810-473E961E86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909189-4E4C-8846-98A4-C43A582CF7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FED677-FDC7-0041-974A-C99FA7011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FC6160-8185-024D-8382-5DB57F051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C48639-1760-AA49-8222-C3DC0559A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1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CA0A8-3A20-FC4B-8B58-D9FCB9E06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C222C1-3C0E-3D4E-A72C-27530538D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614DF-6C22-7346-BFED-9E3A8E65D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7A7B82-AFE2-F24F-81B5-F6651D396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0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2FD9E5-6FF9-EC40-9623-2583FD0AB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C7ADD7-B6E0-6E4A-BEEF-0B43EFC1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46EF0-2565-A744-A927-AECAF2949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025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DB58-B3D3-A94F-97DD-DD7E139EF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2AB72-BE99-F044-ABAB-C72DA5623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BC67C6-D150-6143-B0BB-D3B2ED19E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5F05BB-B002-A64D-BE20-372AD416B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2E080-647E-364E-A153-2CD15D8C4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1B3E5-B62E-F445-B22F-2ACEBB0D2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6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11C7A-4832-DE49-810B-0F5203A38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2D850A-3FFB-9D45-BC7F-91D63C08E7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B226DE-0EA8-EF4D-87AA-2D04726095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89E126-BC60-4745-B01D-BEE6A8BAD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84621-D310-6A45-B980-E28520377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1C385-C208-8E47-8062-F09C7CB95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1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39E93A-08EE-644E-A034-3675C4FD6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AAF15-41C0-E742-A122-4EFB0F4E3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2181B-79BA-DD42-B9D5-4002A62198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ED650-F2F3-B441-8CC8-284B57035DFC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5570E-01E8-1D42-8045-D8008CEA12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DF56E-7849-A647-98CF-7F4C624EC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C55D8-BD53-8B46-99E4-41D95D35F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9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200000" y="6240000"/>
            <a:ext cx="31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20000" y="6240000"/>
            <a:ext cx="4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IEFC - 29 January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0000" y="624000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8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081534" y="6184800"/>
            <a:ext cx="4909878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fld id="{7CD9F386-4E17-BA4D-BA46-FEA5DEB007FE}" type="datetime1">
              <a:rPr lang="de-CH" smtClean="0">
                <a:latin typeface="Arial"/>
              </a:rPr>
              <a:t>29.01.21</a:t>
            </a:fld>
            <a:endParaRPr lang="en-US" dirty="0">
              <a:latin typeface="Arial"/>
            </a:endParaRPr>
          </a:p>
        </p:txBody>
      </p:sp>
      <p:pic>
        <p:nvPicPr>
          <p:cNvPr id="15" name="Picture 7" descr="logo-presentation-small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5" y="6111128"/>
            <a:ext cx="655713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89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200" indent="-349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59600" indent="-349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00273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54744/contributions/4011728/attachments/2113413/3556612/2020.10.01_Injector-MD-requests-2021_update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58C7B-766E-3F47-9C66-90928436E2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IEFC meeting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2FA351-3A69-3E4A-B3D0-0E299EBD77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Ray VENESS </a:t>
            </a:r>
          </a:p>
          <a:p>
            <a:r>
              <a:rPr lang="en-US" dirty="0"/>
              <a:t>29/1/21</a:t>
            </a:r>
          </a:p>
          <a:p>
            <a:r>
              <a:rPr lang="en-US" dirty="0">
                <a:hlinkClick r:id="rId2"/>
              </a:rPr>
              <a:t>https://indico.cern.ch/event/1000273/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80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45F09-A00A-A44C-93A1-B56C84F9F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2021 Injectors Schedule: Q1 + Q2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DFA02-37F0-7E43-ACA7-9BADC90A1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144" y="1474651"/>
            <a:ext cx="4638765" cy="4214707"/>
          </a:xfrm>
        </p:spPr>
        <p:txBody>
          <a:bodyPr>
            <a:normAutofit fontScale="77500" lnSpcReduction="20000"/>
          </a:bodyPr>
          <a:lstStyle/>
          <a:p>
            <a:pPr marL="357708" indent="-309026">
              <a:lnSpc>
                <a:spcPct val="120000"/>
              </a:lnSpc>
            </a:pPr>
            <a:r>
              <a:rPr lang="en-GB" sz="2400" dirty="0"/>
              <a:t>Mainly concentrating on commissioning and Scrubbing.</a:t>
            </a:r>
          </a:p>
          <a:p>
            <a:pPr marL="833946" lvl="1" indent="-359824">
              <a:lnSpc>
                <a:spcPct val="120000"/>
              </a:lnSpc>
            </a:pPr>
            <a:r>
              <a:rPr lang="en-GB" sz="1867" dirty="0"/>
              <a:t>Many intermediate milestones.</a:t>
            </a:r>
          </a:p>
          <a:p>
            <a:pPr marL="357708" indent="-309026">
              <a:lnSpc>
                <a:spcPct val="120000"/>
              </a:lnSpc>
            </a:pPr>
            <a:r>
              <a:rPr lang="en-GB" sz="2400" dirty="0"/>
              <a:t>First beam to ISOLDE on 25.05 and start of physics 21.06.</a:t>
            </a:r>
          </a:p>
          <a:p>
            <a:pPr marL="357708" indent="-309026">
              <a:lnSpc>
                <a:spcPct val="120000"/>
              </a:lnSpc>
            </a:pPr>
            <a:r>
              <a:rPr lang="en-GB" sz="2400" dirty="0"/>
              <a:t>Details for the technical stop in week 16 remains to be defined:</a:t>
            </a:r>
          </a:p>
          <a:p>
            <a:pPr marL="833946" lvl="1" indent="-359824">
              <a:lnSpc>
                <a:spcPct val="120000"/>
              </a:lnSpc>
            </a:pPr>
            <a:r>
              <a:rPr lang="en-GB" sz="1867" dirty="0"/>
              <a:t>Exchange of </a:t>
            </a:r>
            <a:r>
              <a:rPr lang="en-GB" sz="1867" dirty="0" err="1"/>
              <a:t>Linac</a:t>
            </a:r>
            <a:r>
              <a:rPr lang="en-GB" sz="1867" dirty="0"/>
              <a:t> 4 source and beam recovery time.</a:t>
            </a:r>
          </a:p>
          <a:p>
            <a:pPr marL="833946" lvl="1" indent="-359824">
              <a:lnSpc>
                <a:spcPct val="120000"/>
              </a:lnSpc>
            </a:pPr>
            <a:r>
              <a:rPr lang="en-GB" sz="1867" dirty="0"/>
              <a:t>RP cooldown time.</a:t>
            </a:r>
          </a:p>
          <a:p>
            <a:pPr marL="833946" lvl="1" indent="-359824">
              <a:lnSpc>
                <a:spcPct val="120000"/>
              </a:lnSpc>
            </a:pPr>
            <a:r>
              <a:rPr lang="en-GB" sz="1867" dirty="0"/>
              <a:t>Technical stop interventions time window.</a:t>
            </a:r>
          </a:p>
          <a:p>
            <a:pPr marL="357708" indent="-311143">
              <a:lnSpc>
                <a:spcPct val="120000"/>
              </a:lnSpc>
            </a:pPr>
            <a:r>
              <a:rPr lang="en-GB" sz="2400" dirty="0"/>
              <a:t>Agreement to provide NA setting-up beam already in week 25.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A394D-8808-9448-88BE-FF2C2A1572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Steerenberg, BE-OP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B03D3-3B87-654F-9BD2-F1035DB43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IEFC - 29 January 2021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74B17-6A8F-4C4D-A241-22B48CF53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2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ED3B50-572C-C445-AEFE-418BA887E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39" y="1381760"/>
            <a:ext cx="6842363" cy="4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9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45F09-A00A-A44C-93A1-B56C84F9F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2021 Injectors Schedule: Q3 + Q4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DFA02-37F0-7E43-ACA7-9BADC90A1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0036" y="1931456"/>
            <a:ext cx="4569097" cy="3551024"/>
          </a:xfrm>
        </p:spPr>
        <p:txBody>
          <a:bodyPr>
            <a:normAutofit/>
          </a:bodyPr>
          <a:lstStyle/>
          <a:p>
            <a:pPr marL="357708" indent="-309026"/>
            <a:r>
              <a:rPr lang="en-GB" sz="2133" dirty="0"/>
              <a:t>Most experimental areas will start of physic during this period.</a:t>
            </a:r>
          </a:p>
          <a:p>
            <a:pPr marL="357708" indent="-309026">
              <a:spcBef>
                <a:spcPts val="1632"/>
              </a:spcBef>
            </a:pPr>
            <a:r>
              <a:rPr lang="en-GB" sz="2133" dirty="0"/>
              <a:t>AWAKE, </a:t>
            </a:r>
            <a:r>
              <a:rPr lang="en-GB" sz="2133" dirty="0" err="1"/>
              <a:t>HiRadMat</a:t>
            </a:r>
            <a:r>
              <a:rPr lang="en-GB" sz="2133" dirty="0"/>
              <a:t> and MDs during prolonged days – </a:t>
            </a:r>
            <a:r>
              <a:rPr lang="en-GB" sz="2133" i="1" dirty="0"/>
              <a:t>impact on duty cycle for physics.</a:t>
            </a:r>
          </a:p>
          <a:p>
            <a:pPr marL="906335" lvl="1" indent="-309026"/>
            <a:r>
              <a:rPr lang="en-GB" sz="1600" i="1" dirty="0"/>
              <a:t>No AWAKE during dedicated MDs.</a:t>
            </a:r>
          </a:p>
          <a:p>
            <a:pPr marL="357708" indent="-309026">
              <a:spcBef>
                <a:spcPts val="1632"/>
              </a:spcBef>
            </a:pPr>
            <a:r>
              <a:rPr lang="en-GB" sz="2133" dirty="0"/>
              <a:t>Aim for high duty cycle for physics during nights and weekends.</a:t>
            </a:r>
          </a:p>
          <a:p>
            <a:endParaRPr lang="en-GB" sz="1867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A394D-8808-9448-88BE-FF2C2A1572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Steerenberg, BE-OP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B03D3-3B87-654F-9BD2-F1035DB43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IEFC - 29 January 2021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74B17-6A8F-4C4D-A241-22B48CF53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3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15A3B4-12B2-0A43-B254-704E9CEB6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63" y="1449113"/>
            <a:ext cx="6842343" cy="4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52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0927D-AA8A-7942-A80E-7FCC2EB37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/>
              <a:t>Presently Planned Short YETS ’21-’22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B5A4F-7511-B74F-BA4D-931566326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296" y="3888001"/>
            <a:ext cx="10742705" cy="1912452"/>
          </a:xfrm>
        </p:spPr>
        <p:txBody>
          <a:bodyPr>
            <a:normAutofit fontScale="47500" lnSpcReduction="20000"/>
          </a:bodyPr>
          <a:lstStyle/>
          <a:p>
            <a:pPr marL="364058" indent="-315376">
              <a:lnSpc>
                <a:spcPct val="120000"/>
              </a:lnSpc>
            </a:pPr>
            <a:r>
              <a:rPr lang="en-GB" dirty="0"/>
              <a:t>5 weeks for commissioning (hardware tests + cold check-out + beam commissioning) in the injectors (PSB, PS, SPS) before beam ready for PS the LHC.</a:t>
            </a:r>
          </a:p>
          <a:p>
            <a:pPr marL="364058" indent="-315376">
              <a:lnSpc>
                <a:spcPct val="120000"/>
              </a:lnSpc>
              <a:spcBef>
                <a:spcPts val="832"/>
              </a:spcBef>
            </a:pPr>
            <a:r>
              <a:rPr lang="en-GB" dirty="0"/>
              <a:t>The start of hardware re-commissioning in </a:t>
            </a:r>
            <a:r>
              <a:rPr lang="en-GB" dirty="0" err="1"/>
              <a:t>Linac</a:t>
            </a:r>
            <a:r>
              <a:rPr lang="en-GB" dirty="0"/>
              <a:t> 4 and PSB start before the annual closure.</a:t>
            </a:r>
          </a:p>
          <a:p>
            <a:pPr marL="364058" indent="-315376">
              <a:lnSpc>
                <a:spcPct val="120000"/>
              </a:lnSpc>
              <a:spcBef>
                <a:spcPts val="832"/>
              </a:spcBef>
            </a:pPr>
            <a:r>
              <a:rPr lang="en-GB" dirty="0"/>
              <a:t>The 6 (9) week YETS for the SPS is too short for the replacement of the MKP-L, which requires 12 weeks.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0AB89-2B0A-8B4F-9563-B30EC53264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Steerenberg, BE-OP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2BEA7-D9E0-564D-828D-3EE45A59A1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IEFC - 29 January 2021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5BAEC-3834-B245-85B0-7EA6D8292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4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0838EE-88F1-B745-846F-F568FA3E3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68" y="1173936"/>
            <a:ext cx="11321032" cy="2352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F21E4D-4CDE-FE4C-8177-18ED9FB4FCCC}"/>
              </a:ext>
            </a:extLst>
          </p:cNvPr>
          <p:cNvSpPr txBox="1"/>
          <p:nvPr/>
        </p:nvSpPr>
        <p:spPr>
          <a:xfrm>
            <a:off x="9833642" y="3126557"/>
            <a:ext cx="1965603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en-GB" sz="1067" i="1" dirty="0">
                <a:solidFill>
                  <a:srgbClr val="0055A0"/>
                </a:solidFill>
                <a:latin typeface="Arial"/>
              </a:rPr>
              <a:t>Courtesy of J. </a:t>
            </a:r>
            <a:r>
              <a:rPr lang="en-GB" sz="1067" i="1" dirty="0" err="1">
                <a:solidFill>
                  <a:srgbClr val="0055A0"/>
                </a:solidFill>
                <a:latin typeface="Arial"/>
              </a:rPr>
              <a:t>Coupard</a:t>
            </a:r>
            <a:r>
              <a:rPr lang="en-GB" sz="1067" i="1" dirty="0">
                <a:solidFill>
                  <a:srgbClr val="0055A0"/>
                </a:solidFill>
                <a:latin typeface="Arial"/>
              </a:rPr>
              <a:t> et al.</a:t>
            </a:r>
          </a:p>
          <a:p>
            <a:pPr defTabSz="1219170"/>
            <a:r>
              <a:rPr lang="en-GB" sz="1067" i="1" dirty="0">
                <a:solidFill>
                  <a:srgbClr val="0055A0"/>
                </a:solidFill>
                <a:latin typeface="Arial"/>
              </a:rPr>
              <a:t>EDMS 2439145 – version 1.0</a:t>
            </a:r>
          </a:p>
        </p:txBody>
      </p:sp>
    </p:spTree>
    <p:extLst>
      <p:ext uri="{BB962C8B-B14F-4D97-AF65-F5344CB8AC3E}">
        <p14:creationId xmlns:p14="http://schemas.microsoft.com/office/powerpoint/2010/main" val="3646009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A9341FD-003A-0C45-81A3-28A548112E5D}"/>
              </a:ext>
            </a:extLst>
          </p:cNvPr>
          <p:cNvCxnSpPr/>
          <p:nvPr/>
        </p:nvCxnSpPr>
        <p:spPr>
          <a:xfrm>
            <a:off x="9984424" y="2804945"/>
            <a:ext cx="0" cy="129600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1488606-FABA-0F4D-9063-008C5CBCE874}"/>
              </a:ext>
            </a:extLst>
          </p:cNvPr>
          <p:cNvCxnSpPr/>
          <p:nvPr/>
        </p:nvCxnSpPr>
        <p:spPr>
          <a:xfrm>
            <a:off x="7335970" y="2799057"/>
            <a:ext cx="0" cy="129600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7F49F09-50C7-FF43-A3C2-1F529A669599}"/>
              </a:ext>
            </a:extLst>
          </p:cNvPr>
          <p:cNvCxnSpPr/>
          <p:nvPr/>
        </p:nvCxnSpPr>
        <p:spPr>
          <a:xfrm>
            <a:off x="6204270" y="2786357"/>
            <a:ext cx="0" cy="2304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LIU milestones in 2021 – recover pre-LS2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1012479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US" dirty="0"/>
              <a:t>Throughout 2021 pre-LS2 beams will be recovered in the upgraded injectors…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11E60F-6D04-F042-9222-EF92094C0D54}" type="datetime1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406DA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06DA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406DA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IEFC                                  Giovanni Rumolo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06DA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240E99A-996D-7F4F-880C-9C5F79E2D038}"/>
              </a:ext>
            </a:extLst>
          </p:cNvPr>
          <p:cNvGrpSpPr/>
          <p:nvPr/>
        </p:nvGrpSpPr>
        <p:grpSpPr>
          <a:xfrm>
            <a:off x="609600" y="2077352"/>
            <a:ext cx="10577196" cy="692464"/>
            <a:chOff x="609600" y="2237681"/>
            <a:chExt cx="10577196" cy="692464"/>
          </a:xfrm>
        </p:grpSpPr>
        <p:sp>
          <p:nvSpPr>
            <p:cNvPr id="43" name="Chevron 42">
              <a:extLst>
                <a:ext uri="{FF2B5EF4-FFF2-40B4-BE49-F238E27FC236}">
                  <a16:creationId xmlns:a16="http://schemas.microsoft.com/office/drawing/2014/main" id="{6F5BE3A3-542A-764C-8DDF-3B1CA0BA8A56}"/>
                </a:ext>
              </a:extLst>
            </p:cNvPr>
            <p:cNvSpPr/>
            <p:nvPr/>
          </p:nvSpPr>
          <p:spPr>
            <a:xfrm>
              <a:off x="609600" y="2641042"/>
              <a:ext cx="1395278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March</a:t>
              </a:r>
            </a:p>
          </p:txBody>
        </p:sp>
        <p:sp>
          <p:nvSpPr>
            <p:cNvPr id="51" name="Chevron 50">
              <a:extLst>
                <a:ext uri="{FF2B5EF4-FFF2-40B4-BE49-F238E27FC236}">
                  <a16:creationId xmlns:a16="http://schemas.microsoft.com/office/drawing/2014/main" id="{ACE1BC15-7D9E-5D44-91BA-533488428ECA}"/>
                </a:ext>
              </a:extLst>
            </p:cNvPr>
            <p:cNvSpPr/>
            <p:nvPr/>
          </p:nvSpPr>
          <p:spPr>
            <a:xfrm>
              <a:off x="1884744" y="2641042"/>
              <a:ext cx="1395278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April</a:t>
              </a:r>
            </a:p>
          </p:txBody>
        </p:sp>
        <p:sp>
          <p:nvSpPr>
            <p:cNvPr id="52" name="Chevron 51">
              <a:extLst>
                <a:ext uri="{FF2B5EF4-FFF2-40B4-BE49-F238E27FC236}">
                  <a16:creationId xmlns:a16="http://schemas.microsoft.com/office/drawing/2014/main" id="{D777594F-3C01-C948-A5BB-720FD213F644}"/>
                </a:ext>
              </a:extLst>
            </p:cNvPr>
            <p:cNvSpPr/>
            <p:nvPr/>
          </p:nvSpPr>
          <p:spPr>
            <a:xfrm>
              <a:off x="3159888" y="2641042"/>
              <a:ext cx="1395278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May</a:t>
              </a:r>
            </a:p>
          </p:txBody>
        </p:sp>
        <p:sp>
          <p:nvSpPr>
            <p:cNvPr id="53" name="Chevron 52">
              <a:extLst>
                <a:ext uri="{FF2B5EF4-FFF2-40B4-BE49-F238E27FC236}">
                  <a16:creationId xmlns:a16="http://schemas.microsoft.com/office/drawing/2014/main" id="{EC687C02-CFFC-2747-ADDD-25C326B6621E}"/>
                </a:ext>
              </a:extLst>
            </p:cNvPr>
            <p:cNvSpPr/>
            <p:nvPr/>
          </p:nvSpPr>
          <p:spPr>
            <a:xfrm>
              <a:off x="4435032" y="2641041"/>
              <a:ext cx="1395278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June</a:t>
              </a:r>
            </a:p>
          </p:txBody>
        </p:sp>
        <p:sp>
          <p:nvSpPr>
            <p:cNvPr id="54" name="Chevron 53">
              <a:extLst>
                <a:ext uri="{FF2B5EF4-FFF2-40B4-BE49-F238E27FC236}">
                  <a16:creationId xmlns:a16="http://schemas.microsoft.com/office/drawing/2014/main" id="{BA456092-ACE9-434A-A3B2-CEEA50375A4B}"/>
                </a:ext>
              </a:extLst>
            </p:cNvPr>
            <p:cNvSpPr/>
            <p:nvPr/>
          </p:nvSpPr>
          <p:spPr>
            <a:xfrm>
              <a:off x="5710176" y="2641041"/>
              <a:ext cx="1395278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July</a:t>
              </a:r>
            </a:p>
          </p:txBody>
        </p:sp>
        <p:sp>
          <p:nvSpPr>
            <p:cNvPr id="55" name="Chevron 54">
              <a:extLst>
                <a:ext uri="{FF2B5EF4-FFF2-40B4-BE49-F238E27FC236}">
                  <a16:creationId xmlns:a16="http://schemas.microsoft.com/office/drawing/2014/main" id="{09F7DD4A-8BBC-9E4A-8004-E0B3220F5944}"/>
                </a:ext>
              </a:extLst>
            </p:cNvPr>
            <p:cNvSpPr/>
            <p:nvPr/>
          </p:nvSpPr>
          <p:spPr>
            <a:xfrm>
              <a:off x="6985320" y="2641040"/>
              <a:ext cx="1395278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August</a:t>
              </a:r>
            </a:p>
          </p:txBody>
        </p:sp>
        <p:sp>
          <p:nvSpPr>
            <p:cNvPr id="56" name="Chevron 55">
              <a:extLst>
                <a:ext uri="{FF2B5EF4-FFF2-40B4-BE49-F238E27FC236}">
                  <a16:creationId xmlns:a16="http://schemas.microsoft.com/office/drawing/2014/main" id="{4261EC75-BC6A-EE40-B42A-EB8B8B63582D}"/>
                </a:ext>
              </a:extLst>
            </p:cNvPr>
            <p:cNvSpPr/>
            <p:nvPr/>
          </p:nvSpPr>
          <p:spPr>
            <a:xfrm>
              <a:off x="8260464" y="2641039"/>
              <a:ext cx="1534176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September</a:t>
              </a:r>
            </a:p>
          </p:txBody>
        </p:sp>
        <p:sp>
          <p:nvSpPr>
            <p:cNvPr id="57" name="Chevron 56">
              <a:extLst>
                <a:ext uri="{FF2B5EF4-FFF2-40B4-BE49-F238E27FC236}">
                  <a16:creationId xmlns:a16="http://schemas.microsoft.com/office/drawing/2014/main" id="{1BCE061B-B518-4E4C-9511-F314C20CB441}"/>
                </a:ext>
              </a:extLst>
            </p:cNvPr>
            <p:cNvSpPr/>
            <p:nvPr/>
          </p:nvSpPr>
          <p:spPr>
            <a:xfrm>
              <a:off x="9652620" y="2641038"/>
              <a:ext cx="1534176" cy="289103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October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C7EA2A8-D1AD-7946-ADEB-A6EE0980EE0F}"/>
                </a:ext>
              </a:extLst>
            </p:cNvPr>
            <p:cNvSpPr txBox="1"/>
            <p:nvPr/>
          </p:nvSpPr>
          <p:spPr>
            <a:xfrm>
              <a:off x="609600" y="2237681"/>
              <a:ext cx="7176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1" i="0" u="sng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2021</a:t>
              </a:r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C965645-BE06-9345-B3F3-5C02D0F00EC6}"/>
              </a:ext>
            </a:extLst>
          </p:cNvPr>
          <p:cNvCxnSpPr/>
          <p:nvPr/>
        </p:nvCxnSpPr>
        <p:spPr>
          <a:xfrm>
            <a:off x="3419722" y="2786357"/>
            <a:ext cx="0" cy="2304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F693F5E-4EBD-624E-BAFD-74B316A77580}"/>
              </a:ext>
            </a:extLst>
          </p:cNvPr>
          <p:cNvSpPr txBox="1"/>
          <p:nvPr/>
        </p:nvSpPr>
        <p:spPr>
          <a:xfrm>
            <a:off x="3419722" y="5020031"/>
            <a:ext cx="1562100" cy="107721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Nominal pre-LS2 LHC25: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1.3e11 p/b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2.5 um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40530F4-5B94-C740-B6A4-A13BB10BDDA1}"/>
              </a:ext>
            </a:extLst>
          </p:cNvPr>
          <p:cNvCxnSpPr/>
          <p:nvPr/>
        </p:nvCxnSpPr>
        <p:spPr>
          <a:xfrm>
            <a:off x="4200773" y="2799057"/>
            <a:ext cx="0" cy="1440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33B077C-9329-2943-A7FA-CCE89E475F77}"/>
              </a:ext>
            </a:extLst>
          </p:cNvPr>
          <p:cNvSpPr txBox="1"/>
          <p:nvPr/>
        </p:nvSpPr>
        <p:spPr>
          <a:xfrm>
            <a:off x="4200773" y="4054831"/>
            <a:ext cx="1562100" cy="58477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ISOLDE beam: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8e12 p/ring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15EA30D-7169-8544-9089-018EC7C6A770}"/>
              </a:ext>
            </a:extLst>
          </p:cNvPr>
          <p:cNvCxnSpPr/>
          <p:nvPr/>
        </p:nvCxnSpPr>
        <p:spPr>
          <a:xfrm>
            <a:off x="4621398" y="2799057"/>
            <a:ext cx="0" cy="864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ADC9D81A-F555-804A-A0C8-D9C8620F26C2}"/>
              </a:ext>
            </a:extLst>
          </p:cNvPr>
          <p:cNvSpPr txBox="1"/>
          <p:nvPr/>
        </p:nvSpPr>
        <p:spPr>
          <a:xfrm>
            <a:off x="4621397" y="3305531"/>
            <a:ext cx="1677801" cy="58477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 beam: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1.6e13 pot/cycle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458C9C1-AA20-444B-8F9F-C28C5A15BA47}"/>
              </a:ext>
            </a:extLst>
          </p:cNvPr>
          <p:cNvCxnSpPr/>
          <p:nvPr/>
        </p:nvCxnSpPr>
        <p:spPr>
          <a:xfrm>
            <a:off x="8585721" y="2792032"/>
            <a:ext cx="0" cy="864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77BBCA8-D85B-CD4E-9B1E-5DB0E7D1E106}"/>
              </a:ext>
            </a:extLst>
          </p:cNvPr>
          <p:cNvSpPr txBox="1"/>
          <p:nvPr/>
        </p:nvSpPr>
        <p:spPr>
          <a:xfrm>
            <a:off x="8585720" y="3298506"/>
            <a:ext cx="1677801" cy="58477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EAST beam: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– 5e11 p/spill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FE531AC-AC27-0741-B93A-6DF1E0C680C0}"/>
              </a:ext>
            </a:extLst>
          </p:cNvPr>
          <p:cNvCxnSpPr/>
          <p:nvPr/>
        </p:nvCxnSpPr>
        <p:spPr>
          <a:xfrm>
            <a:off x="6582664" y="2792032"/>
            <a:ext cx="0" cy="864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0F9CD0DA-100A-F641-8C60-F37175B2ECD4}"/>
              </a:ext>
            </a:extLst>
          </p:cNvPr>
          <p:cNvSpPr txBox="1"/>
          <p:nvPr/>
        </p:nvSpPr>
        <p:spPr>
          <a:xfrm>
            <a:off x="6582663" y="3298506"/>
            <a:ext cx="1677801" cy="58477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nTOF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1e13 pot/cycle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DA98FDC-59AD-E24D-A9F0-1FFAED45CC01}"/>
              </a:ext>
            </a:extLst>
          </p:cNvPr>
          <p:cNvSpPr txBox="1"/>
          <p:nvPr/>
        </p:nvSpPr>
        <p:spPr>
          <a:xfrm>
            <a:off x="6204270" y="5020031"/>
            <a:ext cx="1562100" cy="58477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North Area: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4e13 p/spill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18D6D87-F904-2A48-89F2-F7036FACADA6}"/>
              </a:ext>
            </a:extLst>
          </p:cNvPr>
          <p:cNvSpPr txBox="1"/>
          <p:nvPr/>
        </p:nvSpPr>
        <p:spPr>
          <a:xfrm>
            <a:off x="7335968" y="4016731"/>
            <a:ext cx="1858825" cy="830997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Nominal Pb to PS: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8e8 ions/b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b/injection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C0E5213-1E1B-8647-A594-BC05BAE89AF1}"/>
              </a:ext>
            </a:extLst>
          </p:cNvPr>
          <p:cNvSpPr txBox="1"/>
          <p:nvPr/>
        </p:nvSpPr>
        <p:spPr>
          <a:xfrm>
            <a:off x="9984422" y="4022619"/>
            <a:ext cx="2029776" cy="1077218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Nominal Pb to SPS: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3e8 ions/b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b/injection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 injections</a:t>
            </a: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5F5FFB60-D920-F640-8DAC-FE58B111A379}"/>
              </a:ext>
            </a:extLst>
          </p:cNvPr>
          <p:cNvSpPr/>
          <p:nvPr/>
        </p:nvSpPr>
        <p:spPr>
          <a:xfrm rot="5400000">
            <a:off x="1792196" y="2028276"/>
            <a:ext cx="338556" cy="1998145"/>
          </a:xfrm>
          <a:prstGeom prst="rightBrace">
            <a:avLst>
              <a:gd name="adj1" fmla="val 29386"/>
              <a:gd name="adj2" fmla="val 50000"/>
            </a:avLst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57E2400-014E-594B-9944-F0031997A486}"/>
              </a:ext>
            </a:extLst>
          </p:cNvPr>
          <p:cNvSpPr txBox="1"/>
          <p:nvPr/>
        </p:nvSpPr>
        <p:spPr>
          <a:xfrm>
            <a:off x="1038272" y="3180503"/>
            <a:ext cx="1887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Beams for set-up: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LHCINDIV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MTE low int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LHC25 short train</a:t>
            </a:r>
          </a:p>
        </p:txBody>
      </p:sp>
    </p:spTree>
    <p:extLst>
      <p:ext uri="{BB962C8B-B14F-4D97-AF65-F5344CB8AC3E}">
        <p14:creationId xmlns:p14="http://schemas.microsoft.com/office/powerpoint/2010/main" val="1846579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LIU milestones in 2021 – MD beams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1012479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US" dirty="0"/>
              <a:t>MD time in 2021 will be limited due to late start and early end – first iteration for MD prioritization done (</a:t>
            </a:r>
            <a:r>
              <a:rPr lang="en-US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meeting 1 October 2020</a:t>
            </a:r>
            <a:r>
              <a:rPr lang="en-US" dirty="0"/>
              <a:t>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11E60F-6D04-F042-9222-EF92094C0D54}" type="datetime1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406DA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06DA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406DA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IEFC                                  Giovanni Rumolo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06DA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335DC1-45B1-B940-A30D-E12749F2FFBD}"/>
              </a:ext>
            </a:extLst>
          </p:cNvPr>
          <p:cNvGrpSpPr/>
          <p:nvPr/>
        </p:nvGrpSpPr>
        <p:grpSpPr>
          <a:xfrm>
            <a:off x="1216788" y="2289543"/>
            <a:ext cx="10261421" cy="3964552"/>
            <a:chOff x="1661288" y="2289543"/>
            <a:chExt cx="10261421" cy="396455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240E99A-996D-7F4F-880C-9C5F79E2D038}"/>
                </a:ext>
              </a:extLst>
            </p:cNvPr>
            <p:cNvGrpSpPr/>
            <p:nvPr/>
          </p:nvGrpSpPr>
          <p:grpSpPr>
            <a:xfrm>
              <a:off x="1661288" y="2289543"/>
              <a:ext cx="9349912" cy="692464"/>
              <a:chOff x="3159888" y="2237681"/>
              <a:chExt cx="9349912" cy="692464"/>
            </a:xfrm>
          </p:grpSpPr>
          <p:sp>
            <p:nvSpPr>
              <p:cNvPr id="43" name="Chevron 42">
                <a:extLst>
                  <a:ext uri="{FF2B5EF4-FFF2-40B4-BE49-F238E27FC236}">
                    <a16:creationId xmlns:a16="http://schemas.microsoft.com/office/drawing/2014/main" id="{6F5BE3A3-542A-764C-8DDF-3B1CA0BA8A56}"/>
                  </a:ext>
                </a:extLst>
              </p:cNvPr>
              <p:cNvSpPr/>
              <p:nvPr/>
            </p:nvSpPr>
            <p:spPr>
              <a:xfrm>
                <a:off x="11063540" y="2641038"/>
                <a:ext cx="1446260" cy="289103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November</a:t>
                </a:r>
              </a:p>
            </p:txBody>
          </p:sp>
          <p:sp>
            <p:nvSpPr>
              <p:cNvPr id="52" name="Chevron 51">
                <a:extLst>
                  <a:ext uri="{FF2B5EF4-FFF2-40B4-BE49-F238E27FC236}">
                    <a16:creationId xmlns:a16="http://schemas.microsoft.com/office/drawing/2014/main" id="{D777594F-3C01-C948-A5BB-720FD213F644}"/>
                  </a:ext>
                </a:extLst>
              </p:cNvPr>
              <p:cNvSpPr/>
              <p:nvPr/>
            </p:nvSpPr>
            <p:spPr>
              <a:xfrm>
                <a:off x="3159888" y="2641042"/>
                <a:ext cx="1395278" cy="289103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May</a:t>
                </a:r>
              </a:p>
            </p:txBody>
          </p:sp>
          <p:sp>
            <p:nvSpPr>
              <p:cNvPr id="53" name="Chevron 52">
                <a:extLst>
                  <a:ext uri="{FF2B5EF4-FFF2-40B4-BE49-F238E27FC236}">
                    <a16:creationId xmlns:a16="http://schemas.microsoft.com/office/drawing/2014/main" id="{EC687C02-CFFC-2747-ADDD-25C326B6621E}"/>
                  </a:ext>
                </a:extLst>
              </p:cNvPr>
              <p:cNvSpPr/>
              <p:nvPr/>
            </p:nvSpPr>
            <p:spPr>
              <a:xfrm>
                <a:off x="4435032" y="2641041"/>
                <a:ext cx="1395278" cy="289103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June</a:t>
                </a:r>
              </a:p>
            </p:txBody>
          </p:sp>
          <p:sp>
            <p:nvSpPr>
              <p:cNvPr id="54" name="Chevron 53">
                <a:extLst>
                  <a:ext uri="{FF2B5EF4-FFF2-40B4-BE49-F238E27FC236}">
                    <a16:creationId xmlns:a16="http://schemas.microsoft.com/office/drawing/2014/main" id="{BA456092-ACE9-434A-A3B2-CEEA50375A4B}"/>
                  </a:ext>
                </a:extLst>
              </p:cNvPr>
              <p:cNvSpPr/>
              <p:nvPr/>
            </p:nvSpPr>
            <p:spPr>
              <a:xfrm>
                <a:off x="5710176" y="2641041"/>
                <a:ext cx="1395278" cy="289103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July</a:t>
                </a:r>
              </a:p>
            </p:txBody>
          </p:sp>
          <p:sp>
            <p:nvSpPr>
              <p:cNvPr id="55" name="Chevron 54">
                <a:extLst>
                  <a:ext uri="{FF2B5EF4-FFF2-40B4-BE49-F238E27FC236}">
                    <a16:creationId xmlns:a16="http://schemas.microsoft.com/office/drawing/2014/main" id="{09F7DD4A-8BBC-9E4A-8004-E0B3220F5944}"/>
                  </a:ext>
                </a:extLst>
              </p:cNvPr>
              <p:cNvSpPr/>
              <p:nvPr/>
            </p:nvSpPr>
            <p:spPr>
              <a:xfrm>
                <a:off x="6985320" y="2641040"/>
                <a:ext cx="1395278" cy="289103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August</a:t>
                </a:r>
              </a:p>
            </p:txBody>
          </p:sp>
          <p:sp>
            <p:nvSpPr>
              <p:cNvPr id="56" name="Chevron 55">
                <a:extLst>
                  <a:ext uri="{FF2B5EF4-FFF2-40B4-BE49-F238E27FC236}">
                    <a16:creationId xmlns:a16="http://schemas.microsoft.com/office/drawing/2014/main" id="{4261EC75-BC6A-EE40-B42A-EB8B8B63582D}"/>
                  </a:ext>
                </a:extLst>
              </p:cNvPr>
              <p:cNvSpPr/>
              <p:nvPr/>
            </p:nvSpPr>
            <p:spPr>
              <a:xfrm>
                <a:off x="8260464" y="2641039"/>
                <a:ext cx="1534176" cy="289103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September</a:t>
                </a:r>
              </a:p>
            </p:txBody>
          </p:sp>
          <p:sp>
            <p:nvSpPr>
              <p:cNvPr id="57" name="Chevron 56">
                <a:extLst>
                  <a:ext uri="{FF2B5EF4-FFF2-40B4-BE49-F238E27FC236}">
                    <a16:creationId xmlns:a16="http://schemas.microsoft.com/office/drawing/2014/main" id="{1BCE061B-B518-4E4C-9511-F314C20CB441}"/>
                  </a:ext>
                </a:extLst>
              </p:cNvPr>
              <p:cNvSpPr/>
              <p:nvPr/>
            </p:nvSpPr>
            <p:spPr>
              <a:xfrm>
                <a:off x="9652620" y="2641038"/>
                <a:ext cx="1534176" cy="289103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October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C7EA2A8-D1AD-7946-ADEB-A6EE0980EE0F}"/>
                  </a:ext>
                </a:extLst>
              </p:cNvPr>
              <p:cNvSpPr txBox="1"/>
              <p:nvPr/>
            </p:nvSpPr>
            <p:spPr>
              <a:xfrm>
                <a:off x="3213100" y="2237681"/>
                <a:ext cx="7176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2021</a:t>
                </a:r>
              </a:p>
            </p:txBody>
          </p:sp>
        </p:grp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6CF98F2E-3A32-6344-B5D6-4AF1DD2EAF0F}"/>
                </a:ext>
              </a:extLst>
            </p:cNvPr>
            <p:cNvSpPr/>
            <p:nvPr/>
          </p:nvSpPr>
          <p:spPr>
            <a:xfrm rot="5400000">
              <a:off x="3258307" y="2556839"/>
              <a:ext cx="289103" cy="1270000"/>
            </a:xfrm>
            <a:prstGeom prst="rightBrace">
              <a:avLst>
                <a:gd name="adj1" fmla="val 29386"/>
                <a:gd name="adj2" fmla="val 50000"/>
              </a:avLst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5AAF294-6242-964B-8D58-FCB968252B3D}"/>
                </a:ext>
              </a:extLst>
            </p:cNvPr>
            <p:cNvSpPr txBox="1"/>
            <p:nvPr/>
          </p:nvSpPr>
          <p:spPr>
            <a:xfrm>
              <a:off x="2646703" y="3325471"/>
              <a:ext cx="17409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SPS scrubbing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569D5-ED18-C446-BCD2-27A97C4F322F}"/>
                </a:ext>
              </a:extLst>
            </p:cNvPr>
            <p:cNvCxnSpPr/>
            <p:nvPr/>
          </p:nvCxnSpPr>
          <p:spPr>
            <a:xfrm>
              <a:off x="10350500" y="3001339"/>
              <a:ext cx="0" cy="144780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DA003B-76D1-0C41-B56B-3F27B41595F5}"/>
                </a:ext>
              </a:extLst>
            </p:cNvPr>
            <p:cNvSpPr txBox="1"/>
            <p:nvPr/>
          </p:nvSpPr>
          <p:spPr>
            <a:xfrm>
              <a:off x="10360609" y="4164027"/>
              <a:ext cx="1562100" cy="830997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2.6e11 p/b at PS extraction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= 3.5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 </a:t>
              </a:r>
            </a:p>
          </p:txBody>
        </p:sp>
        <p:sp>
          <p:nvSpPr>
            <p:cNvPr id="23" name="Right Brace 22">
              <a:extLst>
                <a:ext uri="{FF2B5EF4-FFF2-40B4-BE49-F238E27FC236}">
                  <a16:creationId xmlns:a16="http://schemas.microsoft.com/office/drawing/2014/main" id="{7DED6531-61D6-BC42-8D33-C915B2084BBB}"/>
                </a:ext>
              </a:extLst>
            </p:cNvPr>
            <p:cNvSpPr/>
            <p:nvPr/>
          </p:nvSpPr>
          <p:spPr>
            <a:xfrm rot="5400000">
              <a:off x="4129682" y="2736661"/>
              <a:ext cx="289105" cy="2358576"/>
            </a:xfrm>
            <a:prstGeom prst="rightBrace">
              <a:avLst>
                <a:gd name="adj1" fmla="val 29386"/>
                <a:gd name="adj2" fmla="val 50000"/>
              </a:avLst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D0ABF5-6880-F142-A982-C9FA623CBCB2}"/>
                </a:ext>
              </a:extLst>
            </p:cNvPr>
            <p:cNvSpPr txBox="1"/>
            <p:nvPr/>
          </p:nvSpPr>
          <p:spPr>
            <a:xfrm>
              <a:off x="8544711" y="5423098"/>
              <a:ext cx="23585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 commissioning of FFA and SS, and beam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stabilisation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Right Brace 24">
              <a:extLst>
                <a:ext uri="{FF2B5EF4-FFF2-40B4-BE49-F238E27FC236}">
                  <a16:creationId xmlns:a16="http://schemas.microsoft.com/office/drawing/2014/main" id="{B20CC432-B20B-4B43-AC9F-C5FD976D1EF5}"/>
                </a:ext>
              </a:extLst>
            </p:cNvPr>
            <p:cNvSpPr/>
            <p:nvPr/>
          </p:nvSpPr>
          <p:spPr>
            <a:xfrm rot="5400000">
              <a:off x="9592148" y="4588313"/>
              <a:ext cx="289105" cy="1287003"/>
            </a:xfrm>
            <a:prstGeom prst="rightBrace">
              <a:avLst>
                <a:gd name="adj1" fmla="val 29386"/>
                <a:gd name="adj2" fmla="val 50000"/>
              </a:avLst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FA322CC-858B-764D-83D7-73418D6BA939}"/>
                </a:ext>
              </a:extLst>
            </p:cNvPr>
            <p:cNvSpPr txBox="1"/>
            <p:nvPr/>
          </p:nvSpPr>
          <p:spPr>
            <a:xfrm>
              <a:off x="3108577" y="4075374"/>
              <a:ext cx="23585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HW commissioning of FFA and SS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3C6A9F2-ADB1-2145-9FFA-5B3F3BB1EDBE}"/>
                </a:ext>
              </a:extLst>
            </p:cNvPr>
            <p:cNvCxnSpPr/>
            <p:nvPr/>
          </p:nvCxnSpPr>
          <p:spPr>
            <a:xfrm>
              <a:off x="9697136" y="3001339"/>
              <a:ext cx="0" cy="144780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123D26D-04E4-F04A-908C-B52F5665F52E}"/>
                </a:ext>
              </a:extLst>
            </p:cNvPr>
            <p:cNvSpPr txBox="1"/>
            <p:nvPr/>
          </p:nvSpPr>
          <p:spPr>
            <a:xfrm>
              <a:off x="8135036" y="4169286"/>
              <a:ext cx="1562100" cy="830997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1.6e11 p/b at SPS extraction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= 3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m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 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BE233A5-3538-8947-B5E6-E4741FF3948F}"/>
                </a:ext>
              </a:extLst>
            </p:cNvPr>
            <p:cNvCxnSpPr/>
            <p:nvPr/>
          </p:nvCxnSpPr>
          <p:spPr>
            <a:xfrm>
              <a:off x="6184359" y="3001339"/>
              <a:ext cx="0" cy="75600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1C8D709-4B73-D544-A83A-F8DA416D5FDC}"/>
                </a:ext>
              </a:extLst>
            </p:cNvPr>
            <p:cNvSpPr txBox="1"/>
            <p:nvPr/>
          </p:nvSpPr>
          <p:spPr>
            <a:xfrm>
              <a:off x="6184357" y="3672653"/>
              <a:ext cx="1815103" cy="1323439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Optimisation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of PSB brightness and achievement of 2021 target PS brightness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555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63048-7234-C74D-AC3A-C016F6AA1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27" y="233493"/>
            <a:ext cx="11114039" cy="940443"/>
          </a:xfrm>
        </p:spPr>
        <p:txBody>
          <a:bodyPr>
            <a:noAutofit/>
          </a:bodyPr>
          <a:lstStyle/>
          <a:p>
            <a:r>
              <a:rPr lang="en-GB" sz="3467" b="1" dirty="0"/>
              <a:t>Additional </a:t>
            </a:r>
            <a:r>
              <a:rPr lang="en-GB" sz="3467" b="1" dirty="0" err="1"/>
              <a:t>Covid</a:t>
            </a:r>
            <a:r>
              <a:rPr lang="en-GB" sz="3467" b="1" dirty="0"/>
              <a:t> Measures in BE-OP Control Rooms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B92BF-8AAA-724E-A6E5-E8CEBF307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061" y="1141819"/>
            <a:ext cx="11258939" cy="4574363"/>
          </a:xfrm>
        </p:spPr>
        <p:txBody>
          <a:bodyPr>
            <a:normAutofit fontScale="92500" lnSpcReduction="10000"/>
          </a:bodyPr>
          <a:lstStyle/>
          <a:p>
            <a:pPr marL="357708" indent="-309026">
              <a:lnSpc>
                <a:spcPct val="120000"/>
              </a:lnSpc>
              <a:spcBef>
                <a:spcPts val="32"/>
              </a:spcBef>
            </a:pPr>
            <a:r>
              <a:rPr lang="en-GB" sz="2267" b="1" dirty="0"/>
              <a:t>CCC capacity is reduced and access rights </a:t>
            </a:r>
            <a:r>
              <a:rPr lang="en-GB" sz="2267" dirty="0"/>
              <a:t>have been </a:t>
            </a:r>
            <a:r>
              <a:rPr lang="en-GB" sz="2267" b="1" dirty="0"/>
              <a:t>revisited.</a:t>
            </a:r>
            <a:endParaRPr lang="en-GB" sz="2267" i="1" dirty="0"/>
          </a:p>
          <a:p>
            <a:pPr marL="888978" lvl="1" indent="-408507">
              <a:lnSpc>
                <a:spcPct val="120000"/>
              </a:lnSpc>
            </a:pPr>
            <a:r>
              <a:rPr lang="en-GB" sz="1600" b="1" dirty="0"/>
              <a:t>Only essential personnel </a:t>
            </a:r>
            <a:r>
              <a:rPr lang="en-GB" sz="1600" dirty="0"/>
              <a:t>should work </a:t>
            </a:r>
            <a:r>
              <a:rPr lang="en-GB" sz="1600" b="1" dirty="0"/>
              <a:t>in the CCC</a:t>
            </a:r>
            <a:r>
              <a:rPr lang="en-GB" sz="1600" dirty="0"/>
              <a:t>.</a:t>
            </a:r>
          </a:p>
          <a:p>
            <a:pPr marL="355591" indent="-349242">
              <a:lnSpc>
                <a:spcPct val="120000"/>
              </a:lnSpc>
              <a:spcBef>
                <a:spcPts val="832"/>
              </a:spcBef>
            </a:pPr>
            <a:r>
              <a:rPr lang="en-GB" sz="2267" dirty="0"/>
              <a:t>A </a:t>
            </a:r>
            <a:r>
              <a:rPr lang="en-GB" sz="2267" b="1" dirty="0"/>
              <a:t>dedicated</a:t>
            </a:r>
            <a:r>
              <a:rPr lang="en-GB" sz="2267" dirty="0"/>
              <a:t> (recently revised) </a:t>
            </a:r>
            <a:r>
              <a:rPr lang="en-GB" sz="2267" b="1" dirty="0"/>
              <a:t>document describes </a:t>
            </a:r>
            <a:r>
              <a:rPr lang="en-GB" sz="2267" dirty="0"/>
              <a:t>the </a:t>
            </a:r>
            <a:r>
              <a:rPr lang="en-GB" sz="2267" b="1" dirty="0"/>
              <a:t>use of </a:t>
            </a:r>
            <a:r>
              <a:rPr lang="en-GB" sz="2267" dirty="0"/>
              <a:t>the BE-OP </a:t>
            </a:r>
            <a:r>
              <a:rPr lang="en-GB" sz="2267" b="1" dirty="0"/>
              <a:t>control rooms </a:t>
            </a:r>
            <a:r>
              <a:rPr lang="en-GB" sz="2267" dirty="0"/>
              <a:t>during the Covid-19 pandemic (EDMS: 2391375).</a:t>
            </a:r>
          </a:p>
          <a:p>
            <a:pPr marL="355591" indent="-349242">
              <a:lnSpc>
                <a:spcPct val="120000"/>
              </a:lnSpc>
              <a:spcBef>
                <a:spcPts val="832"/>
              </a:spcBef>
            </a:pPr>
            <a:r>
              <a:rPr lang="en-GB" sz="2267" b="1" dirty="0"/>
              <a:t>Tools to remotely meet and share </a:t>
            </a:r>
            <a:r>
              <a:rPr lang="en-GB" sz="2267" dirty="0"/>
              <a:t>desktops and applications are available.</a:t>
            </a:r>
          </a:p>
          <a:p>
            <a:pPr marL="355591" indent="-349242">
              <a:lnSpc>
                <a:spcPct val="120000"/>
              </a:lnSpc>
              <a:spcBef>
                <a:spcPts val="832"/>
              </a:spcBef>
            </a:pPr>
            <a:r>
              <a:rPr lang="en-GB" sz="2267" b="1" dirty="0"/>
              <a:t>Masks:</a:t>
            </a:r>
          </a:p>
          <a:p>
            <a:pPr marL="888978" lvl="1" indent="-402157">
              <a:lnSpc>
                <a:spcPct val="120000"/>
              </a:lnSpc>
            </a:pPr>
            <a:r>
              <a:rPr lang="en-GB" sz="1600" u="sng" dirty="0"/>
              <a:t>FFP2 masks:</a:t>
            </a:r>
            <a:r>
              <a:rPr lang="en-GB" sz="1600" dirty="0"/>
              <a:t> </a:t>
            </a:r>
            <a:r>
              <a:rPr lang="en-GB" sz="1600" b="1" dirty="0"/>
              <a:t>working days between 07:00 and 20:00.</a:t>
            </a:r>
            <a:r>
              <a:rPr lang="en-GB" sz="1600" dirty="0"/>
              <a:t> if one spends less than 1 hour in the control room, no need to exchange the surgical mask for an FFP2 mask (available in CCC).</a:t>
            </a:r>
            <a:endParaRPr lang="en-CH" sz="1600" dirty="0"/>
          </a:p>
          <a:p>
            <a:pPr marL="888978" lvl="1" indent="-402157">
              <a:lnSpc>
                <a:spcPct val="120000"/>
              </a:lnSpc>
            </a:pPr>
            <a:r>
              <a:rPr lang="en-GB" sz="1600" u="sng" dirty="0"/>
              <a:t>Surgical masks of type 1:</a:t>
            </a:r>
            <a:r>
              <a:rPr lang="en-GB" sz="1600" dirty="0"/>
              <a:t> </a:t>
            </a:r>
            <a:r>
              <a:rPr lang="en-GB" sz="1600" b="1" dirty="0"/>
              <a:t>outside the abovementioned working hours</a:t>
            </a:r>
            <a:r>
              <a:rPr lang="en-GB" sz="1600" dirty="0"/>
              <a:t>, provided 2 m distance can be respected.</a:t>
            </a:r>
          </a:p>
          <a:p>
            <a:pPr marL="355591" indent="-306910">
              <a:lnSpc>
                <a:spcPct val="120000"/>
              </a:lnSpc>
              <a:spcBef>
                <a:spcPts val="832"/>
              </a:spcBef>
            </a:pPr>
            <a:r>
              <a:rPr lang="en-GB" sz="2267" dirty="0"/>
              <a:t>In addition, </a:t>
            </a:r>
            <a:r>
              <a:rPr lang="en-GB" sz="2267" b="1" dirty="0"/>
              <a:t>clean your work space before and after </a:t>
            </a:r>
            <a:r>
              <a:rPr lang="en-GB" sz="2267" dirty="0"/>
              <a:t>each shift/activity and indicate your name near your workstation.</a:t>
            </a:r>
          </a:p>
          <a:p>
            <a:pPr marL="840296" lvl="1" indent="-359824">
              <a:lnSpc>
                <a:spcPct val="120000"/>
              </a:lnSpc>
            </a:pPr>
            <a:r>
              <a:rPr lang="en-GB" sz="1600" b="1" dirty="0"/>
              <a:t>Avoid sharing </a:t>
            </a:r>
            <a:r>
              <a:rPr lang="en-GB" sz="1600" dirty="0"/>
              <a:t>it without intermediary cleaning - </a:t>
            </a:r>
            <a:r>
              <a:rPr lang="en-GB" sz="1600" i="1" dirty="0"/>
              <a:t>Instructions at the entry of the CCC.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EE6A9-EB1D-4E47-BF90-31EB7ACA62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Steerenberg, BE-OP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42629-6EA3-D945-8C17-0D124484C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de-CH">
                <a:solidFill>
                  <a:srgbClr val="0055A0">
                    <a:tint val="75000"/>
                  </a:srgbClr>
                </a:solidFill>
                <a:latin typeface="Arial"/>
              </a:rPr>
              <a:t>IEFC - 29 January 2021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0C5AC-8961-9843-8EE6-C258E83BBF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7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629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rporate16-9" id="{7E7029DF-38B4-9A48-A0BA-942A5E62091A}" vid="{E62FB06C-FDD3-DC4F-8299-67EF444D5511}"/>
    </a:ext>
  </a:extLst>
</a:theme>
</file>

<file path=ppt/theme/theme3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655</Words>
  <Application>Microsoft Macintosh PowerPoint</Application>
  <PresentationFormat>Widescreen</PresentationFormat>
  <Paragraphs>107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Office Theme</vt:lpstr>
      <vt:lpstr>CERNCorporate16-9</vt:lpstr>
      <vt:lpstr>CERNCorporate4-3</vt:lpstr>
      <vt:lpstr>IEFC meeting highlights</vt:lpstr>
      <vt:lpstr>2021 Injectors Schedule: Q1 + Q2</vt:lpstr>
      <vt:lpstr>2021 Injectors Schedule: Q3 + Q4</vt:lpstr>
      <vt:lpstr>Presently Planned Short YETS ’21-’22</vt:lpstr>
      <vt:lpstr>LIU milestones in 2021 – recover pre-LS2</vt:lpstr>
      <vt:lpstr>LIU milestones in 2021 – MD beams</vt:lpstr>
      <vt:lpstr>Additional Covid Measures in BE-OP Control Rooms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IEFC meeting highlights</dc:title>
  <dc:creator>Ray</dc:creator>
  <cp:lastModifiedBy>Ray</cp:lastModifiedBy>
  <cp:revision>5</cp:revision>
  <dcterms:created xsi:type="dcterms:W3CDTF">2021-01-29T10:37:28Z</dcterms:created>
  <dcterms:modified xsi:type="dcterms:W3CDTF">2021-01-29T11:15:20Z</dcterms:modified>
</cp:coreProperties>
</file>