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10"/>
  </p:notesMasterIdLst>
  <p:handoutMasterIdLst>
    <p:handoutMasterId r:id="rId11"/>
  </p:handoutMasterIdLst>
  <p:sldIdLst>
    <p:sldId id="337" r:id="rId2"/>
    <p:sldId id="369" r:id="rId3"/>
    <p:sldId id="350" r:id="rId4"/>
    <p:sldId id="371" r:id="rId5"/>
    <p:sldId id="373" r:id="rId6"/>
    <p:sldId id="372" r:id="rId7"/>
    <p:sldId id="370" r:id="rId8"/>
    <p:sldId id="367" r:id="rId9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676" autoAdjust="0"/>
  </p:normalViewPr>
  <p:slideViewPr>
    <p:cSldViewPr>
      <p:cViewPr varScale="1">
        <p:scale>
          <a:sx n="118" d="100"/>
          <a:sy n="118" d="100"/>
        </p:scale>
        <p:origin x="3298" y="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0058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1946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9065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940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6122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5675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51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Schneider BE-BI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n-dep-mef-lpc/LS2/Global%20Schedules/Forms/AllItem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59321/1.0" TargetMode="External"/><Relationship Id="rId7" Type="http://schemas.openxmlformats.org/officeDocument/2006/relationships/hyperlink" Target="https://edms.cern.ch/document/1459881/1.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459792/1.0" TargetMode="External"/><Relationship Id="rId5" Type="http://schemas.openxmlformats.org/officeDocument/2006/relationships/hyperlink" Target="https://edms.cern.ch/document/1459351/1.0" TargetMode="External"/><Relationship Id="rId4" Type="http://schemas.openxmlformats.org/officeDocument/2006/relationships/hyperlink" Target="https://edms.cern.ch/document/1459326/1.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14478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BI LHC Planning for LS2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29.01.2021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667000"/>
            <a:ext cx="77343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/>
              <a:t>Global LHC LS2 Planning</a:t>
            </a:r>
          </a:p>
          <a:p>
            <a:r>
              <a:rPr lang="en-GB" sz="1400" b="0" dirty="0">
                <a:solidFill>
                  <a:srgbClr val="00B0F0"/>
                </a:solidFill>
                <a:hlinkClick r:id="rId3"/>
              </a:rPr>
              <a:t>https://espace.cern.ch/en-dep-mef-lpc/LS2/Global%20Schedules/Forms/AllItems.aspx</a:t>
            </a:r>
            <a:endParaRPr lang="en-GB" sz="1400" b="0" dirty="0">
              <a:solidFill>
                <a:srgbClr val="00B0F0"/>
              </a:solidFill>
            </a:endParaRPr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/>
              <a:t>BI Planning</a:t>
            </a:r>
          </a:p>
        </p:txBody>
      </p:sp>
    </p:spTree>
    <p:extLst>
      <p:ext uri="{BB962C8B-B14F-4D97-AF65-F5344CB8AC3E}">
        <p14:creationId xmlns:p14="http://schemas.microsoft.com/office/powerpoint/2010/main" val="22504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1336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29.01.2021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6200" y="408161"/>
            <a:ext cx="9723465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br>
              <a:rPr lang="en-GB" sz="2700" b="0" dirty="0">
                <a:solidFill>
                  <a:srgbClr val="FF0000"/>
                </a:solidFill>
              </a:rPr>
            </a:br>
            <a:r>
              <a:rPr lang="en-GB" sz="2700" b="0" dirty="0">
                <a:solidFill>
                  <a:srgbClr val="FF0000"/>
                </a:solidFill>
              </a:rPr>
              <a:t>In-work Global planning LHC-LS2 V4.1</a:t>
            </a:r>
            <a:endParaRPr lang="en-US" sz="2700" dirty="0">
              <a:solidFill>
                <a:srgbClr val="FF0000"/>
              </a:solidFill>
            </a:endParaRP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2C63F71-F246-4269-ADCA-18DFE7D5F2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245790"/>
              </p:ext>
            </p:extLst>
          </p:nvPr>
        </p:nvGraphicFramePr>
        <p:xfrm>
          <a:off x="548738" y="1143001"/>
          <a:ext cx="8823862" cy="530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66732120" imgH="35757000" progId="Paint.Picture">
                  <p:embed/>
                </p:oleObj>
              </mc:Choice>
              <mc:Fallback>
                <p:oleObj name="Bitmap Image" r:id="rId3" imgW="66732120" imgH="3575700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EA1761E-B3E4-4B5C-A808-1E8AA68D44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8738" y="1143001"/>
                        <a:ext cx="8823862" cy="5306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9E780A5-08B7-47CE-9FD7-9B188315DB27}"/>
              </a:ext>
            </a:extLst>
          </p:cNvPr>
          <p:cNvCxnSpPr>
            <a:cxnSpLocks/>
          </p:cNvCxnSpPr>
          <p:nvPr/>
        </p:nvCxnSpPr>
        <p:spPr>
          <a:xfrm flipV="1">
            <a:off x="381000" y="2326364"/>
            <a:ext cx="9144000" cy="4337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657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41550"/>
            <a:ext cx="8991600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000" dirty="0">
                <a:solidFill>
                  <a:srgbClr val="FF0000"/>
                </a:solidFill>
              </a:rPr>
              <a:t>For BI in LS2:</a:t>
            </a:r>
            <a:br>
              <a:rPr lang="en-GB" sz="3000" dirty="0">
                <a:solidFill>
                  <a:srgbClr val="FF0000"/>
                </a:solidFill>
              </a:rPr>
            </a:br>
            <a:r>
              <a:rPr lang="en-GB" sz="3000" dirty="0">
                <a:solidFill>
                  <a:srgbClr val="FF0000"/>
                </a:solidFill>
              </a:rPr>
              <a:t>All planned activities with VSC implication done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29.01.2021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38136" y="1884402"/>
            <a:ext cx="88035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endParaRPr lang="fr-CH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200" dirty="0"/>
              <a:t>BSRT </a:t>
            </a:r>
            <a:r>
              <a:rPr lang="fr-CH" sz="2200" dirty="0" err="1"/>
              <a:t>mirror</a:t>
            </a:r>
            <a:r>
              <a:rPr lang="fr-CH" sz="2200" dirty="0"/>
              <a:t> LSS4L possible replacement end 2021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5542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48" y="1219200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On-going </a:t>
            </a:r>
            <a:r>
              <a:rPr lang="en-GB" sz="3200" dirty="0" err="1">
                <a:solidFill>
                  <a:srgbClr val="FF0000"/>
                </a:solidFill>
              </a:rPr>
              <a:t>activites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29.01.2021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1207" y="1752600"/>
            <a:ext cx="880358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BLM: Following smoothly the planning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BPM </a:t>
            </a:r>
            <a:r>
              <a:rPr lang="en-GB" sz="2200" dirty="0">
                <a:sym typeface="Wingdings" panose="05000000000000000000" pitchFamily="2" charset="2"/>
              </a:rPr>
              <a:t> On-going, details next slide</a:t>
            </a: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BTV maintenance </a:t>
            </a:r>
            <a:r>
              <a:rPr lang="en-GB" sz="2200" dirty="0">
                <a:sym typeface="Wingdings" panose="05000000000000000000" pitchFamily="2" charset="2"/>
              </a:rPr>
              <a:t> Done and cameras mounted, except P4 and dump line</a:t>
            </a:r>
          </a:p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BRAN maintenance </a:t>
            </a:r>
            <a:r>
              <a:rPr lang="en-GB" sz="2200" dirty="0">
                <a:sym typeface="Wingdings" panose="05000000000000000000" pitchFamily="2" charset="2"/>
              </a:rPr>
              <a:t> Done</a:t>
            </a: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Others?</a:t>
            </a:r>
          </a:p>
          <a:p>
            <a:endParaRPr lang="fr-CH" sz="22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60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28800" y="581870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BPM activity details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29.01.2021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" y="685800"/>
            <a:ext cx="880358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There are 6 BPMs which need to be connected to the cables after vacuum bake-out: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BPTX.5L2.B1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BPMSW.1R2 -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BPMWC.6L7.B1 + BPMWC.6L7.B2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BPTX.5L8.B1 + BPMWI.A5L8.B1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 also have 11 other BPMs for which we would like to access the tunnel to debug problems with the electronics: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BPMSX.7R1.B1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BPM.11R1.B1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BPM.33L2.B1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BPMYB.5L2.B2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BPMSX.4R2.B1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BPM.30L3.B1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BPM.24L3.B2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BPM.16R4.B1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BPM.29R4.B2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BPM.11L7.B1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BPM.11L7.B2					Info copy/paste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 from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Michal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CH" sz="2200" dirty="0"/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776FC-46AC-45B3-82C7-1464A29C90DE}"/>
              </a:ext>
            </a:extLst>
          </p:cNvPr>
          <p:cNvSpPr txBox="1"/>
          <p:nvPr/>
        </p:nvSpPr>
        <p:spPr>
          <a:xfrm>
            <a:off x="228600" y="62761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51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4" y="1143000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3200" dirty="0">
                <a:solidFill>
                  <a:srgbClr val="FF0000"/>
                </a:solidFill>
              </a:rPr>
              <a:t>To do list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29.01.2021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D2646-60E0-4683-801D-8D427AE44F8C}"/>
              </a:ext>
            </a:extLst>
          </p:cNvPr>
          <p:cNvSpPr txBox="1"/>
          <p:nvPr/>
        </p:nvSpPr>
        <p:spPr>
          <a:xfrm>
            <a:off x="428624" y="1583577"/>
            <a:ext cx="889883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List of activities before and after the test beam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Up-date and possibly simplify “Authorisation for Work in Sensitive Areas for He Spill for Run3”, request by Thomas Otto</a:t>
            </a:r>
          </a:p>
          <a:p>
            <a:r>
              <a:rPr lang="en-GB" sz="2200" dirty="0"/>
              <a:t>	Re-group by section?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https://edms.cern.ch/document/1459321/1.0</a:t>
            </a:r>
            <a:endParaRPr lang="en-US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https://edms.cern.ch/document/1459326/1.0</a:t>
            </a:r>
            <a:endParaRPr lang="en-US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https://edms.cern.ch/document/1459351/1.0</a:t>
            </a:r>
            <a:endParaRPr lang="en-US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https://edms.cern.ch/document/1459792/1.0</a:t>
            </a:r>
            <a:endParaRPr lang="en-US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https://edms.cern.ch/document/1459881/1.0</a:t>
            </a:r>
            <a:endParaRPr lang="en-US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606180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4" y="1143000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3200" dirty="0">
                <a:solidFill>
                  <a:srgbClr val="FF0000"/>
                </a:solidFill>
              </a:rPr>
              <a:t>Activities 2021 (reminder)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27.11.2020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D2646-60E0-4683-801D-8D427AE44F8C}"/>
              </a:ext>
            </a:extLst>
          </p:cNvPr>
          <p:cNvSpPr txBox="1"/>
          <p:nvPr/>
        </p:nvSpPr>
        <p:spPr>
          <a:xfrm>
            <a:off x="428624" y="1583577"/>
            <a:ext cx="8898835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Handover for EN-ACE to BE-OP in February 2021</a:t>
            </a:r>
          </a:p>
          <a:p>
            <a:endParaRPr lang="fr-CH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200" dirty="0" err="1"/>
              <a:t>When</a:t>
            </a:r>
            <a:r>
              <a:rPr lang="fr-CH" sz="2200" dirty="0"/>
              <a:t> </a:t>
            </a:r>
            <a:r>
              <a:rPr lang="fr-CH" sz="2200" dirty="0" err="1"/>
              <a:t>does</a:t>
            </a:r>
            <a:r>
              <a:rPr lang="fr-CH" sz="2200" dirty="0"/>
              <a:t> BI </a:t>
            </a:r>
            <a:r>
              <a:rPr lang="fr-CH" sz="2200" dirty="0" err="1"/>
              <a:t>want</a:t>
            </a:r>
            <a:r>
              <a:rPr lang="fr-CH" sz="2200" dirty="0"/>
              <a:t> to do </a:t>
            </a:r>
            <a:r>
              <a:rPr lang="fr-CH" sz="2200" dirty="0" err="1"/>
              <a:t>what</a:t>
            </a:r>
            <a:r>
              <a:rPr lang="fr-CH" sz="2200" dirty="0"/>
              <a:t> in 2021 </a:t>
            </a:r>
            <a:r>
              <a:rPr lang="fr-CH" sz="2200" dirty="0" err="1"/>
              <a:t>after</a:t>
            </a:r>
            <a:r>
              <a:rPr lang="fr-CH" sz="2200" dirty="0"/>
              <a:t> </a:t>
            </a:r>
            <a:r>
              <a:rPr lang="fr-CH" sz="2200" dirty="0" err="1"/>
              <a:t>February</a:t>
            </a:r>
            <a:r>
              <a:rPr lang="fr-CH" sz="2200" dirty="0"/>
              <a:t>?</a:t>
            </a:r>
          </a:p>
          <a:p>
            <a:endParaRPr lang="fr-CH" sz="2200" dirty="0"/>
          </a:p>
          <a:p>
            <a:pPr marL="742950" lvl="1" indent="-285750">
              <a:buFontTx/>
              <a:buChar char="-"/>
            </a:pPr>
            <a:r>
              <a:rPr lang="fr-CH" dirty="0"/>
              <a:t>Do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access</a:t>
            </a:r>
            <a:r>
              <a:rPr lang="fr-CH" dirty="0"/>
              <a:t> for instrument calibration for the pilot </a:t>
            </a:r>
            <a:r>
              <a:rPr lang="fr-CH" dirty="0" err="1"/>
              <a:t>beams</a:t>
            </a:r>
            <a:r>
              <a:rPr lang="fr-CH" dirty="0"/>
              <a:t>?</a:t>
            </a:r>
          </a:p>
          <a:p>
            <a:pPr marL="742950" lvl="1" indent="-285750">
              <a:buFontTx/>
              <a:buChar char="-"/>
            </a:pPr>
            <a:endParaRPr lang="fr-CH" dirty="0"/>
          </a:p>
          <a:p>
            <a:pPr marL="742950" lvl="1" indent="-285750">
              <a:buFontTx/>
              <a:buChar char="-"/>
            </a:pPr>
            <a:r>
              <a:rPr lang="fr-CH" dirty="0"/>
              <a:t>For all </a:t>
            </a:r>
            <a:r>
              <a:rPr lang="fr-CH" dirty="0" err="1"/>
              <a:t>activities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February</a:t>
            </a:r>
            <a:r>
              <a:rPr lang="fr-CH" dirty="0"/>
              <a:t> 2021 and </a:t>
            </a:r>
            <a:r>
              <a:rPr lang="fr-CH" dirty="0" err="1"/>
              <a:t>October</a:t>
            </a:r>
            <a:r>
              <a:rPr lang="fr-CH" dirty="0"/>
              <a:t> 2021 check </a:t>
            </a:r>
            <a:r>
              <a:rPr lang="fr-CH" dirty="0" err="1"/>
              <a:t>with</a:t>
            </a:r>
            <a:r>
              <a:rPr lang="fr-CH" dirty="0"/>
              <a:t> Jörg </a:t>
            </a:r>
            <a:r>
              <a:rPr lang="fr-CH" dirty="0" err="1"/>
              <a:t>Wenninger</a:t>
            </a:r>
            <a:r>
              <a:rPr lang="fr-CH" dirty="0"/>
              <a:t> and Matteo </a:t>
            </a:r>
            <a:r>
              <a:rPr lang="fr-CH" dirty="0" err="1"/>
              <a:t>Solfaroli</a:t>
            </a:r>
            <a:r>
              <a:rPr lang="fr-CH" dirty="0"/>
              <a:t> and EN-ACE, </a:t>
            </a:r>
            <a:r>
              <a:rPr lang="fr-CH" dirty="0" err="1"/>
              <a:t>please</a:t>
            </a:r>
            <a:r>
              <a:rPr lang="fr-CH" dirty="0"/>
              <a:t> </a:t>
            </a:r>
            <a:r>
              <a:rPr lang="fr-CH" dirty="0" err="1"/>
              <a:t>keep</a:t>
            </a:r>
            <a:r>
              <a:rPr lang="fr-CH" dirty="0"/>
              <a:t> me in the </a:t>
            </a:r>
            <a:r>
              <a:rPr lang="fr-CH" dirty="0" err="1"/>
              <a:t>loop</a:t>
            </a:r>
            <a:endParaRPr lang="fr-CH" dirty="0"/>
          </a:p>
          <a:p>
            <a:pPr marL="742950" lvl="1" indent="-285750">
              <a:buFontTx/>
              <a:buChar char="-"/>
            </a:pPr>
            <a:endParaRPr lang="fr-CH" dirty="0"/>
          </a:p>
          <a:p>
            <a:pPr marL="742950" lvl="1" indent="-285750">
              <a:buFontTx/>
              <a:buChar char="-"/>
            </a:pPr>
            <a:r>
              <a:rPr lang="fr-CH" dirty="0"/>
              <a:t>Need to </a:t>
            </a:r>
            <a:r>
              <a:rPr lang="fr-CH" dirty="0" err="1"/>
              <a:t>make</a:t>
            </a:r>
            <a:r>
              <a:rPr lang="fr-CH" dirty="0"/>
              <a:t> a </a:t>
            </a:r>
            <a:r>
              <a:rPr lang="fr-CH" dirty="0" err="1"/>
              <a:t>list</a:t>
            </a:r>
            <a:r>
              <a:rPr lang="fr-CH" dirty="0"/>
              <a:t> on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side</a:t>
            </a:r>
            <a:r>
              <a:rPr lang="fr-CH" dirty="0"/>
              <a:t> as a </a:t>
            </a:r>
            <a:r>
              <a:rPr lang="fr-CH" dirty="0" err="1"/>
              <a:t>starting</a:t>
            </a:r>
            <a:r>
              <a:rPr lang="fr-CH" dirty="0"/>
              <a:t> point. </a:t>
            </a:r>
            <a:r>
              <a:rPr lang="fr-CH" dirty="0" err="1"/>
              <a:t>Any</a:t>
            </a:r>
            <a:r>
              <a:rPr lang="fr-CH" dirty="0"/>
              <a:t> inputs? </a:t>
            </a:r>
          </a:p>
          <a:p>
            <a:pPr lvl="1"/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Annual Maintenance starts after pilot beams</a:t>
            </a:r>
            <a:endParaRPr lang="fr-CH" dirty="0"/>
          </a:p>
          <a:p>
            <a:endParaRPr lang="fr-CH" sz="2200" dirty="0"/>
          </a:p>
          <a:p>
            <a:endParaRPr lang="fr-CH" sz="2200" dirty="0"/>
          </a:p>
          <a:p>
            <a:pPr lvl="1"/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926340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11430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Latest Vacuum Schematic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15.11.2019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003" y="1295400"/>
            <a:ext cx="6168394" cy="51456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1981200"/>
            <a:ext cx="8839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3600" dirty="0">
                <a:solidFill>
                  <a:srgbClr val="FF0000"/>
                </a:solidFill>
              </a:rPr>
              <a:t>If </a:t>
            </a:r>
            <a:r>
              <a:rPr lang="fr-CH" sz="3600" dirty="0" err="1">
                <a:solidFill>
                  <a:srgbClr val="FF0000"/>
                </a:solidFill>
              </a:rPr>
              <a:t>you</a:t>
            </a:r>
            <a:r>
              <a:rPr lang="fr-CH" sz="3600" dirty="0">
                <a:solidFill>
                  <a:srgbClr val="FF0000"/>
                </a:solidFill>
              </a:rPr>
              <a:t> </a:t>
            </a:r>
            <a:r>
              <a:rPr lang="fr-CH" sz="3600" dirty="0" err="1">
                <a:solidFill>
                  <a:srgbClr val="FF0000"/>
                </a:solidFill>
              </a:rPr>
              <a:t>cannot</a:t>
            </a:r>
            <a:r>
              <a:rPr lang="fr-CH" sz="3600" dirty="0">
                <a:solidFill>
                  <a:srgbClr val="FF0000"/>
                </a:solidFill>
              </a:rPr>
              <a:t> </a:t>
            </a:r>
            <a:r>
              <a:rPr lang="fr-CH" sz="3600" dirty="0" err="1">
                <a:solidFill>
                  <a:srgbClr val="FF0000"/>
                </a:solidFill>
              </a:rPr>
              <a:t>read</a:t>
            </a:r>
            <a:r>
              <a:rPr lang="fr-CH" sz="3600" dirty="0">
                <a:solidFill>
                  <a:srgbClr val="FF0000"/>
                </a:solidFill>
              </a:rPr>
              <a:t> </a:t>
            </a:r>
            <a:r>
              <a:rPr lang="fr-CH" sz="3600" dirty="0" err="1">
                <a:solidFill>
                  <a:srgbClr val="FF0000"/>
                </a:solidFill>
              </a:rPr>
              <a:t>that</a:t>
            </a:r>
            <a:r>
              <a:rPr lang="fr-CH" sz="3600" dirty="0">
                <a:solidFill>
                  <a:srgbClr val="FF0000"/>
                </a:solidFill>
              </a:rPr>
              <a:t>: Check </a:t>
            </a:r>
            <a:r>
              <a:rPr lang="fr-CH" sz="3600" dirty="0" err="1">
                <a:solidFill>
                  <a:srgbClr val="FF0000"/>
                </a:solidFill>
              </a:rPr>
              <a:t>Indico</a:t>
            </a:r>
            <a:r>
              <a:rPr lang="fr-CH" sz="3600" dirty="0">
                <a:solidFill>
                  <a:srgbClr val="FF0000"/>
                </a:solidFill>
              </a:rPr>
              <a:t> https://indico.cern.ch/event/857131/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39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46169</TotalTime>
  <Words>493</Words>
  <Application>Microsoft Office PowerPoint</Application>
  <PresentationFormat>A4 Paper (210x297 mm)</PresentationFormat>
  <Paragraphs>94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Century Gothic</vt:lpstr>
      <vt:lpstr>Symbol</vt:lpstr>
      <vt:lpstr>Times New Roman</vt:lpstr>
      <vt:lpstr>Wingdings</vt:lpstr>
      <vt:lpstr>Wingdings 2</vt:lpstr>
      <vt:lpstr>Austin</vt:lpstr>
      <vt:lpstr>Bitmap Image</vt:lpstr>
      <vt:lpstr> BI LHC Planning for LS2 </vt:lpstr>
      <vt:lpstr>  </vt:lpstr>
      <vt:lpstr> For BI in LS2: All planned activities with VSC implication done </vt:lpstr>
      <vt:lpstr> On-going activites </vt:lpstr>
      <vt:lpstr> BPM activity details </vt:lpstr>
      <vt:lpstr>To do list </vt:lpstr>
      <vt:lpstr>Activities 2021 (reminder) </vt:lpstr>
      <vt:lpstr> Latest Vacuum Schematic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1071</cp:revision>
  <cp:lastPrinted>2014-05-21T14:16:37Z</cp:lastPrinted>
  <dcterms:created xsi:type="dcterms:W3CDTF">1996-04-24T17:02:00Z</dcterms:created>
  <dcterms:modified xsi:type="dcterms:W3CDTF">2021-01-28T10:52:34Z</dcterms:modified>
</cp:coreProperties>
</file>