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7"/>
  </p:notesMasterIdLst>
  <p:sldIdLst>
    <p:sldId id="256" r:id="rId2"/>
    <p:sldId id="380" r:id="rId3"/>
    <p:sldId id="384" r:id="rId4"/>
    <p:sldId id="381" r:id="rId5"/>
    <p:sldId id="386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22" autoAdjust="0"/>
  </p:normalViewPr>
  <p:slideViewPr>
    <p:cSldViewPr>
      <p:cViewPr varScale="1">
        <p:scale>
          <a:sx n="84" d="100"/>
          <a:sy n="84" d="100"/>
        </p:scale>
        <p:origin x="94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573016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Financial Situation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800" dirty="0">
                <a:solidFill>
                  <a:srgbClr val="000090"/>
                </a:solidFill>
              </a:rPr>
              <a:t>February 1,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/>
              <a:t>Gerda Neyens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Collaboration budget Dec. 31,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592" y="1376610"/>
            <a:ext cx="7653536" cy="5256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INCOME 2020		2.020.520</a:t>
            </a:r>
          </a:p>
          <a:p>
            <a:pPr lvl="1"/>
            <a:r>
              <a:rPr lang="en-US" dirty="0"/>
              <a:t>CREDIT BALANCE END OF 2019		1.237.740</a:t>
            </a:r>
          </a:p>
          <a:p>
            <a:pPr lvl="1"/>
            <a:r>
              <a:rPr lang="en-US" dirty="0"/>
              <a:t>MEMBERSHIP CONTRIBUTIONS 		782.780 </a:t>
            </a:r>
          </a:p>
          <a:p>
            <a:pPr lvl="1"/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EXPENDITURES 2020	632.620</a:t>
            </a:r>
          </a:p>
          <a:p>
            <a:pPr lvl="1"/>
            <a:r>
              <a:rPr lang="en-US" b="1" dirty="0"/>
              <a:t>HIE-ISOLDE loans (pay back to CERN)			540.000</a:t>
            </a:r>
          </a:p>
          <a:p>
            <a:pPr lvl="1"/>
            <a:r>
              <a:rPr lang="en-US" b="1" dirty="0"/>
              <a:t>MANPOWER	 (fellow for MR-TOF 5 months)			47.830</a:t>
            </a:r>
          </a:p>
          <a:p>
            <a:pPr marL="457200" lvl="1" indent="0">
              <a:buNone/>
            </a:pPr>
            <a:r>
              <a:rPr lang="en-US" b="1" dirty="0"/>
              <a:t>	</a:t>
            </a:r>
            <a:r>
              <a:rPr lang="en-US" dirty="0"/>
              <a:t>(+ support for long-term users on-site)	</a:t>
            </a:r>
            <a:endParaRPr lang="en-US" b="1" dirty="0"/>
          </a:p>
          <a:p>
            <a:pPr lvl="1"/>
            <a:r>
              <a:rPr lang="en-US" b="1" dirty="0"/>
              <a:t>ADMINISTRATION					13.500</a:t>
            </a:r>
          </a:p>
          <a:p>
            <a:pPr lvl="1"/>
            <a:r>
              <a:rPr lang="en-US" b="1" dirty="0"/>
              <a:t>CONSUMABLES					380</a:t>
            </a:r>
          </a:p>
          <a:p>
            <a:pPr lvl="1"/>
            <a:r>
              <a:rPr lang="en-US" b="1" dirty="0"/>
              <a:t>INFRASTRUCTURE (MR-TOF high-stability power supply)		30.890 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		</a:t>
            </a:r>
          </a:p>
          <a:p>
            <a:r>
              <a:rPr lang="en-US" b="1" dirty="0">
                <a:solidFill>
                  <a:srgbClr val="FF0000"/>
                </a:solidFill>
              </a:rPr>
              <a:t>BALANCE 2020		1.387.900</a:t>
            </a:r>
          </a:p>
          <a:p>
            <a:pPr lvl="1"/>
            <a:endParaRPr lang="en-US" b="1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98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52" y="-11440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/>
              <a:t>HIE-ISOLDE repayment to CERN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592" y="1951748"/>
            <a:ext cx="7989912" cy="45259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Phase 1:  140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r>
              <a:rPr lang="en-US" b="1" dirty="0">
                <a:solidFill>
                  <a:srgbClr val="FF0000"/>
                </a:solidFill>
              </a:rPr>
              <a:t> /year	    2016 – 2020 (5 years)  Loan of 700 </a:t>
            </a:r>
            <a:r>
              <a:rPr lang="en-US" b="1" dirty="0" err="1">
                <a:solidFill>
                  <a:srgbClr val="FF0000"/>
                </a:solidFill>
              </a:rPr>
              <a:t>kCHF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/>
              <a:t>Phase 2:  400 </a:t>
            </a:r>
            <a:r>
              <a:rPr lang="en-US" b="1" dirty="0" err="1"/>
              <a:t>kCHF</a:t>
            </a:r>
            <a:r>
              <a:rPr lang="en-US" b="1" dirty="0"/>
              <a:t> /year	    2017 – 2023         Memo sent to E. </a:t>
            </a:r>
            <a:r>
              <a:rPr lang="en-US" b="1" dirty="0" err="1"/>
              <a:t>Elsen</a:t>
            </a:r>
            <a:r>
              <a:rPr lang="en-US" b="1" dirty="0"/>
              <a:t> 2.791 </a:t>
            </a:r>
            <a:r>
              <a:rPr lang="en-US" b="1" dirty="0" err="1"/>
              <a:t>kCHF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560023"/>
              </p:ext>
            </p:extLst>
          </p:nvPr>
        </p:nvGraphicFramePr>
        <p:xfrm>
          <a:off x="1305272" y="2800104"/>
          <a:ext cx="7629872" cy="37008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208">
                  <a:extLst>
                    <a:ext uri="{9D8B030D-6E8A-4147-A177-3AD203B41FA5}">
                      <a16:colId xmlns:a16="http://schemas.microsoft.com/office/drawing/2014/main" val="311244675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75660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87129263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5496776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49817252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97424717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42488441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6229351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33650179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96936343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20342273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961121226"/>
                    </a:ext>
                  </a:extLst>
                </a:gridCol>
              </a:tblGrid>
              <a:tr h="3293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Funding</a:t>
                      </a:r>
                      <a:r>
                        <a:rPr lang="fr-FR" sz="1400" dirty="0">
                          <a:effectLst/>
                        </a:rPr>
                        <a:t> Source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2007- 2014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2017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2021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2022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2023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60296441"/>
                  </a:ext>
                </a:extLst>
              </a:tr>
              <a:tr h="226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FWO I (BE)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4’460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4’460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988186621"/>
                  </a:ext>
                </a:extLst>
              </a:tr>
              <a:tr h="238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ISOLDE Coll.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2’477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2’977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78116925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MPI (DE)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4284400110"/>
                  </a:ext>
                </a:extLst>
              </a:tr>
              <a:tr h="218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Aarhus (DK)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77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77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4231299034"/>
                  </a:ext>
                </a:extLst>
              </a:tr>
              <a:tr h="233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CERN </a:t>
                      </a:r>
                      <a:r>
                        <a:rPr lang="fr-FR" sz="1400" dirty="0" err="1">
                          <a:effectLst/>
                        </a:rPr>
                        <a:t>loan</a:t>
                      </a:r>
                      <a:r>
                        <a:rPr lang="fr-FR" sz="1400" dirty="0">
                          <a:effectLst/>
                        </a:rPr>
                        <a:t> (KM2180)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140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700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extLst>
                  <a:ext uri="{0D108BD9-81ED-4DB2-BD59-A6C34878D82A}">
                    <a16:rowId xmlns:a16="http://schemas.microsoft.com/office/drawing/2014/main" val="425335205"/>
                  </a:ext>
                </a:extLst>
              </a:tr>
              <a:tr h="385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Phase 1 - 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7’129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500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</a:rPr>
                        <a:t>140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8’329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8857832"/>
                  </a:ext>
                </a:extLst>
              </a:tr>
              <a:tr h="233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FWO II (BE)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494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104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598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extLst>
                  <a:ext uri="{0D108BD9-81ED-4DB2-BD59-A6C34878D82A}">
                    <a16:rowId xmlns:a16="http://schemas.microsoft.com/office/drawing/2014/main" val="264600753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ISOLDE Coll.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 433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433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273660642"/>
                  </a:ext>
                </a:extLst>
              </a:tr>
              <a:tr h="201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CERN </a:t>
                      </a:r>
                      <a:r>
                        <a:rPr lang="fr-FR" sz="1400" dirty="0" err="1">
                          <a:effectLst/>
                        </a:rPr>
                        <a:t>pre-payment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400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400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391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3191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extLst>
                  <a:ext uri="{0D108BD9-81ED-4DB2-BD59-A6C34878D82A}">
                    <a16:rowId xmlns:a16="http://schemas.microsoft.com/office/drawing/2014/main" val="3309340970"/>
                  </a:ext>
                </a:extLst>
              </a:tr>
              <a:tr h="258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Phase 2 - 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494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chemeClr val="tx1"/>
                          </a:solidFill>
                          <a:effectLst/>
                        </a:rPr>
                        <a:t>104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833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391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4222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4591513"/>
                  </a:ext>
                </a:extLst>
              </a:tr>
              <a:tr h="390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Total </a:t>
                      </a:r>
                      <a:r>
                        <a:rPr lang="fr-FR" sz="1400" dirty="0" err="1">
                          <a:effectLst/>
                        </a:rPr>
                        <a:t>paid</a:t>
                      </a:r>
                      <a:r>
                        <a:rPr lang="fr-FR" sz="1400" dirty="0">
                          <a:effectLst/>
                        </a:rPr>
                        <a:t> by ISOLDE Collaboration and </a:t>
                      </a:r>
                      <a:r>
                        <a:rPr lang="fr-FR" sz="1400" dirty="0" err="1">
                          <a:effectLst/>
                        </a:rPr>
                        <a:t>partners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7’623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604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973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540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400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400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391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</a:rPr>
                        <a:t>12’551</a:t>
                      </a:r>
                      <a:endParaRPr lang="en-US" sz="1400" b="1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37982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03648" y="931425"/>
            <a:ext cx="7640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total cost of HIE-ISOLDE was 39.4 MCHF, pre-financed by CERN</a:t>
            </a:r>
          </a:p>
          <a:p>
            <a:pPr algn="ctr"/>
            <a:r>
              <a:rPr lang="en-US" b="1" dirty="0"/>
              <a:t> </a:t>
            </a:r>
            <a:r>
              <a:rPr lang="en-US" dirty="0"/>
              <a:t>The ISOLDE Collaboration contribution to HIE-ISOLDE is 7.1 MCHF, part of which needs to be payed back as loans	</a:t>
            </a:r>
          </a:p>
        </p:txBody>
      </p:sp>
    </p:spTree>
    <p:extLst>
      <p:ext uri="{BB962C8B-B14F-4D97-AF65-F5344CB8AC3E}">
        <p14:creationId xmlns:p14="http://schemas.microsoft.com/office/powerpoint/2010/main" val="261031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53889"/>
            <a:ext cx="7884368" cy="45259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INCOME 2021		ESTIMATE 2.215.000</a:t>
            </a:r>
          </a:p>
          <a:p>
            <a:pPr lvl="1"/>
            <a:r>
              <a:rPr lang="en-US" dirty="0"/>
              <a:t>CREDIT BALANCE 2020		1.387.900</a:t>
            </a:r>
          </a:p>
          <a:p>
            <a:pPr lvl="1"/>
            <a:r>
              <a:rPr lang="en-US" dirty="0"/>
              <a:t>INCOME FROM COLLABORATION	~ 850.000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EXPENDITURES 	2021</a:t>
            </a:r>
            <a:r>
              <a:rPr lang="en-US" dirty="0"/>
              <a:t>	</a:t>
            </a:r>
            <a:r>
              <a:rPr lang="en-US" b="1" dirty="0"/>
              <a:t>ESTIMATE 635.000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HIE-ISOLDE 				400.000   </a:t>
            </a:r>
          </a:p>
          <a:p>
            <a:pPr lvl="1"/>
            <a:r>
              <a:rPr lang="en-US" dirty="0"/>
              <a:t>Allowances for users living in the area	20.000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Allowances for users coming to Experiments 	60.000 </a:t>
            </a:r>
          </a:p>
          <a:p>
            <a:pPr lvl="2"/>
            <a:r>
              <a:rPr lang="en-US" dirty="0"/>
              <a:t>ref: 120 </a:t>
            </a:r>
            <a:r>
              <a:rPr lang="en-US" dirty="0" err="1"/>
              <a:t>kCHF</a:t>
            </a:r>
            <a:r>
              <a:rPr lang="en-US" dirty="0"/>
              <a:t> TNA in 2018 from ENSAR2 -  Use same rules as for ENSAR2.</a:t>
            </a:r>
          </a:p>
          <a:p>
            <a:pPr lvl="1"/>
            <a:r>
              <a:rPr lang="en-US" dirty="0"/>
              <a:t>ADMINISTRATION			50.000</a:t>
            </a:r>
          </a:p>
          <a:p>
            <a:pPr lvl="1"/>
            <a:r>
              <a:rPr lang="en-US" dirty="0"/>
              <a:t>Infrastructure 			TBD</a:t>
            </a:r>
          </a:p>
          <a:p>
            <a:pPr lvl="1"/>
            <a:r>
              <a:rPr lang="en-US" dirty="0"/>
              <a:t>Meetings, workshops, seminars, schools	15.000</a:t>
            </a:r>
          </a:p>
          <a:p>
            <a:pPr lvl="1"/>
            <a:r>
              <a:rPr lang="en-US" dirty="0"/>
              <a:t>Fellow for ISOLDE physics (MR-TOF)	90.000  (9 months) approved last year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07704" y="2348880"/>
            <a:ext cx="5657318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Balance evolutions</a:t>
            </a:r>
          </a:p>
          <a:p>
            <a:pPr algn="ctr"/>
            <a:r>
              <a:rPr lang="en-US" dirty="0"/>
              <a:t>2017: 813k    2018:  1.038k  2019:  1.235k   2020: 1.387k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8822" y="5910793"/>
            <a:ext cx="6313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 can start investing in other EPIC-related upgrades for ISOLDE</a:t>
            </a:r>
          </a:p>
        </p:txBody>
      </p:sp>
    </p:spTree>
    <p:extLst>
      <p:ext uri="{BB962C8B-B14F-4D97-AF65-F5344CB8AC3E}">
        <p14:creationId xmlns:p14="http://schemas.microsoft.com/office/powerpoint/2010/main" val="26364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0731-B747-41D6-89F6-ED70736E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116" y="2320"/>
            <a:ext cx="7643192" cy="980736"/>
          </a:xfrm>
        </p:spPr>
        <p:txBody>
          <a:bodyPr/>
          <a:lstStyle/>
          <a:p>
            <a:r>
              <a:rPr lang="en-US" dirty="0"/>
              <a:t>Proposed additional </a:t>
            </a:r>
            <a:r>
              <a:rPr lang="en-US" dirty="0" err="1"/>
              <a:t>spendings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1D783-6391-40A1-8D70-6B31E9FB6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60" y="1149460"/>
            <a:ext cx="7941568" cy="561662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INCOME 2021		ESTIMATE 2.215.000</a:t>
            </a:r>
          </a:p>
          <a:p>
            <a:pPr lvl="1"/>
            <a:r>
              <a:rPr lang="en-US" dirty="0"/>
              <a:t>CREDIT BALANCE 2020		1.387.900</a:t>
            </a:r>
          </a:p>
          <a:p>
            <a:pPr lvl="1"/>
            <a:r>
              <a:rPr lang="en-US" dirty="0"/>
              <a:t>INCOME FROM COLLABORATION	</a:t>
            </a:r>
            <a:r>
              <a:rPr lang="en-US"/>
              <a:t>~ 850.000  </a:t>
            </a:r>
            <a:endParaRPr lang="en-US" dirty="0"/>
          </a:p>
          <a:p>
            <a:endParaRPr lang="en-US" b="1" dirty="0"/>
          </a:p>
          <a:p>
            <a:r>
              <a:rPr lang="en-US" b="1" dirty="0"/>
              <a:t>EXPENDITURES 	2021</a:t>
            </a:r>
            <a:r>
              <a:rPr lang="en-US" dirty="0"/>
              <a:t>	</a:t>
            </a:r>
            <a:r>
              <a:rPr lang="en-US" b="1" dirty="0"/>
              <a:t>ESTIMATE 1.035.000 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HIE-ISOLDE 				400.000   </a:t>
            </a:r>
          </a:p>
          <a:p>
            <a:pPr lvl="1"/>
            <a:r>
              <a:rPr lang="en-US" dirty="0"/>
              <a:t>Allowances for users living in the area		20.000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Allowances for users coming to Experiments 	60.000 (up to max 100.000)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Only for users from member institutes/countries (e.g. France: CNRS) </a:t>
            </a:r>
          </a:p>
          <a:p>
            <a:pPr lvl="1"/>
            <a:r>
              <a:rPr lang="en-US" dirty="0"/>
              <a:t>ADMINISTRATION			50.000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Infrastructure  				320.000</a:t>
            </a:r>
          </a:p>
          <a:p>
            <a:pPr lvl="2"/>
            <a:r>
              <a:rPr lang="en-US" dirty="0"/>
              <a:t>Beam switching to allow for parallel operation: 100.000 (see talk S. </a:t>
            </a:r>
            <a:r>
              <a:rPr lang="en-US" dirty="0" err="1"/>
              <a:t>Rothe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Hardware to complete the 30 keV MR-TOF proto-type: 220.000 (see talk S. Ettenauer)</a:t>
            </a:r>
          </a:p>
          <a:p>
            <a:pPr marL="914400" lvl="2" indent="0">
              <a:buNone/>
            </a:pPr>
            <a:r>
              <a:rPr lang="en-US" dirty="0"/>
              <a:t>	- Update Annex 6 and 7 of MoU accordingly</a:t>
            </a:r>
          </a:p>
          <a:p>
            <a:pPr lvl="1"/>
            <a:r>
              <a:rPr lang="en-US" dirty="0"/>
              <a:t>Meetings, workshops, seminars, schools		15.000</a:t>
            </a:r>
          </a:p>
          <a:p>
            <a:pPr lvl="1"/>
            <a:r>
              <a:rPr lang="en-US" dirty="0"/>
              <a:t>Fellow for ISOLDE physics (MR-TOF)		</a:t>
            </a:r>
            <a:r>
              <a:rPr lang="en-US" dirty="0">
                <a:solidFill>
                  <a:srgbClr val="FF0000"/>
                </a:solidFill>
              </a:rPr>
              <a:t>120.000 </a:t>
            </a:r>
            <a:r>
              <a:rPr lang="en-US" dirty="0"/>
              <a:t>	+ 90k in 2022</a:t>
            </a:r>
          </a:p>
          <a:p>
            <a:pPr lvl="2"/>
            <a:r>
              <a:rPr lang="en-US" dirty="0"/>
              <a:t>1 year extension (investigate the integration into ISOLDE, to be useful for all experiments)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Fellow for EPIC Conceptual Design preparations	60.000	+ 120k in 2022, 60k in 2023</a:t>
            </a:r>
          </a:p>
          <a:p>
            <a:pPr lvl="2"/>
            <a:r>
              <a:rPr lang="en-US" dirty="0"/>
              <a:t>Help the OP team with simulations (see talk A. Rodriguez)</a:t>
            </a:r>
          </a:p>
          <a:p>
            <a:endParaRPr lang="en-US" b="1" dirty="0"/>
          </a:p>
          <a:p>
            <a:r>
              <a:rPr lang="en-US" b="1" dirty="0"/>
              <a:t>Predicted BALANCE 2021		1.180.000</a:t>
            </a:r>
            <a:endParaRPr lang="en-US" dirty="0"/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2AF11-9A88-4891-9C29-8E646328C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B1E478-8640-4BD4-B669-0B788D5F81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6116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11639</TotalTime>
  <Words>705</Words>
  <Application>Microsoft Office PowerPoint</Application>
  <PresentationFormat>On-screen Show (4:3)</PresentationFormat>
  <Paragraphs>213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Financial Situation    February 1, 2021</vt:lpstr>
      <vt:lpstr>Collaboration budget Dec. 31, 2020</vt:lpstr>
      <vt:lpstr>HIE-ISOLDE repayment to CERN</vt:lpstr>
      <vt:lpstr>FORECAST 2021</vt:lpstr>
      <vt:lpstr>Proposed additional spendings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890</cp:revision>
  <cp:lastPrinted>2018-10-30T09:54:49Z</cp:lastPrinted>
  <dcterms:created xsi:type="dcterms:W3CDTF">2012-03-08T16:06:15Z</dcterms:created>
  <dcterms:modified xsi:type="dcterms:W3CDTF">2021-02-02T08:30:57Z</dcterms:modified>
</cp:coreProperties>
</file>