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14"/>
  </p:notesMasterIdLst>
  <p:sldIdLst>
    <p:sldId id="256" r:id="rId2"/>
    <p:sldId id="375" r:id="rId3"/>
    <p:sldId id="364" r:id="rId4"/>
    <p:sldId id="365" r:id="rId5"/>
    <p:sldId id="366" r:id="rId6"/>
    <p:sldId id="383" r:id="rId7"/>
    <p:sldId id="384" r:id="rId8"/>
    <p:sldId id="385" r:id="rId9"/>
    <p:sldId id="386" r:id="rId10"/>
    <p:sldId id="387" r:id="rId11"/>
    <p:sldId id="380" r:id="rId12"/>
    <p:sldId id="382" r:id="rId1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8522" autoAdjust="0"/>
  </p:normalViewPr>
  <p:slideViewPr>
    <p:cSldViewPr>
      <p:cViewPr varScale="1">
        <p:scale>
          <a:sx n="115" d="100"/>
          <a:sy n="115" d="100"/>
        </p:scale>
        <p:origin x="15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/>
              <a:t>References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996952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US" dirty="0"/>
              <a:t>News from the ISOLDE group</a:t>
            </a:r>
            <a:br>
              <a:rPr lang="en-US" dirty="0"/>
            </a:br>
            <a:r>
              <a:rPr lang="en-US" dirty="0"/>
              <a:t>and </a:t>
            </a:r>
            <a:br>
              <a:rPr lang="en-US" dirty="0"/>
            </a:br>
            <a:r>
              <a:rPr lang="en-US" dirty="0"/>
              <a:t>Collaboration Matters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2800" dirty="0">
                <a:solidFill>
                  <a:srgbClr val="000090"/>
                </a:solidFill>
              </a:rPr>
              <a:t>February 1, 2021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1416" y="4077072"/>
            <a:ext cx="6400800" cy="1176536"/>
          </a:xfrm>
        </p:spPr>
        <p:txBody>
          <a:bodyPr>
            <a:normAutofit/>
          </a:bodyPr>
          <a:lstStyle/>
          <a:p>
            <a:r>
              <a:rPr lang="de-DE" sz="2400" dirty="0"/>
              <a:t>Gerda Neyens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7643192" cy="980736"/>
          </a:xfrm>
        </p:spPr>
        <p:txBody>
          <a:bodyPr/>
          <a:lstStyle/>
          <a:p>
            <a:r>
              <a:rPr lang="en-US" dirty="0"/>
              <a:t>Membership fee situation 2020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Outstanding collaboration fees for 2019 and 2020 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Sweden (paid in January 2021 for 2020)  </a:t>
            </a:r>
          </a:p>
          <a:p>
            <a:pPr lvl="1"/>
            <a:r>
              <a:rPr lang="en-US" dirty="0"/>
              <a:t>Spain	60  </a:t>
            </a:r>
            <a:r>
              <a:rPr lang="en-US" dirty="0" err="1"/>
              <a:t>kCHF</a:t>
            </a:r>
            <a:r>
              <a:rPr lang="en-US" dirty="0"/>
              <a:t> for 2020 (+60 for 2019)</a:t>
            </a:r>
          </a:p>
          <a:p>
            <a:pPr lvl="1"/>
            <a:r>
              <a:rPr lang="en-US" dirty="0"/>
              <a:t>Poland 	57.4 </a:t>
            </a:r>
            <a:r>
              <a:rPr lang="en-US" dirty="0" err="1"/>
              <a:t>kCHF</a:t>
            </a:r>
            <a:r>
              <a:rPr lang="en-US" dirty="0"/>
              <a:t> for 2020 (+20.5 for 2019)</a:t>
            </a:r>
          </a:p>
          <a:p>
            <a:pPr lvl="2"/>
            <a:r>
              <a:rPr lang="en-US" dirty="0"/>
              <a:t>Poland also problematic for 2021 </a:t>
            </a:r>
            <a:r>
              <a:rPr lang="en-US" dirty="0">
                <a:sym typeface="Wingdings" panose="05000000000000000000" pitchFamily="2" charset="2"/>
              </a:rPr>
              <a:t> agree on a reducing fee to 30 </a:t>
            </a:r>
            <a:r>
              <a:rPr lang="en-US" dirty="0" err="1">
                <a:sym typeface="Wingdings" panose="05000000000000000000" pitchFamily="2" charset="2"/>
              </a:rPr>
              <a:t>kCHF</a:t>
            </a:r>
            <a:r>
              <a:rPr lang="en-US" dirty="0">
                <a:sym typeface="Wingdings" panose="05000000000000000000" pitchFamily="2" charset="2"/>
              </a:rPr>
              <a:t>?</a:t>
            </a:r>
          </a:p>
          <a:p>
            <a:pPr lvl="2"/>
            <a:endParaRPr lang="en-US" dirty="0"/>
          </a:p>
          <a:p>
            <a:r>
              <a:rPr lang="en-US" dirty="0"/>
              <a:t>Collaboration fees for 2021, paid in 2020</a:t>
            </a:r>
          </a:p>
          <a:p>
            <a:pPr lvl="1"/>
            <a:r>
              <a:rPr lang="en-US" dirty="0"/>
              <a:t>None </a:t>
            </a:r>
          </a:p>
          <a:p>
            <a:pPr lvl="1"/>
            <a:endParaRPr lang="en-US" dirty="0"/>
          </a:p>
          <a:p>
            <a:r>
              <a:rPr lang="en-US" dirty="0"/>
              <a:t>Institute membership in 2020</a:t>
            </a:r>
          </a:p>
          <a:p>
            <a:pPr lvl="1"/>
            <a:r>
              <a:rPr lang="en-US" dirty="0"/>
              <a:t>Czech TU Prague 10 </a:t>
            </a:r>
            <a:r>
              <a:rPr lang="en-US" dirty="0" err="1"/>
              <a:t>kCHF</a:t>
            </a:r>
            <a:r>
              <a:rPr lang="en-US" dirty="0"/>
              <a:t>  </a:t>
            </a:r>
          </a:p>
          <a:p>
            <a:endParaRPr lang="en-US" dirty="0"/>
          </a:p>
          <a:p>
            <a:r>
              <a:rPr lang="en-US" dirty="0"/>
              <a:t>Paid without signed agreement</a:t>
            </a:r>
          </a:p>
          <a:p>
            <a:pPr lvl="1"/>
            <a:r>
              <a:rPr lang="en-US" dirty="0"/>
              <a:t>Portugal 	10.8 </a:t>
            </a:r>
            <a:r>
              <a:rPr lang="en-US" dirty="0" err="1"/>
              <a:t>kCHF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46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7668B-C0BA-4C7C-969C-64A987189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Membership updates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13C96-440A-47A4-8E81-ADB5A7D48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Czech Republic is preparing to become a full  member </a:t>
            </a:r>
          </a:p>
          <a:p>
            <a:pPr lvl="1"/>
            <a:r>
              <a:rPr lang="en-US" dirty="0"/>
              <a:t>M. Veselsky presents the Czech community</a:t>
            </a:r>
          </a:p>
          <a:p>
            <a:pPr lvl="1"/>
            <a:r>
              <a:rPr lang="en-US" dirty="0"/>
              <a:t>MoU modifications (not yet received)</a:t>
            </a:r>
          </a:p>
          <a:p>
            <a:pPr lvl="1"/>
            <a:endParaRPr lang="en-US" dirty="0"/>
          </a:p>
          <a:p>
            <a:r>
              <a:rPr lang="en-US" dirty="0"/>
              <a:t>Bulgaria is preparing to become a full  member </a:t>
            </a:r>
          </a:p>
          <a:p>
            <a:pPr lvl="1"/>
            <a:r>
              <a:rPr lang="en-US" dirty="0"/>
              <a:t>G. </a:t>
            </a:r>
            <a:r>
              <a:rPr lang="en-US" dirty="0" err="1"/>
              <a:t>Rainowski</a:t>
            </a:r>
            <a:r>
              <a:rPr lang="en-US" dirty="0"/>
              <a:t> presents the Bulgarian community</a:t>
            </a:r>
          </a:p>
          <a:p>
            <a:pPr lvl="1"/>
            <a:r>
              <a:rPr lang="en-US" dirty="0"/>
              <a:t>MoU modifications to be approved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D76C13-7847-4AA6-AE1D-D82C2124D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BF5244-6904-4B38-86A9-2795E23CED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54681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5CE1D-D010-45EE-BE91-6D2163667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MoU update - approval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7D996-E3D3-44E7-8B7E-75DE9547C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Annex1: ISCC representative for</a:t>
            </a:r>
            <a:r>
              <a:rPr lang="en-US" b="1" dirty="0"/>
              <a:t> Bulgaria</a:t>
            </a:r>
          </a:p>
          <a:p>
            <a:pPr lvl="1"/>
            <a:r>
              <a:rPr lang="en-US" dirty="0"/>
              <a:t>Sofia University St. </a:t>
            </a:r>
            <a:r>
              <a:rPr lang="en-US" dirty="0" err="1"/>
              <a:t>Kliment</a:t>
            </a:r>
            <a:r>
              <a:rPr lang="en-US" dirty="0"/>
              <a:t> </a:t>
            </a:r>
            <a:r>
              <a:rPr lang="en-US" dirty="0" err="1"/>
              <a:t>Ohridski</a:t>
            </a:r>
            <a:r>
              <a:rPr lang="en-US" dirty="0"/>
              <a:t>	G. </a:t>
            </a:r>
            <a:r>
              <a:rPr lang="en-US" dirty="0" err="1"/>
              <a:t>Rainovski</a:t>
            </a:r>
            <a:endParaRPr lang="en-US" dirty="0"/>
          </a:p>
          <a:p>
            <a:endParaRPr lang="en-US" dirty="0"/>
          </a:p>
          <a:p>
            <a:r>
              <a:rPr lang="en-US" dirty="0"/>
              <a:t>Annex 2: Funding body for Bulgaria: </a:t>
            </a:r>
          </a:p>
          <a:p>
            <a:pPr lvl="1"/>
            <a:r>
              <a:rPr lang="en-US" dirty="0"/>
              <a:t>Sofia University St. </a:t>
            </a:r>
            <a:r>
              <a:rPr lang="en-US" dirty="0" err="1"/>
              <a:t>Kliment</a:t>
            </a:r>
            <a:r>
              <a:rPr lang="en-US" dirty="0"/>
              <a:t> </a:t>
            </a:r>
            <a:r>
              <a:rPr lang="en-US" dirty="0" err="1"/>
              <a:t>Ohridski</a:t>
            </a:r>
            <a:r>
              <a:rPr lang="en-US" dirty="0"/>
              <a:t>	Prof. A. </a:t>
            </a:r>
            <a:r>
              <a:rPr lang="en-US" dirty="0" err="1"/>
              <a:t>Gerdjikov</a:t>
            </a:r>
            <a:endParaRPr lang="en-US" dirty="0"/>
          </a:p>
          <a:p>
            <a:endParaRPr lang="en-US" dirty="0"/>
          </a:p>
          <a:p>
            <a:r>
              <a:rPr lang="en-US" dirty="0"/>
              <a:t>Annex 4: Collaboration members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Annex 4: Contributions 2020-2022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B2EB9C-EA6C-4020-8506-89311FEFD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6DB965-4142-4E81-A85B-3ED4BDE6BA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2B516A-7507-4BAC-A438-B6D0BE26F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837" r="5815" b="18918"/>
          <a:stretch/>
        </p:blipFill>
        <p:spPr>
          <a:xfrm>
            <a:off x="4716016" y="3140968"/>
            <a:ext cx="4320480" cy="1328366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D3EEE26-D448-42ED-A7DF-37F1B1B288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825853"/>
              </p:ext>
            </p:extLst>
          </p:nvPr>
        </p:nvGraphicFramePr>
        <p:xfrm>
          <a:off x="5184380" y="4794693"/>
          <a:ext cx="2886075" cy="18148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23900">
                  <a:extLst>
                    <a:ext uri="{9D8B030D-6E8A-4147-A177-3AD203B41FA5}">
                      <a16:colId xmlns:a16="http://schemas.microsoft.com/office/drawing/2014/main" val="839753654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881969218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1293704727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1979499597"/>
                    </a:ext>
                  </a:extLst>
                </a:gridCol>
              </a:tblGrid>
              <a:tr h="1117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60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–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30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30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378514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AD31EFE-E1CB-4CCD-99E3-B1ACE36AF1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924224"/>
              </p:ext>
            </p:extLst>
          </p:nvPr>
        </p:nvGraphicFramePr>
        <p:xfrm>
          <a:off x="5184380" y="4624725"/>
          <a:ext cx="2886075" cy="18148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23900">
                  <a:extLst>
                    <a:ext uri="{9D8B030D-6E8A-4147-A177-3AD203B41FA5}">
                      <a16:colId xmlns:a16="http://schemas.microsoft.com/office/drawing/2014/main" val="3136296480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972280539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040596130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17072939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Total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2020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>
                          <a:effectLst/>
                        </a:rPr>
                        <a:t>2021</a:t>
                      </a:r>
                      <a:endParaRPr lang="nl-BE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effectLst/>
                        </a:rPr>
                        <a:t>2022</a:t>
                      </a:r>
                      <a:endParaRPr lang="nl-BE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22986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0374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Associates and staff</a:t>
            </a:r>
          </a:p>
          <a:p>
            <a:r>
              <a:rPr lang="en-US" sz="2400" dirty="0"/>
              <a:t>Fellows</a:t>
            </a:r>
          </a:p>
          <a:p>
            <a:r>
              <a:rPr lang="en-US" sz="2400" dirty="0"/>
              <a:t>Doctoral students</a:t>
            </a:r>
          </a:p>
          <a:p>
            <a:r>
              <a:rPr lang="en-US" sz="2400" dirty="0"/>
              <a:t>A Horizon Europe Research Infrastructure initiative</a:t>
            </a:r>
          </a:p>
          <a:p>
            <a:r>
              <a:rPr lang="en-US" sz="2400" dirty="0"/>
              <a:t>Membership fees 2021 - status</a:t>
            </a:r>
          </a:p>
          <a:p>
            <a:r>
              <a:rPr lang="en-US" sz="2400" dirty="0"/>
              <a:t>Memberships updates </a:t>
            </a:r>
          </a:p>
          <a:p>
            <a:r>
              <a:rPr lang="en-US" sz="2400" dirty="0"/>
              <a:t>MoU: updates for approval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74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2417" y="1426399"/>
            <a:ext cx="8143270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charset="0"/>
              </a:rPr>
              <a:t>Scientific Associates: </a:t>
            </a:r>
          </a:p>
          <a:p>
            <a:pPr lvl="1"/>
            <a:r>
              <a:rPr lang="en-US" sz="1800" dirty="0">
                <a:latin typeface="Calibri" charset="0"/>
              </a:rPr>
              <a:t>Robert  Berger, 5 months (postponed to spring 2021 – start April 1)</a:t>
            </a:r>
          </a:p>
          <a:p>
            <a:pPr lvl="1"/>
            <a:r>
              <a:rPr lang="en-US" sz="1800" dirty="0">
                <a:latin typeface="Calibri" charset="0"/>
              </a:rPr>
              <a:t>Ismael Martel, 6 months (Oct. 2020 – </a:t>
            </a:r>
            <a:r>
              <a:rPr lang="en-US" sz="1800" dirty="0">
                <a:solidFill>
                  <a:srgbClr val="0000FF"/>
                </a:solidFill>
                <a:latin typeface="Calibri" charset="0"/>
              </a:rPr>
              <a:t>March 2021</a:t>
            </a:r>
            <a:r>
              <a:rPr lang="en-US" sz="1800" dirty="0">
                <a:latin typeface="Calibri" charset="0"/>
              </a:rPr>
              <a:t>)</a:t>
            </a:r>
          </a:p>
          <a:p>
            <a:pPr lvl="1"/>
            <a:r>
              <a:rPr lang="en-US" sz="1800" dirty="0" err="1">
                <a:solidFill>
                  <a:srgbClr val="0000FF"/>
                </a:solidFill>
                <a:latin typeface="Calibri" charset="0"/>
              </a:rPr>
              <a:t>Pascu</a:t>
            </a:r>
            <a:r>
              <a:rPr lang="en-US" sz="1800" dirty="0">
                <a:solidFill>
                  <a:srgbClr val="0000FF"/>
                </a:solidFill>
                <a:latin typeface="Calibri" charset="0"/>
              </a:rPr>
              <a:t> Sorin, 6 months (Feb. 2021 – July 2021)  </a:t>
            </a:r>
          </a:p>
          <a:p>
            <a:pPr marL="457200" lvl="1" indent="0">
              <a:buNone/>
            </a:pPr>
            <a:endParaRPr lang="en-US" sz="1800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Corresponding Associate:</a:t>
            </a:r>
          </a:p>
          <a:p>
            <a:pPr lvl="1"/>
            <a:r>
              <a:rPr lang="en-US" sz="1800" dirty="0" err="1">
                <a:solidFill>
                  <a:srgbClr val="0000FF"/>
                </a:solidFill>
                <a:latin typeface="Calibri" charset="0"/>
              </a:rPr>
              <a:t>Mikolaj</a:t>
            </a:r>
            <a:r>
              <a:rPr lang="en-US" sz="1800" dirty="0">
                <a:solidFill>
                  <a:srgbClr val="0000FF"/>
                </a:solidFill>
                <a:latin typeface="Calibri" charset="0"/>
              </a:rPr>
              <a:t> Baranowski (July 2021 – Sept. </a:t>
            </a:r>
            <a:r>
              <a:rPr lang="en-US" sz="1800">
                <a:solidFill>
                  <a:srgbClr val="0000FF"/>
                </a:solidFill>
                <a:latin typeface="Calibri" charset="0"/>
              </a:rPr>
              <a:t>2021)</a:t>
            </a:r>
            <a:r>
              <a:rPr lang="en-US" sz="1800" dirty="0">
                <a:solidFill>
                  <a:srgbClr val="0000FF"/>
                </a:solidFill>
                <a:latin typeface="Calibri" charset="0"/>
              </a:rPr>
              <a:t>		</a:t>
            </a:r>
          </a:p>
          <a:p>
            <a:pPr marL="457200" lvl="1" indent="0">
              <a:buNone/>
            </a:pPr>
            <a:endParaRPr lang="en-US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Staff members: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1"/>
            <a:r>
              <a:rPr lang="en-US" sz="1800" dirty="0">
                <a:latin typeface="Calibri" charset="0"/>
              </a:rPr>
              <a:t>Stephan Malbrunot-Ettenauer (Aug 2022) </a:t>
            </a:r>
            <a:r>
              <a:rPr lang="en-US" sz="1800" b="1" dirty="0">
                <a:latin typeface="Calibri" charset="0"/>
              </a:rPr>
              <a:t>ERC MIRACLS – </a:t>
            </a:r>
            <a:r>
              <a:rPr lang="en-US" sz="1800" b="1" dirty="0" err="1">
                <a:latin typeface="Calibri" charset="0"/>
              </a:rPr>
              <a:t>Triumf</a:t>
            </a:r>
            <a:r>
              <a:rPr lang="en-US" sz="1800" b="1" dirty="0">
                <a:latin typeface="Calibri" charset="0"/>
              </a:rPr>
              <a:t> 03/2022</a:t>
            </a:r>
          </a:p>
          <a:p>
            <a:pPr lvl="1"/>
            <a:r>
              <a:rPr lang="en-US" sz="1800" dirty="0">
                <a:latin typeface="Calibri" charset="0"/>
              </a:rPr>
              <a:t>Karl Johnston, physics coordinator (Sept. 2022)</a:t>
            </a:r>
          </a:p>
          <a:p>
            <a:pPr lvl="1"/>
            <a:r>
              <a:rPr lang="en-US" sz="1800" dirty="0">
                <a:latin typeface="Calibri" charset="0"/>
              </a:rPr>
              <a:t>G.N, Isolde group leader, collaboration spokesperson (</a:t>
            </a:r>
            <a:r>
              <a:rPr lang="en-US" sz="1800" dirty="0">
                <a:solidFill>
                  <a:srgbClr val="0000FF"/>
                </a:solidFill>
                <a:latin typeface="Calibri" charset="0"/>
              </a:rPr>
              <a:t>August 2021</a:t>
            </a:r>
            <a:r>
              <a:rPr lang="en-US" sz="1800" dirty="0">
                <a:latin typeface="Calibri" charset="0"/>
              </a:rPr>
              <a:t>)</a:t>
            </a:r>
          </a:p>
          <a:p>
            <a:pPr lvl="1"/>
            <a:r>
              <a:rPr lang="en-US" sz="1800" dirty="0">
                <a:latin typeface="Calibri" charset="0"/>
              </a:rPr>
              <a:t>Magdalena Kowalska (indefinite since Jan 2020) EP-SME-IS</a:t>
            </a:r>
          </a:p>
          <a:p>
            <a:pPr lvl="1"/>
            <a:endParaRPr lang="en-US" sz="1800" b="1" dirty="0">
              <a:solidFill>
                <a:srgbClr val="29348C"/>
              </a:solidFill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ISOLDE User Support</a:t>
            </a:r>
            <a:r>
              <a:rPr lang="en-US" dirty="0">
                <a:solidFill>
                  <a:schemeClr val="tx2"/>
                </a:solidFill>
                <a:latin typeface="Calibri" charset="0"/>
              </a:rPr>
              <a:t>:</a:t>
            </a:r>
          </a:p>
          <a:p>
            <a:pPr lvl="1"/>
            <a:r>
              <a:rPr lang="en-US" sz="1800" dirty="0"/>
              <a:t>Jennifer Weterings (2002 - ) via the ISOLDE Collaboration and Oslo University</a:t>
            </a:r>
            <a:endParaRPr lang="en-US" sz="1800" b="1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sz="3000" dirty="0">
                <a:latin typeface="Calibri" charset="0"/>
              </a:rPr>
              <a:t>Associates &amp; Corresponding Associates &amp; staff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1019071"/>
            <a:ext cx="7706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Outcome from Autumn round / end dates 2021	 </a:t>
            </a:r>
            <a:r>
              <a:rPr lang="en-US" dirty="0">
                <a:solidFill>
                  <a:srgbClr val="FF0000"/>
                </a:solidFill>
              </a:rPr>
              <a:t>next deadline March 13,  2021</a:t>
            </a:r>
          </a:p>
        </p:txBody>
      </p:sp>
    </p:spTree>
    <p:extLst>
      <p:ext uri="{BB962C8B-B14F-4D97-AF65-F5344CB8AC3E}">
        <p14:creationId xmlns:p14="http://schemas.microsoft.com/office/powerpoint/2010/main" val="1688519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59494" y="1628800"/>
            <a:ext cx="8143270" cy="49198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charset="0"/>
              </a:rPr>
              <a:t>Research Fellows</a:t>
            </a:r>
            <a:r>
              <a:rPr lang="en-US" dirty="0">
                <a:solidFill>
                  <a:schemeClr val="tx2"/>
                </a:solidFill>
                <a:latin typeface="Calibri" charset="0"/>
              </a:rPr>
              <a:t>: </a:t>
            </a:r>
          </a:p>
          <a:p>
            <a:pPr lvl="2"/>
            <a:r>
              <a:rPr lang="en-US" dirty="0">
                <a:latin typeface="Calibri" charset="0"/>
              </a:rPr>
              <a:t>Maxime </a:t>
            </a:r>
            <a:r>
              <a:rPr lang="en-US" dirty="0" err="1">
                <a:latin typeface="Calibri" charset="0"/>
              </a:rPr>
              <a:t>Mougeot</a:t>
            </a:r>
            <a:r>
              <a:rPr lang="en-US" dirty="0">
                <a:latin typeface="Calibri" charset="0"/>
              </a:rPr>
              <a:t> (Sept 2019 – 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August 2021</a:t>
            </a:r>
            <a:r>
              <a:rPr lang="en-US" dirty="0">
                <a:latin typeface="Calibri" charset="0"/>
              </a:rPr>
              <a:t>)	ISOLTRAP</a:t>
            </a:r>
          </a:p>
          <a:p>
            <a:pPr lvl="2"/>
            <a:r>
              <a:rPr lang="en-US" dirty="0">
                <a:latin typeface="Calibri" charset="0"/>
              </a:rPr>
              <a:t>Razvan Lica (June 2020 – May 2022)		IDS</a:t>
            </a:r>
          </a:p>
          <a:p>
            <a:pPr lvl="2"/>
            <a:r>
              <a:rPr lang="en-US" dirty="0">
                <a:latin typeface="Calibri" charset="0"/>
              </a:rPr>
              <a:t>Liss Vasquez Rodriquez (Oct. 2020 – Sept. 2022)	COLLAPS</a:t>
            </a:r>
          </a:p>
          <a:p>
            <a:pPr lvl="2"/>
            <a:r>
              <a:rPr lang="en-US" dirty="0">
                <a:solidFill>
                  <a:srgbClr val="0000FF"/>
                </a:solidFill>
                <a:latin typeface="Calibri" charset="0"/>
              </a:rPr>
              <a:t>Erich </a:t>
            </a:r>
            <a:r>
              <a:rPr lang="en-US" dirty="0" err="1">
                <a:solidFill>
                  <a:srgbClr val="0000FF"/>
                </a:solidFill>
                <a:latin typeface="Calibri" charset="0"/>
              </a:rPr>
              <a:t>Leistenschneider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 (April 2021 – March 2023)</a:t>
            </a:r>
            <a:r>
              <a:rPr lang="en-US" dirty="0">
                <a:latin typeface="Calibri" charset="0"/>
              </a:rPr>
              <a:t>	</a:t>
            </a:r>
            <a:r>
              <a:rPr lang="en-US" dirty="0" err="1">
                <a:latin typeface="Calibri" charset="0"/>
              </a:rPr>
              <a:t>PoP</a:t>
            </a:r>
            <a:r>
              <a:rPr lang="en-US" dirty="0">
                <a:latin typeface="Calibri" charset="0"/>
              </a:rPr>
              <a:t> MR-TOF/MIRACLS</a:t>
            </a:r>
          </a:p>
          <a:p>
            <a:pPr lvl="2"/>
            <a:endParaRPr lang="en-US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Applied Fellows:</a:t>
            </a:r>
          </a:p>
          <a:p>
            <a:pPr lvl="2"/>
            <a:r>
              <a:rPr lang="en-US" dirty="0" err="1">
                <a:latin typeface="Calibri" charset="0"/>
              </a:rPr>
              <a:t>Dinko</a:t>
            </a:r>
            <a:r>
              <a:rPr lang="en-US" dirty="0">
                <a:latin typeface="Calibri" charset="0"/>
              </a:rPr>
              <a:t> </a:t>
            </a:r>
            <a:r>
              <a:rPr lang="en-US" dirty="0" err="1">
                <a:latin typeface="Calibri" charset="0"/>
              </a:rPr>
              <a:t>Atanasov</a:t>
            </a:r>
            <a:r>
              <a:rPr lang="en-US" dirty="0">
                <a:latin typeface="Calibri" charset="0"/>
              </a:rPr>
              <a:t> (April 2019 – 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June 2021</a:t>
            </a:r>
            <a:r>
              <a:rPr lang="en-US" dirty="0">
                <a:latin typeface="Calibri" charset="0"/>
              </a:rPr>
              <a:t>, EP-SME-IS)    </a:t>
            </a:r>
            <a:r>
              <a:rPr lang="en-US" dirty="0" err="1">
                <a:latin typeface="Calibri" charset="0"/>
              </a:rPr>
              <a:t>WISArD</a:t>
            </a:r>
            <a:r>
              <a:rPr lang="en-US" dirty="0">
                <a:latin typeface="Calibri" charset="0"/>
              </a:rPr>
              <a:t> + low energy exp.</a:t>
            </a:r>
          </a:p>
          <a:p>
            <a:pPr lvl="2"/>
            <a:r>
              <a:rPr lang="en-US" dirty="0">
                <a:latin typeface="Calibri" charset="0"/>
              </a:rPr>
              <a:t>Markus </a:t>
            </a:r>
            <a:r>
              <a:rPr lang="en-US" dirty="0" err="1">
                <a:latin typeface="Calibri" charset="0"/>
              </a:rPr>
              <a:t>Vilen</a:t>
            </a:r>
            <a:r>
              <a:rPr lang="en-US" dirty="0">
                <a:latin typeface="Calibri" charset="0"/>
              </a:rPr>
              <a:t> (Oct 2019 – 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Sept 2021</a:t>
            </a:r>
            <a:r>
              <a:rPr lang="en-US" dirty="0">
                <a:latin typeface="Calibri" charset="0"/>
              </a:rPr>
              <a:t>, ENSAR2+ ERC MIRACLS+ISOLDE)          </a:t>
            </a:r>
          </a:p>
          <a:p>
            <a:pPr marL="914400" lvl="2" indent="0">
              <a:buNone/>
            </a:pPr>
            <a:r>
              <a:rPr lang="en-US" dirty="0">
                <a:latin typeface="Calibri" charset="0"/>
              </a:rPr>
              <a:t>		30 </a:t>
            </a:r>
            <a:r>
              <a:rPr lang="en-US" dirty="0" err="1">
                <a:latin typeface="Calibri" charset="0"/>
              </a:rPr>
              <a:t>keV</a:t>
            </a:r>
            <a:r>
              <a:rPr lang="en-US" dirty="0">
                <a:latin typeface="Calibri" charset="0"/>
              </a:rPr>
              <a:t> MR-TOF for ISOLDE and MIRACLS</a:t>
            </a:r>
          </a:p>
          <a:p>
            <a:pPr lvl="2"/>
            <a:r>
              <a:rPr lang="en-US" dirty="0">
                <a:latin typeface="Calibri" charset="0"/>
              </a:rPr>
              <a:t>Bruno </a:t>
            </a:r>
            <a:r>
              <a:rPr lang="en-US" dirty="0" err="1">
                <a:latin typeface="Calibri" charset="0"/>
              </a:rPr>
              <a:t>Olaizola</a:t>
            </a:r>
            <a:r>
              <a:rPr lang="en-US" dirty="0">
                <a:latin typeface="Calibri" charset="0"/>
              </a:rPr>
              <a:t> (Sept. 2020 – August 2022, EP-SME-IS)     ISS, HIE-ISOLDE </a:t>
            </a:r>
          </a:p>
          <a:p>
            <a:pPr marL="1371600" lvl="3" indent="0">
              <a:buNone/>
            </a:pPr>
            <a:endParaRPr lang="en-US" sz="2400" dirty="0"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dirty="0">
                <a:latin typeface="Calibri" charset="0"/>
              </a:rPr>
              <a:t>CERN Fellows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759BFB-231F-4A39-909A-1F871550F1CB}"/>
              </a:ext>
            </a:extLst>
          </p:cNvPr>
          <p:cNvSpPr txBox="1"/>
          <p:nvPr/>
        </p:nvSpPr>
        <p:spPr>
          <a:xfrm>
            <a:off x="1403648" y="1019071"/>
            <a:ext cx="7704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Outcome from Autumn round/end dates 2021	</a:t>
            </a:r>
            <a:r>
              <a:rPr lang="en-US" dirty="0">
                <a:solidFill>
                  <a:srgbClr val="FF0000"/>
                </a:solidFill>
              </a:rPr>
              <a:t>  next deadline March 1,  2021</a:t>
            </a:r>
          </a:p>
        </p:txBody>
      </p:sp>
    </p:spTree>
    <p:extLst>
      <p:ext uri="{BB962C8B-B14F-4D97-AF65-F5344CB8AC3E}">
        <p14:creationId xmlns:p14="http://schemas.microsoft.com/office/powerpoint/2010/main" val="1998088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CERN Doctoral </a:t>
            </a:r>
            <a:r>
              <a:rPr lang="es-ES" dirty="0" err="1"/>
              <a:t>Students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7830" y="1013275"/>
            <a:ext cx="8313948" cy="5313538"/>
          </a:xfrm>
        </p:spPr>
        <p:txBody>
          <a:bodyPr>
            <a:normAutofit fontScale="77500" lnSpcReduction="20000"/>
          </a:bodyPr>
          <a:lstStyle/>
          <a:p>
            <a:pPr marL="457200" lvl="3" indent="0">
              <a:buNone/>
            </a:pPr>
            <a:endParaRPr lang="en-US" sz="18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/>
              <a:t>Varvara </a:t>
            </a:r>
            <a:r>
              <a:rPr lang="en-GB" sz="1900" b="1" dirty="0" err="1"/>
              <a:t>Lagiki</a:t>
            </a:r>
            <a:r>
              <a:rPr lang="en-GB" sz="1900" b="1" dirty="0"/>
              <a:t> </a:t>
            </a:r>
            <a:r>
              <a:rPr lang="en-GB" sz="1900" dirty="0"/>
              <a:t>(Sept 2017 – </a:t>
            </a:r>
            <a:r>
              <a:rPr lang="en-GB" sz="1900" dirty="0">
                <a:solidFill>
                  <a:srgbClr val="0000FF"/>
                </a:solidFill>
              </a:rPr>
              <a:t>Feb. 2021</a:t>
            </a:r>
            <a:r>
              <a:rPr lang="en-GB" sz="1900" dirty="0"/>
              <a:t>) 	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MIRACLS	   ERC  (Greifswald)</a:t>
            </a:r>
          </a:p>
          <a:p>
            <a:pPr marL="457200" lvl="3" indent="0">
              <a:buNone/>
            </a:pPr>
            <a:endParaRPr lang="en-US" sz="19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/>
              <a:t>Simon Lechner </a:t>
            </a:r>
            <a:r>
              <a:rPr lang="en-GB" sz="1900" dirty="0"/>
              <a:t>(Sept 2017 – </a:t>
            </a:r>
            <a:r>
              <a:rPr lang="en-GB" sz="1900" dirty="0">
                <a:solidFill>
                  <a:srgbClr val="0000FF"/>
                </a:solidFill>
              </a:rPr>
              <a:t>Feb. 2021</a:t>
            </a:r>
            <a:r>
              <a:rPr lang="en-GB" sz="1900" dirty="0"/>
              <a:t>) 	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MIRACLS	    Austrian </a:t>
            </a:r>
            <a:r>
              <a:rPr lang="en-US" sz="1900" dirty="0" err="1">
                <a:solidFill>
                  <a:srgbClr val="000000"/>
                </a:solidFill>
                <a:latin typeface="Calibri" charset="0"/>
              </a:rPr>
              <a:t>Prog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. (TU Vienna)</a:t>
            </a:r>
          </a:p>
          <a:p>
            <a:pPr marL="457200" lvl="3" indent="0">
              <a:buNone/>
            </a:pPr>
            <a:endParaRPr lang="en-US" sz="19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/>
              <a:t>Jared </a:t>
            </a:r>
            <a:r>
              <a:rPr lang="en-GB" sz="1900" b="1" dirty="0" err="1"/>
              <a:t>Croese</a:t>
            </a:r>
            <a:r>
              <a:rPr lang="en-GB" sz="1900" b="1" dirty="0"/>
              <a:t> </a:t>
            </a:r>
            <a:r>
              <a:rPr lang="en-GB" sz="1900" dirty="0"/>
              <a:t>(Feb 2018 – </a:t>
            </a:r>
            <a:r>
              <a:rPr lang="en-GB" sz="1900" dirty="0">
                <a:solidFill>
                  <a:srgbClr val="0000FF"/>
                </a:solidFill>
              </a:rPr>
              <a:t>July 2021</a:t>
            </a:r>
            <a:r>
              <a:rPr lang="en-GB" sz="1900" dirty="0"/>
              <a:t>)  </a:t>
            </a:r>
            <a:r>
              <a:rPr lang="en-US" sz="1900" dirty="0" err="1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             	</a:t>
            </a:r>
            <a:r>
              <a:rPr lang="en-US" sz="1900" dirty="0">
                <a:solidFill>
                  <a:srgbClr val="FF0000"/>
                </a:solidFill>
                <a:latin typeface="Calibri" charset="0"/>
              </a:rPr>
              <a:t>CERN EP-SME +ERC  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(Geneva)</a:t>
            </a:r>
          </a:p>
          <a:p>
            <a:pPr marL="457200" lvl="3" indent="0">
              <a:buNone/>
            </a:pPr>
            <a:endParaRPr lang="en-US" sz="19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/>
              <a:t>Peter </a:t>
            </a:r>
            <a:r>
              <a:rPr lang="en-GB" sz="1900" b="1" dirty="0" err="1"/>
              <a:t>Plattner</a:t>
            </a:r>
            <a:r>
              <a:rPr lang="en-GB" sz="1900" b="1" dirty="0"/>
              <a:t> </a:t>
            </a:r>
            <a:r>
              <a:rPr lang="en-GB" sz="1900" dirty="0"/>
              <a:t>(August 2018 – </a:t>
            </a:r>
            <a:r>
              <a:rPr lang="en-GB" sz="1900" dirty="0">
                <a:solidFill>
                  <a:srgbClr val="0000FF"/>
                </a:solidFill>
              </a:rPr>
              <a:t>July 2021</a:t>
            </a:r>
            <a:r>
              <a:rPr lang="en-GB" sz="1900" dirty="0"/>
              <a:t>) 	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MIRACLS        </a:t>
            </a:r>
            <a:r>
              <a:rPr lang="en-US" sz="1900" dirty="0" err="1">
                <a:solidFill>
                  <a:srgbClr val="000000"/>
                </a:solidFill>
                <a:latin typeface="Calibri" charset="0"/>
              </a:rPr>
              <a:t>Austian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900" dirty="0" err="1">
                <a:solidFill>
                  <a:srgbClr val="000000"/>
                </a:solidFill>
                <a:latin typeface="Calibri" charset="0"/>
              </a:rPr>
              <a:t>Prog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. (Innsbruck)</a:t>
            </a:r>
          </a:p>
          <a:p>
            <a:pPr marL="800100" lvl="3" indent="-342900">
              <a:buBlip>
                <a:blip r:embed="rId2"/>
              </a:buBlip>
            </a:pPr>
            <a:endParaRPr lang="en-US" sz="19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US" sz="1900" b="1" dirty="0" err="1">
                <a:solidFill>
                  <a:srgbClr val="000000"/>
                </a:solidFill>
                <a:latin typeface="Calibri" charset="0"/>
              </a:rPr>
              <a:t>Katarzyna</a:t>
            </a:r>
            <a:r>
              <a:rPr lang="en-US" sz="1900" b="1" dirty="0">
                <a:solidFill>
                  <a:srgbClr val="000000"/>
                </a:solidFill>
                <a:latin typeface="Calibri" charset="0"/>
              </a:rPr>
              <a:t> Maria </a:t>
            </a:r>
            <a:r>
              <a:rPr lang="en-US" sz="1900" b="1" dirty="0" err="1">
                <a:solidFill>
                  <a:srgbClr val="000000"/>
                </a:solidFill>
                <a:latin typeface="Calibri" charset="0"/>
              </a:rPr>
              <a:t>Dziubinska</a:t>
            </a:r>
            <a:r>
              <a:rPr lang="en-US" sz="1900" b="1" dirty="0">
                <a:solidFill>
                  <a:srgbClr val="000000"/>
                </a:solidFill>
                <a:latin typeface="Calibri" charset="0"/>
              </a:rPr>
              <a:t>-Kuhn 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(Sept </a:t>
            </a:r>
            <a:r>
              <a:rPr lang="en-GB" sz="1900" dirty="0"/>
              <a:t>2018 – </a:t>
            </a:r>
            <a:r>
              <a:rPr lang="en-GB" sz="1900" dirty="0">
                <a:solidFill>
                  <a:srgbClr val="0000FF"/>
                </a:solidFill>
              </a:rPr>
              <a:t>August 2021</a:t>
            </a:r>
            <a:r>
              <a:rPr lang="en-GB" sz="1900" dirty="0"/>
              <a:t>)   </a:t>
            </a:r>
            <a:r>
              <a:rPr lang="en-US" sz="1900" dirty="0" err="1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     			SWISS Fund and KT-Med (Univ. Geneva)</a:t>
            </a:r>
          </a:p>
          <a:p>
            <a:pPr marL="457200" lvl="3" indent="0">
              <a:buNone/>
            </a:pPr>
            <a:endParaRPr lang="en-US" sz="19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US" sz="1900" b="1" dirty="0">
                <a:solidFill>
                  <a:srgbClr val="000000"/>
                </a:solidFill>
                <a:latin typeface="Calibri" charset="0"/>
              </a:rPr>
              <a:t>Karolina </a:t>
            </a:r>
            <a:r>
              <a:rPr lang="en-US" sz="1900" b="1" dirty="0" err="1">
                <a:solidFill>
                  <a:srgbClr val="000000"/>
                </a:solidFill>
                <a:latin typeface="Calibri" charset="0"/>
              </a:rPr>
              <a:t>Kulesz</a:t>
            </a:r>
            <a:r>
              <a:rPr lang="en-US" sz="1900" b="1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(Oct </a:t>
            </a:r>
            <a:r>
              <a:rPr lang="en-GB" sz="1900" dirty="0"/>
              <a:t>2018 – </a:t>
            </a:r>
            <a:r>
              <a:rPr lang="en-GB" sz="1900" dirty="0">
                <a:solidFill>
                  <a:srgbClr val="0000FF"/>
                </a:solidFill>
              </a:rPr>
              <a:t>Sept 2021</a:t>
            </a:r>
            <a:r>
              <a:rPr lang="en-GB" sz="1900" dirty="0"/>
              <a:t>)   </a:t>
            </a:r>
            <a:r>
              <a:rPr lang="en-US" sz="1900" dirty="0" err="1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900" dirty="0">
                <a:solidFill>
                  <a:srgbClr val="000000"/>
                </a:solidFill>
                <a:latin typeface="Calibri" charset="0"/>
              </a:rPr>
              <a:t>        ERC  (Univ. Geneva)</a:t>
            </a:r>
          </a:p>
          <a:p>
            <a:pPr marL="457200" lvl="3" indent="0">
              <a:buNone/>
            </a:pPr>
            <a:endParaRPr lang="en-US" sz="19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/>
              <a:t>Lukas </a:t>
            </a:r>
            <a:r>
              <a:rPr lang="en-GB" sz="1900" b="1" dirty="0" err="1"/>
              <a:t>Nies</a:t>
            </a:r>
            <a:r>
              <a:rPr lang="en-GB" sz="1900" b="1" dirty="0"/>
              <a:t> </a:t>
            </a:r>
            <a:r>
              <a:rPr lang="en-GB" sz="1900" dirty="0"/>
              <a:t>(Nov 2019 – Oct 2022)  ISOLTRAP 		</a:t>
            </a:r>
            <a:r>
              <a:rPr lang="en-GB" sz="1900" dirty="0" err="1"/>
              <a:t>Genter</a:t>
            </a:r>
            <a:r>
              <a:rPr lang="en-GB" sz="1900" dirty="0"/>
              <a:t> (Univ. Greifswald)</a:t>
            </a:r>
          </a:p>
          <a:p>
            <a:pPr marL="800100" lvl="3" indent="-342900">
              <a:buBlip>
                <a:blip r:embed="rId2"/>
              </a:buBlip>
            </a:pPr>
            <a:endParaRPr lang="en-GB" sz="1900" dirty="0"/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>
                <a:latin typeface="Calibri" charset="0"/>
              </a:rPr>
              <a:t>Franziska Maier </a:t>
            </a:r>
            <a:r>
              <a:rPr lang="en-GB" sz="1900" dirty="0">
                <a:latin typeface="Calibri" charset="0"/>
              </a:rPr>
              <a:t>(Feb. 2020 – Jan 2023)  MIRACLS	</a:t>
            </a:r>
            <a:r>
              <a:rPr lang="en-GB" sz="1900" dirty="0" err="1">
                <a:latin typeface="Calibri" charset="0"/>
              </a:rPr>
              <a:t>Gentner</a:t>
            </a:r>
            <a:r>
              <a:rPr lang="en-GB" sz="1900" dirty="0">
                <a:latin typeface="Calibri" charset="0"/>
              </a:rPr>
              <a:t> (Univ. Greifswald)</a:t>
            </a:r>
          </a:p>
          <a:p>
            <a:pPr marL="800100" lvl="3" indent="-342900">
              <a:buBlip>
                <a:blip r:embed="rId2"/>
              </a:buBlip>
            </a:pPr>
            <a:endParaRPr lang="en-GB" sz="1900" dirty="0"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b="1" dirty="0">
                <a:latin typeface="Calibri" charset="0"/>
              </a:rPr>
              <a:t>Michail </a:t>
            </a:r>
            <a:r>
              <a:rPr lang="en-GB" sz="1900" b="1" dirty="0" err="1">
                <a:latin typeface="Calibri" charset="0"/>
              </a:rPr>
              <a:t>Atanasakis</a:t>
            </a:r>
            <a:r>
              <a:rPr lang="en-GB" sz="1900" b="1" dirty="0">
                <a:latin typeface="Calibri" charset="0"/>
              </a:rPr>
              <a:t> </a:t>
            </a:r>
            <a:r>
              <a:rPr lang="en-GB" sz="1900" dirty="0">
                <a:latin typeface="Calibri" charset="0"/>
              </a:rPr>
              <a:t>(Sept. 2020 – Aug. 2023)   CRIS    	KU Leuven </a:t>
            </a:r>
            <a:r>
              <a:rPr lang="en-GB" sz="1900">
                <a:latin typeface="Calibri" charset="0"/>
              </a:rPr>
              <a:t>(1y) </a:t>
            </a:r>
            <a:r>
              <a:rPr lang="en-GB" sz="1900" dirty="0">
                <a:latin typeface="Calibri" charset="0"/>
              </a:rPr>
              <a:t>- </a:t>
            </a:r>
            <a:r>
              <a:rPr lang="en-GB" sz="1900" dirty="0">
                <a:solidFill>
                  <a:srgbClr val="FF0000"/>
                </a:solidFill>
                <a:latin typeface="Calibri" charset="0"/>
              </a:rPr>
              <a:t>EP-SME </a:t>
            </a:r>
            <a:r>
              <a:rPr lang="en-GB" sz="1900">
                <a:solidFill>
                  <a:srgbClr val="FF0000"/>
                </a:solidFill>
                <a:latin typeface="Calibri" charset="0"/>
              </a:rPr>
              <a:t>(2y)</a:t>
            </a:r>
            <a:endParaRPr lang="en-GB" sz="1900" dirty="0">
              <a:solidFill>
                <a:srgbClr val="FF0000"/>
              </a:solidFill>
              <a:latin typeface="Calibri" charset="0"/>
            </a:endParaRPr>
          </a:p>
          <a:p>
            <a:pPr marL="457200" lvl="3" indent="0">
              <a:buNone/>
            </a:pPr>
            <a:endParaRPr lang="en-GB" sz="1900" dirty="0"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dirty="0">
                <a:solidFill>
                  <a:srgbClr val="0000FF"/>
                </a:solidFill>
                <a:latin typeface="Calibri" charset="0"/>
              </a:rPr>
              <a:t>Marcus Jankowski (Jan. 2021 – Dec. 2023)  VITO 		</a:t>
            </a:r>
            <a:r>
              <a:rPr lang="en-GB" sz="1900" dirty="0" err="1">
                <a:solidFill>
                  <a:srgbClr val="0000FF"/>
                </a:solidFill>
                <a:latin typeface="Calibri" charset="0"/>
              </a:rPr>
              <a:t>Gentner</a:t>
            </a:r>
            <a:r>
              <a:rPr lang="en-GB" sz="1900" dirty="0">
                <a:solidFill>
                  <a:srgbClr val="0000FF"/>
                </a:solidFill>
                <a:latin typeface="Calibri" charset="0"/>
              </a:rPr>
              <a:t> (TU Darmstadt)</a:t>
            </a:r>
          </a:p>
          <a:p>
            <a:pPr marL="800100" lvl="3" indent="-342900">
              <a:buBlip>
                <a:blip r:embed="rId2"/>
              </a:buBlip>
            </a:pPr>
            <a:endParaRPr lang="en-GB" sz="1900" dirty="0">
              <a:solidFill>
                <a:srgbClr val="0000FF"/>
              </a:solidFill>
              <a:latin typeface="Calibri" charset="0"/>
            </a:endParaRPr>
          </a:p>
          <a:p>
            <a:pPr marL="800100" lvl="3" indent="-342900">
              <a:buBlip>
                <a:blip r:embed="rId2"/>
              </a:buBlip>
            </a:pPr>
            <a:r>
              <a:rPr lang="en-GB" sz="1900" dirty="0">
                <a:solidFill>
                  <a:srgbClr val="0000FF"/>
                </a:solidFill>
                <a:latin typeface="Calibri" charset="0"/>
              </a:rPr>
              <a:t> Tim </a:t>
            </a:r>
            <a:r>
              <a:rPr lang="en-GB" sz="1900" dirty="0" err="1">
                <a:solidFill>
                  <a:srgbClr val="0000FF"/>
                </a:solidFill>
                <a:latin typeface="Calibri" charset="0"/>
              </a:rPr>
              <a:t>Lellinger</a:t>
            </a:r>
            <a:r>
              <a:rPr lang="en-GB" sz="1900" dirty="0">
                <a:solidFill>
                  <a:srgbClr val="0000FF"/>
                </a:solidFill>
                <a:latin typeface="Calibri" charset="0"/>
              </a:rPr>
              <a:t> (March 2021 – </a:t>
            </a:r>
            <a:r>
              <a:rPr lang="en-GB" sz="1900" dirty="0" err="1">
                <a:solidFill>
                  <a:srgbClr val="0000FF"/>
                </a:solidFill>
                <a:latin typeface="Calibri" charset="0"/>
              </a:rPr>
              <a:t>Febr</a:t>
            </a:r>
            <a:r>
              <a:rPr lang="en-GB" sz="1900" dirty="0">
                <a:solidFill>
                  <a:srgbClr val="0000FF"/>
                </a:solidFill>
                <a:latin typeface="Calibri" charset="0"/>
              </a:rPr>
              <a:t>. 2024)  COLLAPS 	</a:t>
            </a:r>
            <a:r>
              <a:rPr lang="en-GB" sz="1900" dirty="0" err="1">
                <a:solidFill>
                  <a:srgbClr val="0000FF"/>
                </a:solidFill>
                <a:latin typeface="Calibri" charset="0"/>
              </a:rPr>
              <a:t>Gentner</a:t>
            </a:r>
            <a:r>
              <a:rPr lang="en-GB" sz="1900" dirty="0">
                <a:solidFill>
                  <a:srgbClr val="0000FF"/>
                </a:solidFill>
                <a:latin typeface="Calibri" charset="0"/>
              </a:rPr>
              <a:t> (TU Darmstadt)</a:t>
            </a:r>
            <a:endParaRPr lang="en-US" sz="1800" dirty="0">
              <a:solidFill>
                <a:srgbClr val="0000FF"/>
              </a:solidFill>
              <a:latin typeface="Calibri" charset="0"/>
            </a:endParaRPr>
          </a:p>
          <a:p>
            <a:pPr marL="457200" lvl="3" indent="0">
              <a:buNone/>
            </a:pPr>
            <a:endParaRPr lang="en-US" sz="18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3822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77C9B-7B56-4139-8255-280E0922D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 Europe RI call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B4BA5-1473-414F-98CE-8F6F41BDB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928" y="1340768"/>
            <a:ext cx="7941568" cy="4525963"/>
          </a:xfrm>
        </p:spPr>
        <p:txBody>
          <a:bodyPr>
            <a:normAutofit lnSpcReduction="10000"/>
          </a:bodyPr>
          <a:lstStyle/>
          <a:p>
            <a:r>
              <a:rPr lang="nl-BE" b="1" i="1" dirty="0" err="1">
                <a:latin typeface="Times-BoldItalic"/>
              </a:rPr>
              <a:t>Expected</a:t>
            </a:r>
            <a:r>
              <a:rPr lang="nl-BE" b="1" i="1" dirty="0">
                <a:latin typeface="Times-BoldItalic"/>
              </a:rPr>
              <a:t> date of call: </a:t>
            </a:r>
            <a:r>
              <a:rPr lang="nl-BE" b="1" i="1" dirty="0" err="1">
                <a:latin typeface="Times-BoldItalic"/>
              </a:rPr>
              <a:t>June</a:t>
            </a:r>
            <a:r>
              <a:rPr lang="nl-BE" b="1" i="1" dirty="0">
                <a:latin typeface="Times-BoldItalic"/>
              </a:rPr>
              <a:t> 2021 – </a:t>
            </a:r>
            <a:r>
              <a:rPr lang="nl-BE" b="1" i="1" dirty="0" err="1">
                <a:latin typeface="Times-BoldItalic"/>
              </a:rPr>
              <a:t>submission</a:t>
            </a:r>
            <a:r>
              <a:rPr lang="nl-BE" b="1" i="1" dirty="0">
                <a:latin typeface="Times-BoldItalic"/>
              </a:rPr>
              <a:t> deadline September 2021</a:t>
            </a:r>
          </a:p>
          <a:p>
            <a:endParaRPr lang="nl-BE" b="1" i="1" dirty="0">
              <a:latin typeface="Times-BoldItalic"/>
            </a:endParaRPr>
          </a:p>
          <a:p>
            <a:r>
              <a:rPr lang="nl-BE" b="1" i="1" dirty="0">
                <a:latin typeface="Times-BoldItalic"/>
              </a:rPr>
              <a:t>HORIZON-INFRA-2021-SERV-01</a:t>
            </a:r>
          </a:p>
          <a:p>
            <a:pPr lvl="1"/>
            <a:r>
              <a:rPr lang="en-US" b="1" i="0" u="none" strike="noStrike" baseline="0" dirty="0">
                <a:latin typeface="Times-Bold"/>
              </a:rPr>
              <a:t>Draft Call - </a:t>
            </a:r>
            <a:r>
              <a:rPr lang="en-US" b="1" i="0" u="none" strike="noStrike" baseline="0" dirty="0">
                <a:highlight>
                  <a:srgbClr val="FFFF00"/>
                </a:highlight>
                <a:latin typeface="Times-Bold"/>
              </a:rPr>
              <a:t>Research Infrastructure services</a:t>
            </a:r>
            <a:r>
              <a:rPr lang="en-US" b="1" i="0" u="none" strike="noStrike" baseline="0" dirty="0">
                <a:latin typeface="Times-Bold"/>
              </a:rPr>
              <a:t> to support health research, to accelerate the green and digital transformation, and</a:t>
            </a:r>
            <a:r>
              <a:rPr lang="en-US" b="1" i="0" u="none" strike="noStrike" baseline="0" dirty="0">
                <a:highlight>
                  <a:srgbClr val="FFFF00"/>
                </a:highlight>
                <a:latin typeface="Times-Bold"/>
              </a:rPr>
              <a:t> to advance frontier knowledge (2021)</a:t>
            </a:r>
            <a:endParaRPr lang="nl-BE" dirty="0">
              <a:highlight>
                <a:srgbClr val="FFFF00"/>
              </a:highlight>
            </a:endParaRPr>
          </a:p>
          <a:p>
            <a:endParaRPr lang="nl-BE" b="1" i="1" dirty="0">
              <a:latin typeface="Times-BoldItalic"/>
            </a:endParaRPr>
          </a:p>
          <a:p>
            <a:pPr algn="l"/>
            <a:r>
              <a:rPr lang="en-US" sz="1800" b="1" i="0" u="none" strike="noStrike" baseline="0" dirty="0">
                <a:solidFill>
                  <a:srgbClr val="1F3763"/>
                </a:solidFill>
                <a:latin typeface="Times-Bold"/>
              </a:rPr>
              <a:t>HORIZON-INFRA-2021-SERV-01-07: Research Infrastructures services advancing </a:t>
            </a:r>
            <a:r>
              <a:rPr lang="nl-BE" sz="1800" b="1" i="0" u="none" strike="noStrike" baseline="0" dirty="0">
                <a:solidFill>
                  <a:srgbClr val="1F3763"/>
                </a:solidFill>
                <a:latin typeface="Times-Bold"/>
              </a:rPr>
              <a:t>frontier </a:t>
            </a:r>
            <a:r>
              <a:rPr lang="nl-BE" sz="1800" b="1" i="0" u="none" strike="noStrike" baseline="0" dirty="0" err="1">
                <a:solidFill>
                  <a:srgbClr val="1F3763"/>
                </a:solidFill>
                <a:latin typeface="Times-Bold"/>
              </a:rPr>
              <a:t>knowledge</a:t>
            </a:r>
            <a:r>
              <a:rPr lang="nl-BE" b="0" i="0" u="none" strike="noStrike" baseline="0" dirty="0">
                <a:latin typeface="Times-Roman"/>
              </a:rPr>
              <a:t>	</a:t>
            </a:r>
            <a:r>
              <a:rPr lang="nl-BE" sz="1400" b="0" i="0" u="none" strike="noStrike" baseline="0" dirty="0">
                <a:latin typeface="Times-Roman"/>
              </a:rPr>
              <a:t>(</a:t>
            </a:r>
            <a:r>
              <a:rPr lang="nl-BE" sz="1400" b="0" i="0" u="none" strike="noStrike" baseline="0" dirty="0" err="1">
                <a:latin typeface="Times-Roman"/>
              </a:rPr>
              <a:t>targetting</a:t>
            </a:r>
            <a:r>
              <a:rPr lang="nl-BE" sz="1400" b="0" i="0" u="none" strike="noStrike" baseline="0" dirty="0">
                <a:latin typeface="Times-Roman"/>
              </a:rPr>
              <a:t> at </a:t>
            </a:r>
            <a:r>
              <a:rPr lang="nl-BE" sz="1400" b="0" i="0" u="none" strike="noStrike" baseline="0" dirty="0" err="1">
                <a:latin typeface="Times-Roman"/>
              </a:rPr>
              <a:t>nuclear</a:t>
            </a:r>
            <a:r>
              <a:rPr lang="nl-BE" sz="1400" b="0" i="0" u="none" strike="noStrike" baseline="0" dirty="0">
                <a:latin typeface="Times-Roman"/>
              </a:rPr>
              <a:t> an</a:t>
            </a:r>
            <a:r>
              <a:rPr lang="nl-BE" sz="1400" dirty="0">
                <a:latin typeface="Times-Roman"/>
              </a:rPr>
              <a:t>d </a:t>
            </a:r>
            <a:r>
              <a:rPr lang="nl-BE" sz="1400" dirty="0" err="1">
                <a:latin typeface="Times-Roman"/>
              </a:rPr>
              <a:t>particle</a:t>
            </a:r>
            <a:r>
              <a:rPr lang="nl-BE" sz="1400" dirty="0">
                <a:latin typeface="Times-Roman"/>
              </a:rPr>
              <a:t> physics)</a:t>
            </a:r>
            <a:endParaRPr lang="nl-BE" sz="1400" b="0" i="0" u="none" strike="noStrike" baseline="0" dirty="0">
              <a:latin typeface="Times-Roman"/>
            </a:endParaRPr>
          </a:p>
          <a:p>
            <a:pPr lvl="1"/>
            <a:r>
              <a:rPr lang="nl-BE" b="0" i="0" u="none" strike="noStrike" baseline="0" dirty="0">
                <a:latin typeface="Times-Roman"/>
              </a:rPr>
              <a:t>Budget: 30 </a:t>
            </a:r>
            <a:r>
              <a:rPr lang="nl-BE" b="0" i="0" u="none" strike="noStrike" baseline="0" dirty="0" err="1">
                <a:latin typeface="Times-Roman"/>
              </a:rPr>
              <a:t>MEuro</a:t>
            </a:r>
            <a:r>
              <a:rPr lang="nl-BE" b="0" i="0" u="none" strike="noStrike" baseline="0" dirty="0">
                <a:latin typeface="Times-Roman"/>
              </a:rPr>
              <a:t> (7-15 </a:t>
            </a:r>
            <a:r>
              <a:rPr lang="nl-BE" b="0" i="0" u="none" strike="noStrike" baseline="0" dirty="0" err="1">
                <a:latin typeface="Times-Roman"/>
              </a:rPr>
              <a:t>MEuro</a:t>
            </a:r>
            <a:r>
              <a:rPr lang="nl-BE" dirty="0">
                <a:latin typeface="Times-Roman"/>
              </a:rPr>
              <a:t> </a:t>
            </a:r>
            <a:r>
              <a:rPr lang="nl-BE" b="0" i="0" u="none" strike="noStrike" baseline="0" dirty="0" err="1">
                <a:latin typeface="Times-Roman"/>
              </a:rPr>
              <a:t>each</a:t>
            </a:r>
            <a:r>
              <a:rPr lang="nl-BE" b="0" i="0" u="none" strike="noStrike" baseline="0" dirty="0">
                <a:latin typeface="Times-Roman"/>
              </a:rPr>
              <a:t> – minimum </a:t>
            </a:r>
            <a:r>
              <a:rPr lang="nl-BE" b="0" i="0" u="none" strike="noStrike" baseline="0" dirty="0" err="1">
                <a:latin typeface="Times-Roman"/>
              </a:rPr>
              <a:t>two</a:t>
            </a:r>
            <a:r>
              <a:rPr lang="nl-BE" b="0" i="0" u="none" strike="noStrike" baseline="0" dirty="0">
                <a:latin typeface="Times-Roman"/>
              </a:rPr>
              <a:t> </a:t>
            </a:r>
            <a:r>
              <a:rPr lang="nl-BE" b="0" i="0" u="none" strike="noStrike" baseline="0" dirty="0" err="1">
                <a:latin typeface="Times-Roman"/>
              </a:rPr>
              <a:t>projects</a:t>
            </a:r>
            <a:r>
              <a:rPr lang="nl-BE" b="0" i="0" u="none" strike="noStrike" baseline="0" dirty="0">
                <a:latin typeface="Times-Roman"/>
              </a:rPr>
              <a:t> get </a:t>
            </a:r>
            <a:r>
              <a:rPr lang="nl-BE" b="0" i="0" u="none" strike="noStrike" baseline="0" dirty="0" err="1">
                <a:latin typeface="Times-Roman"/>
              </a:rPr>
              <a:t>funded</a:t>
            </a:r>
            <a:r>
              <a:rPr lang="nl-BE" b="0" i="0" u="none" strike="noStrike" baseline="0" dirty="0">
                <a:latin typeface="Times-Roman"/>
              </a:rPr>
              <a:t>)</a:t>
            </a:r>
            <a:endParaRPr lang="nl-BE" dirty="0">
              <a:highlight>
                <a:srgbClr val="FFFF00"/>
              </a:highlight>
            </a:endParaRPr>
          </a:p>
          <a:p>
            <a:endParaRPr lang="nl-BE" sz="1800" b="0" i="0" u="none" strike="noStrike" baseline="0" dirty="0">
              <a:latin typeface="Times-Roman"/>
            </a:endParaRPr>
          </a:p>
          <a:p>
            <a:r>
              <a:rPr lang="nl-BE" sz="1800" b="0" i="0" u="none" strike="noStrike" baseline="0" dirty="0">
                <a:latin typeface="Times-Roman"/>
              </a:rPr>
              <a:t>New: </a:t>
            </a:r>
            <a:r>
              <a:rPr lang="en-US" sz="1800" b="0" i="0" u="none" strike="noStrike" baseline="0" dirty="0">
                <a:latin typeface="Times-Roman"/>
              </a:rPr>
              <a:t>Legal entities established in </a:t>
            </a:r>
            <a:r>
              <a:rPr lang="en-US" sz="1800" b="0" i="0" u="none" strike="noStrike" baseline="0" dirty="0">
                <a:highlight>
                  <a:srgbClr val="FFFF00"/>
                </a:highlight>
                <a:latin typeface="Times-Roman"/>
              </a:rPr>
              <a:t>Australia, Brazil, </a:t>
            </a:r>
            <a:r>
              <a:rPr lang="en-US" sz="1800" b="0" i="0" u="none" strike="noStrike" baseline="0" dirty="0">
                <a:highlight>
                  <a:srgbClr val="00FFFF"/>
                </a:highlight>
                <a:latin typeface="Times-Roman"/>
              </a:rPr>
              <a:t>Canada, </a:t>
            </a:r>
            <a:r>
              <a:rPr lang="en-US" sz="1800" b="0" i="0" u="none" strike="noStrike" baseline="0" dirty="0">
                <a:highlight>
                  <a:srgbClr val="FFFF00"/>
                </a:highlight>
                <a:latin typeface="Times-Roman"/>
              </a:rPr>
              <a:t>China, India, </a:t>
            </a:r>
            <a:r>
              <a:rPr lang="en-US" sz="1800" b="0" i="0" u="none" strike="noStrike" baseline="0" dirty="0">
                <a:highlight>
                  <a:srgbClr val="00FFFF"/>
                </a:highlight>
                <a:latin typeface="Times-Roman"/>
              </a:rPr>
              <a:t>Japan,</a:t>
            </a:r>
            <a:r>
              <a:rPr lang="en-US" sz="1800" b="0" i="0" u="none" strike="noStrike" baseline="0" dirty="0">
                <a:highlight>
                  <a:srgbClr val="FFFF00"/>
                </a:highlight>
                <a:latin typeface="Times-Roman"/>
              </a:rPr>
              <a:t> Mexico, New Zealand, Republic of Korea, </a:t>
            </a:r>
            <a:r>
              <a:rPr lang="en-US" sz="1800" b="0" i="0" u="none" strike="noStrike" baseline="0" dirty="0">
                <a:highlight>
                  <a:srgbClr val="00FFFF"/>
                </a:highlight>
                <a:latin typeface="Times-Roman"/>
              </a:rPr>
              <a:t>Russia</a:t>
            </a:r>
            <a:r>
              <a:rPr lang="en-US" sz="1800" b="0" i="0" u="none" strike="noStrike" baseline="0" dirty="0">
                <a:highlight>
                  <a:srgbClr val="FFFF00"/>
                </a:highlight>
                <a:latin typeface="Times-Roman"/>
              </a:rPr>
              <a:t>, United Kingdom and </a:t>
            </a:r>
            <a:r>
              <a:rPr lang="en-US" sz="1800" b="0" i="0" u="none" strike="noStrike" baseline="0" dirty="0">
                <a:highlight>
                  <a:srgbClr val="00FFFF"/>
                </a:highlight>
                <a:latin typeface="Times-Roman"/>
              </a:rPr>
              <a:t>USA</a:t>
            </a:r>
            <a:r>
              <a:rPr lang="en-US" sz="1800" b="0" i="0" u="none" strike="noStrike" baseline="0" dirty="0">
                <a:latin typeface="Times-Roman"/>
              </a:rPr>
              <a:t>, which provide, under the grant, access to their research infrastructures to researchers from Members States and Associated countries, are eligible for funding from the Union</a:t>
            </a:r>
            <a:endParaRPr lang="nl-BE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AE5F5D-8292-4099-83A3-1E93AA515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5FA225-9641-402D-B61D-C9A98E1083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52992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77C9B-7B56-4139-8255-280E0922D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 Europe RI call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B4BA5-1473-414F-98CE-8F6F41BDB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928" y="1340768"/>
            <a:ext cx="7941568" cy="4525963"/>
          </a:xfrm>
        </p:spPr>
        <p:txBody>
          <a:bodyPr/>
          <a:lstStyle/>
          <a:p>
            <a:r>
              <a:rPr lang="en-US" b="1" dirty="0">
                <a:latin typeface="Times-BoldItalic"/>
              </a:rPr>
              <a:t>Award criteria:</a:t>
            </a:r>
          </a:p>
          <a:p>
            <a:pPr lvl="1"/>
            <a:r>
              <a:rPr lang="en-US" sz="1800" dirty="0">
                <a:latin typeface="Times-BoldItalic"/>
              </a:rPr>
              <a:t>access to state-of-the-art infrastructures</a:t>
            </a:r>
          </a:p>
          <a:p>
            <a:pPr lvl="1"/>
            <a:r>
              <a:rPr lang="en-US" sz="1800" dirty="0">
                <a:latin typeface="Times-BoldItalic"/>
              </a:rPr>
              <a:t>high-quality services, leading to excellent research</a:t>
            </a:r>
          </a:p>
          <a:p>
            <a:pPr lvl="1"/>
            <a:r>
              <a:rPr lang="en-US" sz="1800" b="0" i="0" u="none" strike="noStrike" baseline="0" dirty="0">
                <a:latin typeface="Times-Roman"/>
              </a:rPr>
              <a:t>contribute to facilitate and integrate the access procedures, </a:t>
            </a:r>
          </a:p>
          <a:p>
            <a:pPr lvl="1"/>
            <a:r>
              <a:rPr lang="en-US" sz="1800" b="0" i="0" u="none" strike="noStrike" baseline="0" dirty="0">
                <a:latin typeface="Times-Roman"/>
              </a:rPr>
              <a:t>improve the services the infrastructures provide </a:t>
            </a:r>
          </a:p>
          <a:p>
            <a:pPr lvl="1"/>
            <a:r>
              <a:rPr lang="en-US" sz="1800" b="0" i="0" u="none" strike="noStrike" baseline="0" dirty="0">
                <a:latin typeface="Times-Roman"/>
              </a:rPr>
              <a:t>further develop their on-line </a:t>
            </a:r>
            <a:r>
              <a:rPr lang="nl-BE" sz="1800" dirty="0">
                <a:latin typeface="Times-Roman"/>
              </a:rPr>
              <a:t>s</a:t>
            </a:r>
            <a:r>
              <a:rPr lang="nl-BE" sz="1800" b="0" i="0" u="none" strike="noStrike" baseline="0" dirty="0">
                <a:latin typeface="Times-Roman"/>
              </a:rPr>
              <a:t>ervices</a:t>
            </a:r>
            <a:endParaRPr lang="nl-BE" sz="1800" dirty="0"/>
          </a:p>
          <a:p>
            <a:endParaRPr lang="en-US" b="1" dirty="0">
              <a:latin typeface="Times-BoldItalic"/>
            </a:endParaRPr>
          </a:p>
          <a:p>
            <a:r>
              <a:rPr lang="en-US" b="1" dirty="0">
                <a:latin typeface="Times-BoldItalic"/>
              </a:rPr>
              <a:t>Award decision to guarantee diversity:</a:t>
            </a:r>
          </a:p>
          <a:p>
            <a:pPr lvl="1"/>
            <a:r>
              <a:rPr lang="en-US" dirty="0">
                <a:latin typeface="Times-BoldItalic"/>
              </a:rPr>
              <a:t>to those projects that are the highest ranked within each scientific domain, provided that the applications attain all thresholds</a:t>
            </a:r>
          </a:p>
          <a:p>
            <a:pPr marL="457200" lvl="1" indent="0">
              <a:buNone/>
            </a:pPr>
            <a:endParaRPr lang="en-US" b="1" dirty="0">
              <a:latin typeface="Times-BoldItalic"/>
            </a:endParaRPr>
          </a:p>
          <a:p>
            <a:r>
              <a:rPr lang="en-US" b="1" dirty="0">
                <a:latin typeface="Times-BoldItalic"/>
              </a:rPr>
              <a:t>Eligible costs:</a:t>
            </a:r>
          </a:p>
          <a:p>
            <a:pPr lvl="1"/>
            <a:r>
              <a:rPr lang="en-US" sz="1800" dirty="0">
                <a:latin typeface="Times-BoldItalic"/>
              </a:rPr>
              <a:t>unit costs for trans-national access to research infrastructures</a:t>
            </a:r>
          </a:p>
          <a:p>
            <a:pPr lvl="1"/>
            <a:r>
              <a:rPr lang="en-US" sz="1800" dirty="0">
                <a:latin typeface="Times-BoldItalic"/>
              </a:rPr>
              <a:t>costs for virtual access to research infrastructures</a:t>
            </a:r>
            <a:endParaRPr lang="nl-BE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AE5F5D-8292-4099-83A3-1E93AA515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5FA225-9641-402D-B61D-C9A98E1083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47263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44B46-0C95-4EBA-91DE-E9FAE9EF1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75252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1800" b="0" i="0" u="none" strike="noStrike" baseline="0" dirty="0">
                <a:latin typeface="Times-Roman"/>
              </a:rPr>
              <a:t>Expected Outcome: </a:t>
            </a:r>
          </a:p>
          <a:p>
            <a:pPr lvl="1"/>
            <a:r>
              <a:rPr lang="en-US" sz="1800" b="0" i="0" u="none" strike="noStrike" baseline="0" dirty="0">
                <a:latin typeface="Times-Roman"/>
              </a:rPr>
              <a:t>wider, simplified, and more efficient access to the </a:t>
            </a:r>
            <a:r>
              <a:rPr lang="en-US" sz="1800" b="0" i="0" u="sng" strike="noStrike" baseline="0" dirty="0">
                <a:latin typeface="Times-Roman"/>
              </a:rPr>
              <a:t>best research infrastructures</a:t>
            </a:r>
            <a:r>
              <a:rPr lang="en-US" sz="1800" b="0" i="0" u="none" strike="noStrike" baseline="0" dirty="0">
                <a:latin typeface="Times-Roman"/>
              </a:rPr>
              <a:t> available to researchers </a:t>
            </a:r>
            <a:r>
              <a:rPr lang="en-US" sz="1800" b="0" i="0" u="sng" strike="noStrike" baseline="0" dirty="0">
                <a:latin typeface="Times-Roman"/>
              </a:rPr>
              <a:t>to conduct curiosity-driven research,</a:t>
            </a:r>
            <a:r>
              <a:rPr lang="en-US" sz="1800" b="0" i="0" u="none" strike="noStrike" baseline="0" dirty="0">
                <a:latin typeface="Times-Roman"/>
              </a:rPr>
              <a:t> irrespective of location;</a:t>
            </a:r>
          </a:p>
          <a:p>
            <a:pPr lvl="1"/>
            <a:r>
              <a:rPr lang="en-US" sz="1800" b="0" i="0" u="sng" strike="noStrike" baseline="0" dirty="0">
                <a:latin typeface="Times-Roman"/>
              </a:rPr>
              <a:t>breakthrough and leading-edge research </a:t>
            </a:r>
            <a:r>
              <a:rPr lang="en-US" sz="1800" b="0" i="0" u="none" strike="noStrike" baseline="0" dirty="0">
                <a:latin typeface="Times-Roman"/>
              </a:rPr>
              <a:t>enabled by advanced research infrastructure services made available to a wider user community;</a:t>
            </a:r>
          </a:p>
          <a:p>
            <a:pPr lvl="1"/>
            <a:r>
              <a:rPr lang="en-US" sz="1800" b="0" i="0" u="sng" strike="noStrike" baseline="0" dirty="0">
                <a:latin typeface="Times-Roman"/>
              </a:rPr>
              <a:t>improved and </a:t>
            </a:r>
            <a:r>
              <a:rPr lang="en-US" sz="1800" b="0" i="0" u="sng" strike="noStrike" baseline="0" dirty="0" err="1">
                <a:latin typeface="Times-Roman"/>
              </a:rPr>
              <a:t>harmonised</a:t>
            </a:r>
            <a:r>
              <a:rPr lang="en-US" sz="1800" b="0" i="0" u="sng" strike="noStrike" baseline="0" dirty="0">
                <a:latin typeface="Times-Roman"/>
              </a:rPr>
              <a:t> RI services </a:t>
            </a:r>
            <a:r>
              <a:rPr lang="en-US" sz="1800" b="0" i="0" u="none" strike="noStrike" baseline="0" dirty="0">
                <a:latin typeface="Times-Roman"/>
              </a:rPr>
              <a:t>and broader use of RI resources across Europe</a:t>
            </a:r>
          </a:p>
          <a:p>
            <a:pPr lvl="1"/>
            <a:r>
              <a:rPr lang="en-US" sz="1800" b="0" i="0" u="none" strike="noStrike" baseline="0" dirty="0">
                <a:latin typeface="Times-Roman"/>
              </a:rPr>
              <a:t>deriving from the </a:t>
            </a:r>
            <a:r>
              <a:rPr lang="en-US" sz="1800" b="0" i="0" u="sng" strike="noStrike" baseline="0" dirty="0">
                <a:latin typeface="Times-Roman"/>
              </a:rPr>
              <a:t>exploitation of synergies and complementarities</a:t>
            </a:r>
            <a:r>
              <a:rPr lang="en-US" sz="1800" b="0" i="0" strike="noStrike" baseline="0" dirty="0">
                <a:latin typeface="Times-Roman"/>
              </a:rPr>
              <a:t> a new </a:t>
            </a:r>
            <a:r>
              <a:rPr lang="en-US" sz="1800" b="0" i="0" u="sng" strike="noStrike" baseline="0" dirty="0">
                <a:latin typeface="Times-Roman"/>
              </a:rPr>
              <a:t>generation of researchers trained</a:t>
            </a:r>
            <a:r>
              <a:rPr lang="en-US" sz="1800" b="0" i="0" u="none" strike="noStrike" baseline="0" dirty="0">
                <a:latin typeface="Times-Roman"/>
              </a:rPr>
              <a:t> to optimally exploit all the essential tools for their </a:t>
            </a:r>
            <a:r>
              <a:rPr lang="nl-BE" sz="1800" b="0" i="0" u="none" strike="noStrike" baseline="0" dirty="0">
                <a:latin typeface="Times-Roman"/>
              </a:rPr>
              <a:t>research;</a:t>
            </a:r>
          </a:p>
          <a:p>
            <a:pPr lvl="1"/>
            <a:r>
              <a:rPr lang="en-US" sz="1800" b="0" i="0" u="none" strike="noStrike" baseline="0" dirty="0">
                <a:latin typeface="Times-Roman"/>
              </a:rPr>
              <a:t>cross-disciplinary </a:t>
            </a:r>
            <a:r>
              <a:rPr lang="en-US" sz="1800" b="0" i="0" u="none" strike="noStrike" baseline="0" dirty="0" err="1">
                <a:latin typeface="Times-Roman"/>
              </a:rPr>
              <a:t>fertilisations</a:t>
            </a:r>
            <a:r>
              <a:rPr lang="en-US" sz="1800" b="0" i="0" u="none" strike="noStrike" baseline="0" dirty="0">
                <a:latin typeface="Times-Roman"/>
              </a:rPr>
              <a:t> and a </a:t>
            </a:r>
            <a:r>
              <a:rPr lang="en-US" sz="1800" b="0" i="0" u="sng" strike="noStrike" baseline="0" dirty="0">
                <a:latin typeface="Times-Roman"/>
              </a:rPr>
              <a:t>wider sharing of information, knowledge and technologies across scientific fields </a:t>
            </a:r>
            <a:r>
              <a:rPr lang="en-US" sz="1800" b="0" i="0" u="none" strike="noStrike" baseline="0" dirty="0">
                <a:latin typeface="Times-Roman"/>
              </a:rPr>
              <a:t>fostered by closer interactions between researchers active in and around research infrastructures;</a:t>
            </a:r>
          </a:p>
          <a:p>
            <a:pPr lvl="1"/>
            <a:r>
              <a:rPr lang="en-US" sz="1800" b="0" i="0" u="none" strike="noStrike" baseline="0" dirty="0">
                <a:latin typeface="Times-Roman"/>
              </a:rPr>
              <a:t>better management, including </a:t>
            </a:r>
            <a:r>
              <a:rPr lang="en-US" sz="1800" b="0" i="0" u="sng" strike="noStrike" baseline="0" dirty="0">
                <a:latin typeface="Times-Roman"/>
              </a:rPr>
              <a:t>implementing FAIR data principle</a:t>
            </a:r>
            <a:r>
              <a:rPr lang="en-US" sz="1800" b="0" i="0" u="none" strike="noStrike" baseline="0" dirty="0">
                <a:latin typeface="Times-Roman"/>
              </a:rPr>
              <a:t>, of the continuous flow of data collected or produced by research infrastructures</a:t>
            </a:r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167E5-12BD-44C3-9484-5B2A294A4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0279CD-4E0D-42DB-8A47-B7DE7EB059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4AE97A3-9EEE-4458-A820-01F6C365E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/>
              <a:t>Horizon Europe RI call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09627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8FBE1-FAB0-45F0-AE42-394E06719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Coordinators:	Navin Alahari (GANIL, IN2P3)</a:t>
            </a:r>
          </a:p>
          <a:p>
            <a:pPr marL="0" indent="0">
              <a:buNone/>
            </a:pPr>
            <a:r>
              <a:rPr lang="en-US" dirty="0"/>
              <a:t>		Maria Colonna (Catania, INFN)</a:t>
            </a:r>
            <a:endParaRPr lang="nl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FFB40-8B7D-465E-B6AF-0F2648555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D8C76B-0850-4C09-AC01-879E6FA850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EE63EF9-47A1-4A38-9C68-5987F1ECC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/>
              <a:t>Horizon Europe RI call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81421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28780</TotalTime>
  <Words>1113</Words>
  <Application>Microsoft Office PowerPoint</Application>
  <PresentationFormat>On-screen Show (4:3)</PresentationFormat>
  <Paragraphs>161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Times-Bold</vt:lpstr>
      <vt:lpstr>Times-BoldItalic</vt:lpstr>
      <vt:lpstr>Times-Roman</vt:lpstr>
      <vt:lpstr>Wingdings</vt:lpstr>
      <vt:lpstr>Office Theme</vt:lpstr>
      <vt:lpstr>News from the ISOLDE group and  Collaboration Matters    February 1, 2021</vt:lpstr>
      <vt:lpstr>content</vt:lpstr>
      <vt:lpstr>Associates &amp; Corresponding Associates &amp; staff</vt:lpstr>
      <vt:lpstr>CERN Fellows</vt:lpstr>
      <vt:lpstr>CERN Doctoral Students</vt:lpstr>
      <vt:lpstr>Horizon Europe RI call</vt:lpstr>
      <vt:lpstr>Horizon Europe RI call</vt:lpstr>
      <vt:lpstr>Horizon Europe RI call</vt:lpstr>
      <vt:lpstr>Horizon Europe RI call</vt:lpstr>
      <vt:lpstr>Membership fee situation 2020</vt:lpstr>
      <vt:lpstr>Membership updates</vt:lpstr>
      <vt:lpstr>MoU update - approval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Gerda Neyens</cp:lastModifiedBy>
  <cp:revision>931</cp:revision>
  <cp:lastPrinted>2018-10-30T09:54:49Z</cp:lastPrinted>
  <dcterms:created xsi:type="dcterms:W3CDTF">2012-03-08T16:06:15Z</dcterms:created>
  <dcterms:modified xsi:type="dcterms:W3CDTF">2021-01-31T19:26:44Z</dcterms:modified>
</cp:coreProperties>
</file>