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81" r:id="rId3"/>
    <p:sldId id="283" r:id="rId4"/>
    <p:sldId id="282" r:id="rId5"/>
    <p:sldId id="284" r:id="rId6"/>
    <p:sldId id="286" r:id="rId7"/>
    <p:sldId id="28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1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EE56D-9851-401F-BF49-17330C9E1A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ED86F1-EAA0-48B8-BD1B-DD5C3BD0B7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A038D-1D50-4165-BAA4-5B0829E9A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360D6-467F-4A9E-8B60-7AAC37472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FB0EE-C2DE-4BD9-92D3-53980412D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853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B60EF-EB20-4786-8C31-53558C54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9AB20A-AD6B-4AD7-B846-17E56D917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4E7FC-C7D1-45B9-90D1-411AAA1B3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E0073-9034-4B39-86CC-AEB83E0C5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63606-75B2-4C0D-85F1-72EA9F5DF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28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8BE98A-E71C-4473-9FD2-379A383271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68F9F0-3670-4CC4-AA24-BAF41FE20C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4A2CF-FBB1-4C0E-A9FC-43027918A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1EBC4-1041-474E-B2A7-23F923035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F7E888-BB13-4532-B3DA-2CFE0B2B0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270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F4BD7-CDC7-4509-9417-FAC1F13D5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740CC-1711-4894-85A9-E7D9506FF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F4D569-5C57-44F9-A059-DD3609913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A1D47-0B5B-49BB-9325-F12F13768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3116E-273C-4C8A-9A01-43435BAC0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19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458F2-3256-49A7-B0AF-BD3AB43A1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614103-EEC0-48DF-A348-DD7490313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74D9E-97C3-411E-A210-2A622816E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9B04D-50F1-48C9-B275-B136C9E74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87325-6BB5-4EAF-A493-1FE29D899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789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E4976-93AF-49C3-8CF6-6E4837307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3DB3B-F740-4C15-9D20-0564134D0D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CE3B74-1782-434A-83C4-5DED2E4D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CE543B-8AA2-450F-9390-0F3A89A8B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F4A70-D269-44FC-B5DB-478C0503C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4DB23D-9716-4A54-BA7C-929A94F4B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498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AD766-322A-4BE9-AC85-C238B4630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7BEC60-785C-47F7-8909-2E7BCA7D1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7200A1-D63C-40EB-B373-A112B2CC2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344E90-FC73-4C57-8A06-69F03305A6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5AB97D-F01D-439C-9D1C-D6E922BDFF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777625-4D22-4BEA-9CD8-13D6C5DED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D4CFC8-7E0C-4A54-A962-E59044377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F3F2D4-69D3-4B8E-A545-A8AB17450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1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A9DB4-95A2-4826-B840-230D3AC87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2EFC3F-6D97-4A97-89CB-FDACD58A5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D98F58-EFBC-45B5-A105-8DFF7EC6F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F7D248-5CE3-4669-BBC1-5FC7B1DF5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82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36534E-96B8-4376-9D0F-36CD42360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7E7C94-1929-43DE-94AC-13033A520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0E5027-3792-48D3-988A-3FCB1012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74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52279-B96C-491E-9766-FD62CCC32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55188-AE25-42A0-AE1E-9FD3CE754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00F576-482F-46D2-8464-2B69D71D9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4566ED-6329-4127-9867-D073DA92F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A98BA0-CC0D-4A31-8989-0F8EB8D9A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B71783-2796-4C50-8808-F12128748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635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18DBE-FF63-4CE2-9F8A-CDF55354D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132C2E-4208-4859-AEF3-40553FAF2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05CA7F-00FD-4496-ABCA-758478020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030A6C-3EBC-4C21-803F-272445671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6B92E9-DEB3-4028-B328-A8AA9C904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F30D13-D356-4696-B6CE-C66EE5B11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072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2702AD-03FC-42D5-AA21-0E83CF534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3859DF-7213-4D8A-BB72-B8E88E5105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3D212-9CDD-436A-A96F-8680B8C6DE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6577E-46F1-4004-8107-AB6051B9F76D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BB806-0F0D-48F1-9E55-12F5DC9DE0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10B02-FBE4-421E-8C65-FAC5487512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49237-3AFD-4C14-B282-55A5759A0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28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8A68553-567D-4D63-9C48-54F49A5ED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55750"/>
            <a:ext cx="10515600" cy="746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/>
              <a:t>Illumination of test stand BGC camera due to cathode radiation </a:t>
            </a:r>
            <a:br>
              <a:rPr lang="en-US" sz="5400" dirty="0"/>
            </a:br>
            <a:br>
              <a:rPr lang="en-GB" sz="5400" dirty="0"/>
            </a:br>
            <a:endParaRPr lang="en-GB" sz="540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A5A92B83-08B1-4261-9158-B2ACCE201FA1}"/>
              </a:ext>
            </a:extLst>
          </p:cNvPr>
          <p:cNvSpPr txBox="1">
            <a:spLocks/>
          </p:cNvSpPr>
          <p:nvPr/>
        </p:nvSpPr>
        <p:spPr>
          <a:xfrm>
            <a:off x="1524000" y="4822356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Noah Jens – 21.01.202</a:t>
            </a:r>
            <a:r>
              <a:rPr lang="en-GB" sz="2400" dirty="0"/>
              <a:t>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9587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16CD0E0-F2CC-44B8-9E59-3DA9DA1F4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4361"/>
            <a:ext cx="12192000" cy="52336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92AACF-B8AA-41EE-B4DB-F38322CABF04}"/>
              </a:ext>
            </a:extLst>
          </p:cNvPr>
          <p:cNvSpPr txBox="1"/>
          <p:nvPr/>
        </p:nvSpPr>
        <p:spPr>
          <a:xfrm>
            <a:off x="769571" y="2739845"/>
            <a:ext cx="17935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Cathode in e-gun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4A329F-991A-4F37-AE62-143A4C4820A1}"/>
              </a:ext>
            </a:extLst>
          </p:cNvPr>
          <p:cNvSpPr txBox="1"/>
          <p:nvPr/>
        </p:nvSpPr>
        <p:spPr>
          <a:xfrm>
            <a:off x="7943850" y="1514945"/>
            <a:ext cx="90447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Camera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86B6F7-F875-4A87-9381-2313DF60AB1E}"/>
              </a:ext>
            </a:extLst>
          </p:cNvPr>
          <p:cNvSpPr txBox="1"/>
          <p:nvPr/>
        </p:nvSpPr>
        <p:spPr>
          <a:xfrm>
            <a:off x="2227706" y="404168"/>
            <a:ext cx="77366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latin typeface="+mj-lt"/>
              </a:rPr>
              <a:t>HEL test stand model in </a:t>
            </a:r>
            <a:r>
              <a:rPr lang="en-US" sz="4400" dirty="0" err="1">
                <a:latin typeface="+mj-lt"/>
              </a:rPr>
              <a:t>MolFlow</a:t>
            </a:r>
            <a:r>
              <a:rPr lang="en-US" sz="4400" dirty="0">
                <a:latin typeface="+mj-lt"/>
              </a:rPr>
              <a:t> </a:t>
            </a:r>
            <a:endParaRPr lang="en-GB" sz="4400" dirty="0"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649625E-DE18-4D7D-A2F1-FE63417D9534}"/>
              </a:ext>
            </a:extLst>
          </p:cNvPr>
          <p:cNvCxnSpPr/>
          <p:nvPr/>
        </p:nvCxnSpPr>
        <p:spPr>
          <a:xfrm>
            <a:off x="1672492" y="3113030"/>
            <a:ext cx="273539" cy="8284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3465D0F-2B15-430F-88E6-650F7F280556}"/>
              </a:ext>
            </a:extLst>
          </p:cNvPr>
          <p:cNvCxnSpPr/>
          <p:nvPr/>
        </p:nvCxnSpPr>
        <p:spPr>
          <a:xfrm>
            <a:off x="8393723" y="1901646"/>
            <a:ext cx="0" cy="2110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496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3A3FE-0901-4AF3-A768-70D2C4A5B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Correction of interaction chamber coating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E49D5F-36B5-40F8-8028-69278D6382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189" y="2221388"/>
            <a:ext cx="2861345" cy="28385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413B0F-93C4-49B5-A398-8BE23EEAA6D2}"/>
              </a:ext>
            </a:extLst>
          </p:cNvPr>
          <p:cNvSpPr txBox="1"/>
          <p:nvPr/>
        </p:nvSpPr>
        <p:spPr>
          <a:xfrm>
            <a:off x="3365205" y="1589484"/>
            <a:ext cx="5005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Interaction chamber is </a:t>
            </a:r>
            <a:r>
              <a:rPr lang="en-US" sz="2400" b="1" dirty="0"/>
              <a:t>NOT</a:t>
            </a:r>
            <a:r>
              <a:rPr lang="en-US" sz="2400" dirty="0"/>
              <a:t> AC coated </a:t>
            </a:r>
            <a:endParaRPr lang="en-GB" sz="2400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87014F8-91C6-4BC0-9AB1-688AD1B7991A}"/>
              </a:ext>
            </a:extLst>
          </p:cNvPr>
          <p:cNvSpPr/>
          <p:nvPr/>
        </p:nvSpPr>
        <p:spPr>
          <a:xfrm>
            <a:off x="2562294" y="5771212"/>
            <a:ext cx="377072" cy="16968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EBC1FF-F444-44FF-82D0-4DF96494E593}"/>
                  </a:ext>
                </a:extLst>
              </p:cNvPr>
              <p:cNvSpPr txBox="1"/>
              <p:nvPr/>
            </p:nvSpPr>
            <p:spPr>
              <a:xfrm>
                <a:off x="2939366" y="5590614"/>
                <a:ext cx="6313267" cy="484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about 10875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/>
                  <a:t> are expected at camera facet (instead of 1783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dirty="0"/>
                  <a:t>) </a:t>
                </a:r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EBC1FF-F444-44FF-82D0-4DF96494E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366" y="5590614"/>
                <a:ext cx="6313267" cy="484941"/>
              </a:xfrm>
              <a:prstGeom prst="rect">
                <a:avLst/>
              </a:prstGeom>
              <a:blipFill>
                <a:blip r:embed="rId3"/>
                <a:stretch>
                  <a:fillRect l="-772"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7922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AF9C7-8831-4D2B-8920-2065CEE41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Measures to reduce photon rate at camera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59FD09-B233-4EFD-85CC-D452B9353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14801"/>
            <a:ext cx="4477775" cy="27431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6E1D01-90A4-4743-80CA-1CDAAB09AF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126" y="4114801"/>
            <a:ext cx="3570543" cy="21493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FFDC47E-2125-42D9-B405-F329A63B71CF}"/>
              </a:ext>
            </a:extLst>
          </p:cNvPr>
          <p:cNvSpPr txBox="1"/>
          <p:nvPr/>
        </p:nvSpPr>
        <p:spPr>
          <a:xfrm>
            <a:off x="1126467" y="1926890"/>
            <a:ext cx="22248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30mm 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 coated or steel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39AF04-DEFA-46BB-AD45-E6A050066826}"/>
              </a:ext>
            </a:extLst>
          </p:cNvPr>
          <p:cNvSpPr txBox="1"/>
          <p:nvPr/>
        </p:nvSpPr>
        <p:spPr>
          <a:xfrm>
            <a:off x="5478042" y="1933248"/>
            <a:ext cx="1471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25mm 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 coated 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D69794-017A-4FD6-BD6F-F829216BB380}"/>
              </a:ext>
            </a:extLst>
          </p:cNvPr>
          <p:cNvSpPr txBox="1"/>
          <p:nvPr/>
        </p:nvSpPr>
        <p:spPr>
          <a:xfrm>
            <a:off x="9453087" y="1926890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25mm ID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9E42E7D-605D-4EE2-9751-48F398DF6B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7094" y="4114801"/>
            <a:ext cx="3188996" cy="219222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D7FE913-58CA-4B7E-8DE2-AC188490653B}"/>
              </a:ext>
            </a:extLst>
          </p:cNvPr>
          <p:cNvSpPr txBox="1"/>
          <p:nvPr/>
        </p:nvSpPr>
        <p:spPr>
          <a:xfrm>
            <a:off x="838200" y="1557637"/>
            <a:ext cx="270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front of gun</a:t>
            </a:r>
            <a:endParaRPr lang="en-GB" sz="2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D571D0-E60A-42CB-B713-FB1EC94D7822}"/>
              </a:ext>
            </a:extLst>
          </p:cNvPr>
          <p:cNvSpPr txBox="1"/>
          <p:nvPr/>
        </p:nvSpPr>
        <p:spPr>
          <a:xfrm>
            <a:off x="4855596" y="1557637"/>
            <a:ext cx="2716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camera arm</a:t>
            </a:r>
            <a:endParaRPr lang="en-GB" sz="2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1E3A55-4005-4EE0-93B9-B29833985741}"/>
              </a:ext>
            </a:extLst>
          </p:cNvPr>
          <p:cNvSpPr txBox="1"/>
          <p:nvPr/>
        </p:nvSpPr>
        <p:spPr>
          <a:xfrm>
            <a:off x="8881585" y="1557637"/>
            <a:ext cx="2472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Narrower bellows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5385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593D2-3CC9-48A7-90ED-192B6C33E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Simulation results in photons per second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0CCE43-4BF9-4814-B1A7-66F9A0DAEF08}"/>
              </a:ext>
            </a:extLst>
          </p:cNvPr>
          <p:cNvSpPr txBox="1"/>
          <p:nvPr/>
        </p:nvSpPr>
        <p:spPr>
          <a:xfrm>
            <a:off x="838200" y="1889730"/>
            <a:ext cx="270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front of gun</a:t>
            </a:r>
            <a:endParaRPr lang="en-GB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9B14AC-3E7F-49BE-ADBD-FF1C1DF15905}"/>
              </a:ext>
            </a:extLst>
          </p:cNvPr>
          <p:cNvSpPr txBox="1"/>
          <p:nvPr/>
        </p:nvSpPr>
        <p:spPr>
          <a:xfrm>
            <a:off x="4855596" y="1889730"/>
            <a:ext cx="2716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camera arm</a:t>
            </a:r>
            <a:endParaRPr lang="en-GB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EE223A-6D05-4D71-B9CC-A771261DFBB4}"/>
              </a:ext>
            </a:extLst>
          </p:cNvPr>
          <p:cNvSpPr txBox="1"/>
          <p:nvPr/>
        </p:nvSpPr>
        <p:spPr>
          <a:xfrm>
            <a:off x="8881585" y="1889730"/>
            <a:ext cx="2472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Narrower bellows </a:t>
            </a:r>
            <a:endParaRPr lang="en-GB" sz="2400" dirty="0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867A524C-C32B-4160-9C08-A73EAF804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052080"/>
              </p:ext>
            </p:extLst>
          </p:nvPr>
        </p:nvGraphicFramePr>
        <p:xfrm>
          <a:off x="570490" y="2550437"/>
          <a:ext cx="33401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3446483478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10541457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no front mask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10875 1/s</a:t>
                      </a:r>
                      <a:endParaRPr lang="en-US" sz="1200" b="0" u="none" strike="noStrike" dirty="0">
                        <a:effectLst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467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(steel)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802 1/s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90625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(AC)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771 1/s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90984881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EB95D911-2DE8-455D-B1B2-901DDB4FCB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057050"/>
              </p:ext>
            </p:extLst>
          </p:nvPr>
        </p:nvGraphicFramePr>
        <p:xfrm>
          <a:off x="4592183" y="2550437"/>
          <a:ext cx="33401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3988760623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72678079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no front mask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6186 1/s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80914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(steel)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441 1/s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04116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(AC)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411 1/s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137692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E7E24A18-319A-47A8-A2BD-008DFF9162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639743"/>
              </p:ext>
            </p:extLst>
          </p:nvPr>
        </p:nvGraphicFramePr>
        <p:xfrm>
          <a:off x="8495990" y="2550437"/>
          <a:ext cx="33401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4258364493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0176950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no front mask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4078 1/s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74558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(steel)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292 1/s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12795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(AC)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282 1/s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29801941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id="{77F0FFDD-149E-495A-8139-649B1C57C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14801"/>
            <a:ext cx="4477775" cy="274319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EE3B871-F429-4E03-956F-E7BB82D99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126" y="4114801"/>
            <a:ext cx="3570543" cy="21493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25328CD-A96E-4091-932B-1A2C1B9A6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7094" y="4114801"/>
            <a:ext cx="3188996" cy="219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739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593D2-3CC9-48A7-90ED-192B6C33E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Simulation results in counts per second 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0CCE43-4BF9-4814-B1A7-66F9A0DAEF08}"/>
              </a:ext>
            </a:extLst>
          </p:cNvPr>
          <p:cNvSpPr txBox="1"/>
          <p:nvPr/>
        </p:nvSpPr>
        <p:spPr>
          <a:xfrm>
            <a:off x="886548" y="2414588"/>
            <a:ext cx="270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front of gun</a:t>
            </a:r>
            <a:endParaRPr lang="en-GB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9B14AC-3E7F-49BE-ADBD-FF1C1DF15905}"/>
              </a:ext>
            </a:extLst>
          </p:cNvPr>
          <p:cNvSpPr txBox="1"/>
          <p:nvPr/>
        </p:nvSpPr>
        <p:spPr>
          <a:xfrm>
            <a:off x="4903944" y="2414588"/>
            <a:ext cx="2716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Mask in camera arm</a:t>
            </a:r>
            <a:endParaRPr lang="en-GB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EE223A-6D05-4D71-B9CC-A771261DFBB4}"/>
              </a:ext>
            </a:extLst>
          </p:cNvPr>
          <p:cNvSpPr txBox="1"/>
          <p:nvPr/>
        </p:nvSpPr>
        <p:spPr>
          <a:xfrm>
            <a:off x="8929933" y="2414588"/>
            <a:ext cx="2472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Narrower bellows </a:t>
            </a:r>
            <a:endParaRPr lang="en-GB" sz="2400" dirty="0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867A524C-C32B-4160-9C08-A73EAF804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929108"/>
              </p:ext>
            </p:extLst>
          </p:nvPr>
        </p:nvGraphicFramePr>
        <p:xfrm>
          <a:off x="570490" y="3274337"/>
          <a:ext cx="33401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3446483478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10541457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no front mask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effectLst/>
                        </a:rPr>
                        <a:t>870 cps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467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(steel)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cps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90625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(AC)</a:t>
                      </a:r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cps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90984881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EB95D911-2DE8-455D-B1B2-901DDB4FCB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93409"/>
              </p:ext>
            </p:extLst>
          </p:nvPr>
        </p:nvGraphicFramePr>
        <p:xfrm>
          <a:off x="4592183" y="3274337"/>
          <a:ext cx="33401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3988760623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72678079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no front mask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 cps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80914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(steel)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cps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04116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(AC)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cps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137692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E7E24A18-319A-47A8-A2BD-008DFF9162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01488"/>
              </p:ext>
            </p:extLst>
          </p:nvPr>
        </p:nvGraphicFramePr>
        <p:xfrm>
          <a:off x="8495990" y="3274337"/>
          <a:ext cx="3340100" cy="577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7600">
                  <a:extLst>
                    <a:ext uri="{9D8B030D-6E8A-4147-A177-3AD203B41FA5}">
                      <a16:colId xmlns:a16="http://schemas.microsoft.com/office/drawing/2014/main" val="4258364493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10176950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no front mask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 cps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74558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(steel)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cps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12795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mask front (AC)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cps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29801941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id="{77F0FFDD-149E-495A-8139-649B1C57C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14801"/>
            <a:ext cx="4477775" cy="274319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EE3B871-F429-4E03-956F-E7BB82D99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5126" y="4114801"/>
            <a:ext cx="3570543" cy="214931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25328CD-A96E-4091-932B-1A2C1B9A6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7094" y="4114801"/>
            <a:ext cx="3188996" cy="21922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28F893-988E-41F9-BC1A-6589C2ACFA94}"/>
              </a:ext>
            </a:extLst>
          </p:cNvPr>
          <p:cNvSpPr txBox="1"/>
          <p:nvPr/>
        </p:nvSpPr>
        <p:spPr>
          <a:xfrm>
            <a:off x="838200" y="1476374"/>
            <a:ext cx="10937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Due to the maximum transmission of the filter (80%) and the quantum efficiency of the photocathode (10%), the counts per second can be estimated as followed: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9713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9AAB1-56D3-4920-8DD7-A95687F61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691" y="159552"/>
            <a:ext cx="10770704" cy="1325563"/>
          </a:xfrm>
        </p:spPr>
        <p:txBody>
          <a:bodyPr/>
          <a:lstStyle/>
          <a:p>
            <a:pPr algn="ctr"/>
            <a:r>
              <a:rPr lang="en-US" dirty="0"/>
              <a:t>Distribution at the camera facet</a:t>
            </a:r>
            <a:br>
              <a:rPr lang="en-US" dirty="0"/>
            </a:br>
            <a:r>
              <a:rPr lang="en-US" sz="2000" dirty="0"/>
              <a:t>(normalized and in percent)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B380EE-CE1B-4773-8417-6063F5449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407" y="2214145"/>
            <a:ext cx="3988205" cy="39711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1F77612-99F4-46AB-A956-C17045ACE5BC}"/>
              </a:ext>
            </a:extLst>
          </p:cNvPr>
          <p:cNvSpPr txBox="1"/>
          <p:nvPr/>
        </p:nvSpPr>
        <p:spPr>
          <a:xfrm>
            <a:off x="887108" y="1653582"/>
            <a:ext cx="2280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 mask front 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28EC51-0F96-4725-A413-83C6AAD911CB}"/>
              </a:ext>
            </a:extLst>
          </p:cNvPr>
          <p:cNvSpPr txBox="1"/>
          <p:nvPr/>
        </p:nvSpPr>
        <p:spPr>
          <a:xfrm>
            <a:off x="4183260" y="1676345"/>
            <a:ext cx="382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 mask front &amp; mask in camera arm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D16285-803C-4082-8D6C-A3684A6F22B4}"/>
              </a:ext>
            </a:extLst>
          </p:cNvPr>
          <p:cNvSpPr txBox="1"/>
          <p:nvPr/>
        </p:nvSpPr>
        <p:spPr>
          <a:xfrm>
            <a:off x="8473872" y="1676345"/>
            <a:ext cx="3407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 mask front &amp; narrow bellows 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972519E-5085-469F-8105-5268F08C3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0443" y="2214145"/>
            <a:ext cx="3971112" cy="397111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27CB848-1051-462A-AB13-59203CD0B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88" y="2214145"/>
            <a:ext cx="3964300" cy="397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733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1415</TotalTime>
  <Words>316</Words>
  <Application>Microsoft Office PowerPoint</Application>
  <PresentationFormat>Widescreen</PresentationFormat>
  <Paragraphs>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Illumination of test stand BGC camera due to cathode radiation   </vt:lpstr>
      <vt:lpstr>PowerPoint Presentation</vt:lpstr>
      <vt:lpstr>Correction of interaction chamber coating</vt:lpstr>
      <vt:lpstr>Measures to reduce photon rate at camera</vt:lpstr>
      <vt:lpstr>Simulation results in photons per second </vt:lpstr>
      <vt:lpstr>Simulation results in counts per second </vt:lpstr>
      <vt:lpstr>Distribution at the camera facet (normalized and in percent)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Illumination of test stand BGC camera due to cathode radiation</dc:title>
  <dc:creator>Noah Jens</dc:creator>
  <cp:lastModifiedBy>Noah Jens</cp:lastModifiedBy>
  <cp:revision>81</cp:revision>
  <dcterms:created xsi:type="dcterms:W3CDTF">2021-01-18T08:50:01Z</dcterms:created>
  <dcterms:modified xsi:type="dcterms:W3CDTF">2021-01-20T09:29:16Z</dcterms:modified>
</cp:coreProperties>
</file>