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62" r:id="rId5"/>
    <p:sldId id="265" r:id="rId6"/>
    <p:sldId id="269" r:id="rId7"/>
    <p:sldId id="260" r:id="rId8"/>
    <p:sldId id="266" r:id="rId9"/>
    <p:sldId id="267" r:id="rId10"/>
    <p:sldId id="271" r:id="rId11"/>
    <p:sldId id="268" r:id="rId12"/>
    <p:sldId id="270" r:id="rId13"/>
    <p:sldId id="274" r:id="rId14"/>
    <p:sldId id="272" r:id="rId15"/>
    <p:sldId id="275" r:id="rId16"/>
    <p:sldId id="263" r:id="rId17"/>
    <p:sldId id="264" r:id="rId18"/>
    <p:sldId id="261" r:id="rId19"/>
    <p:sldId id="27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06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246FD-F6B7-4C63-A3C7-0BC76AA3E80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0B415-2278-4B27-9BEB-FA5CF3B97C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002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19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946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961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6844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412239"/>
            <a:ext cx="10058400" cy="4884844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FEBBFF-B64E-43B7-8A16-F69309D932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4113" r="-16460" b="49087"/>
          <a:stretch/>
        </p:blipFill>
        <p:spPr>
          <a:xfrm>
            <a:off x="1097280" y="1412239"/>
            <a:ext cx="11826240" cy="142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948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9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9789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2380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20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Julia Els | CERN Projektwochen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118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14.10.2021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Julia Els | CERN Projektwochen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44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84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de-DE"/>
              <a:t>14.10.2021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Julia Els | CERN Projektwochen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208E2D4-F757-4785-A76F-6EF28508A9A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101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B2B114-2B08-4CFC-927A-E9DE7880F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50" y="775916"/>
            <a:ext cx="10058399" cy="3566160"/>
          </a:xfrm>
        </p:spPr>
        <p:txBody>
          <a:bodyPr>
            <a:normAutofit/>
          </a:bodyPr>
          <a:lstStyle/>
          <a:p>
            <a:pPr algn="ctr"/>
            <a:r>
              <a:rPr lang="de-DE" sz="6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Charakterisierung von gebogenen und </a:t>
            </a:r>
            <a:r>
              <a:rPr lang="de-DE" sz="6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ungebogenen</a:t>
            </a:r>
            <a:r>
              <a:rPr lang="de-DE" sz="6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Siliziumdetektoren für ITS3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8CBE3-C4C3-49F3-A234-76F0C9C856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563439"/>
          </a:xfrm>
        </p:spPr>
        <p:txBody>
          <a:bodyPr>
            <a:normAutofit/>
          </a:bodyPr>
          <a:lstStyle/>
          <a:p>
            <a:pPr algn="ctr"/>
            <a:r>
              <a:rPr lang="de-DE" dirty="0"/>
              <a:t>CERN Projektwochen 2021</a:t>
            </a:r>
          </a:p>
          <a:p>
            <a:pPr algn="ctr"/>
            <a:r>
              <a:rPr lang="de-DE" dirty="0"/>
              <a:t>Julia ELS </a:t>
            </a:r>
          </a:p>
          <a:p>
            <a:pPr algn="ctr"/>
            <a:r>
              <a:rPr lang="de-DE" dirty="0"/>
              <a:t>14.Oktober 2021</a:t>
            </a:r>
          </a:p>
          <a:p>
            <a:pPr algn="ctr"/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74CAC4D-949B-4838-9CEC-D39448872F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44" y="5115158"/>
            <a:ext cx="1898497" cy="83059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9AF89C0-D478-406C-99FF-8ABAB2B2E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6697" y="4825014"/>
            <a:ext cx="1503508" cy="203298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B0B80B9-4CB4-4FF4-BEEE-67451D31AA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219" y="248340"/>
            <a:ext cx="1445714" cy="141408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C21098F-B05A-48DD-888C-D7309935AC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45" y="184735"/>
            <a:ext cx="3425456" cy="107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748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DD9D93-0E8D-4B69-B43E-EB7BD2990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Thresholdmap</a:t>
            </a:r>
            <a:r>
              <a:rPr lang="de-DE" dirty="0"/>
              <a:t> </a:t>
            </a:r>
            <a:r>
              <a:rPr lang="de-DE" dirty="0" err="1"/>
              <a:t>ungebogen</a:t>
            </a:r>
            <a:r>
              <a:rPr lang="de-DE" dirty="0"/>
              <a:t> vs. gebogen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7D55DE6-5D08-47AB-903B-47B303448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983C25-7967-4835-B5D3-685333E8B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933B6E-41D9-4268-89B4-D48D2AAB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10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18E63AC-8251-45B5-A722-B6C9DF333B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2" t="11670" r="13214" b="9819"/>
          <a:stretch/>
        </p:blipFill>
        <p:spPr>
          <a:xfrm>
            <a:off x="385200" y="2296167"/>
            <a:ext cx="5441828" cy="384556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6B9CB13-7467-4902-B66C-B650DD8CBD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" t="10301" r="14062" b="9838"/>
          <a:stretch/>
        </p:blipFill>
        <p:spPr>
          <a:xfrm>
            <a:off x="6252331" y="2190567"/>
            <a:ext cx="5355351" cy="388150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D10B00CA-C3C8-4FE2-92A4-AF8408225AAD}"/>
              </a:ext>
            </a:extLst>
          </p:cNvPr>
          <p:cNvSpPr txBox="1"/>
          <p:nvPr/>
        </p:nvSpPr>
        <p:spPr>
          <a:xfrm>
            <a:off x="9900458" y="5372853"/>
            <a:ext cx="995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gebogen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7A65B15-BB0D-412C-8A49-73B610C415E4}"/>
              </a:ext>
            </a:extLst>
          </p:cNvPr>
          <p:cNvSpPr txBox="1"/>
          <p:nvPr/>
        </p:nvSpPr>
        <p:spPr>
          <a:xfrm>
            <a:off x="3583938" y="5372853"/>
            <a:ext cx="1238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ungebogen</a:t>
            </a:r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F11F4BF-80CA-4243-A913-BCECB11E215B}"/>
              </a:ext>
            </a:extLst>
          </p:cNvPr>
          <p:cNvSpPr txBox="1"/>
          <p:nvPr/>
        </p:nvSpPr>
        <p:spPr>
          <a:xfrm>
            <a:off x="9234966" y="5972301"/>
            <a:ext cx="2845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Farbachse: Einheit = 10 e</a:t>
            </a:r>
            <a:r>
              <a:rPr lang="de-DE" baseline="30000" dirty="0"/>
              <a:t>-</a:t>
            </a:r>
            <a:r>
              <a:rPr lang="de-DE" dirty="0"/>
              <a:t>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18077E7-6A02-45AC-BAA6-45F922E50833}"/>
              </a:ext>
            </a:extLst>
          </p:cNvPr>
          <p:cNvSpPr txBox="1"/>
          <p:nvPr/>
        </p:nvSpPr>
        <p:spPr>
          <a:xfrm>
            <a:off x="1097280" y="1367008"/>
            <a:ext cx="10271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Threshold= Signalschwelle</a:t>
            </a:r>
          </a:p>
          <a:p>
            <a:endParaRPr lang="de-DE" dirty="0"/>
          </a:p>
          <a:p>
            <a:r>
              <a:rPr lang="de-DE" dirty="0"/>
              <a:t>Kann eingestellt werden durch Variation von VCASN (gibt eine Ladung aus, die mit der injizierten Ladung verglichen wird )</a:t>
            </a:r>
          </a:p>
        </p:txBody>
      </p:sp>
    </p:spTree>
    <p:extLst>
      <p:ext uri="{BB962C8B-B14F-4D97-AF65-F5344CB8AC3E}">
        <p14:creationId xmlns:p14="http://schemas.microsoft.com/office/powerpoint/2010/main" val="3333686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B2487-02B5-48D5-8EEC-08B90B79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</a:t>
            </a:r>
            <a:r>
              <a:rPr lang="de-DE" dirty="0" err="1"/>
              <a:t>ungebogene</a:t>
            </a:r>
            <a:r>
              <a:rPr lang="de-DE" dirty="0"/>
              <a:t> Chips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2AAF46-EB15-4579-AC7B-6C87DF925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12239"/>
            <a:ext cx="2588905" cy="48848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12 Chips für baldige Strahlzeit getestet: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9 funktionieren nicht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1 auffällig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2 OK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F2FBB2-2115-46D0-91CD-D44CB1F15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75041C-B2B3-4D8E-98F4-762EA1E46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1D557C-C5D8-4F8C-8DCC-2E8CA7152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11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911912A-7ED7-4852-B364-715B4548EB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76" t="7223" r="9289" b="4811"/>
          <a:stretch/>
        </p:blipFill>
        <p:spPr>
          <a:xfrm>
            <a:off x="3686185" y="1147334"/>
            <a:ext cx="8077201" cy="514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228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B2F141-0A04-4C87-B769-DDD5B353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gebogene Chips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C2150A-3394-4B39-A144-8E28C3AAE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12239"/>
            <a:ext cx="2472271" cy="48848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3 verschiedene Radii (entsprechen ITS3 </a:t>
            </a:r>
            <a:r>
              <a:rPr lang="de-DE" dirty="0" err="1"/>
              <a:t>Layern</a:t>
            </a:r>
            <a:r>
              <a:rPr lang="de-DE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Alle 3 OK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485106-DCC1-4804-80D2-3379F4D11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1E133D-E362-419A-853C-E9B8D50D8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8AE42A-08EE-4499-A0A0-04B939236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12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F9FBD38-C574-4A27-8D51-A7CD137E17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57" t="8179" r="9400" b="5807"/>
          <a:stretch/>
        </p:blipFill>
        <p:spPr>
          <a:xfrm>
            <a:off x="3569551" y="1269061"/>
            <a:ext cx="8036559" cy="502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261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E85DE0-5E0C-4241-83B6-F5668DF8D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Vergleich </a:t>
            </a:r>
            <a:r>
              <a:rPr lang="de-DE" dirty="0" err="1"/>
              <a:t>ungebogen</a:t>
            </a:r>
            <a:r>
              <a:rPr lang="de-DE" dirty="0"/>
              <a:t> und gebogen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880F27-82E0-405C-B074-FD18919AE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12239"/>
            <a:ext cx="2661920" cy="48848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Ähnliches Verhalten von gebogenen und </a:t>
            </a:r>
            <a:r>
              <a:rPr lang="de-DE" dirty="0" err="1"/>
              <a:t>ungebogenen</a:t>
            </a:r>
            <a:r>
              <a:rPr lang="de-DE" dirty="0"/>
              <a:t> Chips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>
                <a:sym typeface="Wingdings" panose="05000000000000000000" pitchFamily="2" charset="2"/>
              </a:rPr>
              <a:t>gute Nachrichten für ITS3</a:t>
            </a:r>
            <a:br>
              <a:rPr lang="de-DE" dirty="0">
                <a:sym typeface="Wingdings" panose="05000000000000000000" pitchFamily="2" charset="2"/>
              </a:rPr>
            </a:b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48F3FE-8E98-47F8-A024-3F975EABF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F45B88-2B79-48D8-B0D2-601708B9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92C37C-FA42-4AB6-BE3D-3AF58840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13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676F2FA-69F8-49D2-8A7F-9980862DA1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53" t="8780" r="8884" b="5887"/>
          <a:stretch/>
        </p:blipFill>
        <p:spPr>
          <a:xfrm>
            <a:off x="3759200" y="1412239"/>
            <a:ext cx="7929391" cy="48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618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24E9E-1FE3-4CF7-B564-0805DDF02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43C06F-ED81-4FDA-9B38-CC27572C6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0060" y="2199639"/>
            <a:ext cx="6151880" cy="2458721"/>
          </a:xfrm>
        </p:spPr>
        <p:txBody>
          <a:bodyPr>
            <a:noAutofit/>
          </a:bodyPr>
          <a:lstStyle/>
          <a:p>
            <a:pPr algn="ctr"/>
            <a:r>
              <a:rPr lang="de-DE" sz="6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Vielen Dank für die Aufmerksamkeit!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F4983F-B280-4001-BE66-1D82E42A8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A0A216-BDEB-41FD-9DDC-250C1EC0C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68FC6A-AA95-4C39-843E-AD1EBAADA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0414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FE95DB-EB9B-4473-A97E-C8ED23939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Backup Folien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3D0D3B3-AEC9-4ECA-BD6B-18E9B698B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092DD8-976C-4A95-AAB9-2835EDB6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9E402B-D40F-439A-8F9C-C485A0EF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EC3863-CB44-419E-9A77-1ABB8FF32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089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7EE75-109F-41C9-95A0-6F799BC5C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Siliziumdetektoren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476724-DB36-4808-90D7-27840130D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/>
              <a:t> aufgebaut aus Siliziumatomen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/>
              <a:t> geladenes Teilchen ionisiert Atome im Substrat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de-DE" dirty="0"/>
          </a:p>
          <a:p>
            <a:pPr lvl="3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/>
              <a:t>Es entstehen Elektronen- Loch Paare</a:t>
            </a:r>
          </a:p>
          <a:p>
            <a:pPr lvl="3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de-DE" dirty="0"/>
          </a:p>
          <a:p>
            <a:pPr lvl="3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/>
              <a:t>Energie des Teilchens </a:t>
            </a:r>
            <a:r>
              <a:rPr lang="de-DE" dirty="0">
                <a:sym typeface="Wingdings" panose="05000000000000000000" pitchFamily="2" charset="2"/>
              </a:rPr>
              <a:t> löst Elektronen aus </a:t>
            </a:r>
          </a:p>
          <a:p>
            <a:pPr marL="566928" lvl="3" indent="0">
              <a:buClr>
                <a:srgbClr val="FFC000"/>
              </a:buClr>
              <a:buNone/>
            </a:pPr>
            <a:r>
              <a:rPr lang="de-DE" dirty="0">
                <a:sym typeface="Wingdings" panose="05000000000000000000" pitchFamily="2" charset="2"/>
              </a:rPr>
              <a:t>   dem Gitter, die Löcher hinterlassen</a:t>
            </a:r>
            <a:endParaRPr lang="de-DE" dirty="0"/>
          </a:p>
          <a:p>
            <a:pPr marL="566928" lvl="3" indent="0">
              <a:buClr>
                <a:srgbClr val="FFC000"/>
              </a:buClr>
              <a:buNone/>
            </a:pPr>
            <a:endParaRPr lang="de-DE" dirty="0"/>
          </a:p>
          <a:p>
            <a:pPr lvl="3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/>
              <a:t>Die Elektronen und Löcher können sich</a:t>
            </a:r>
          </a:p>
          <a:p>
            <a:pPr marL="566928" lvl="3" indent="0">
              <a:buClr>
                <a:srgbClr val="FFC000"/>
              </a:buClr>
              <a:buNone/>
            </a:pPr>
            <a:r>
              <a:rPr lang="de-DE" dirty="0"/>
              <a:t>   dann frei bewegen </a:t>
            </a:r>
          </a:p>
          <a:p>
            <a:pPr marL="566928" lvl="3" indent="0">
              <a:buClr>
                <a:srgbClr val="FFC000"/>
              </a:buClr>
              <a:buNone/>
            </a:pPr>
            <a:r>
              <a:rPr lang="de-DE" dirty="0"/>
              <a:t>  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1A46AA-03B8-4122-88C7-305236066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412AE4-6C72-4EFB-886D-F659B4365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404E27-C243-4C08-A05C-AF5E199BE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16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BB9564D-53E0-4FC7-8000-C4339DAFF3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0" b="1699"/>
          <a:stretch/>
        </p:blipFill>
        <p:spPr>
          <a:xfrm>
            <a:off x="6739226" y="1315720"/>
            <a:ext cx="4711093" cy="422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077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EA0251-4BAB-4F9C-B30B-A7A05385D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Dotierung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2197D8-9C70-477B-B4CC-035B66750B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471400" lvl="8" indent="0">
              <a:buNone/>
            </a:pPr>
            <a:endParaRPr lang="de-DE" sz="2000" dirty="0"/>
          </a:p>
          <a:p>
            <a:pPr marL="1471400" lvl="8" indent="0">
              <a:buNone/>
            </a:pPr>
            <a:endParaRPr lang="de-DE" sz="2000" dirty="0"/>
          </a:p>
          <a:p>
            <a:pPr marL="1471400" lvl="8" indent="0" algn="r">
              <a:buNone/>
            </a:pPr>
            <a:endParaRPr lang="de-DE" sz="2000" dirty="0"/>
          </a:p>
          <a:p>
            <a:pPr marL="1471400" lvl="8" indent="0" algn="r">
              <a:buNone/>
            </a:pPr>
            <a:endParaRPr lang="de-DE" sz="2000" dirty="0"/>
          </a:p>
          <a:p>
            <a:pPr marL="1471400" lvl="8" indent="0" algn="ctr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7159A9-EFD2-4647-8A49-6F0F11B61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2D76A8-38B0-40A3-98F8-E7B0A353C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242053-9238-4CB8-8069-4F6BD6B9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17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A1DE787-E784-4C1F-97BB-8A8DE4ABDA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9" b="7034"/>
          <a:stretch/>
        </p:blipFill>
        <p:spPr>
          <a:xfrm>
            <a:off x="7203269" y="2094583"/>
            <a:ext cx="4128145" cy="419182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9FA50EC-F6DE-4E89-B14C-5DA456F738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39" b="7034"/>
          <a:stretch/>
        </p:blipFill>
        <p:spPr>
          <a:xfrm>
            <a:off x="684852" y="1184229"/>
            <a:ext cx="4128145" cy="4191828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97AC099-7A9D-4855-B469-7FCBFF84BB7A}"/>
              </a:ext>
            </a:extLst>
          </p:cNvPr>
          <p:cNvSpPr txBox="1"/>
          <p:nvPr/>
        </p:nvSpPr>
        <p:spPr>
          <a:xfrm flipH="1">
            <a:off x="4053669" y="1010855"/>
            <a:ext cx="75041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71400" lvl="8" indent="0" algn="just">
              <a:buNone/>
            </a:pPr>
            <a:r>
              <a:rPr lang="de-DE" sz="2200" b="1" dirty="0"/>
              <a:t>Elektronenunterschuss</a:t>
            </a:r>
          </a:p>
          <a:p>
            <a:pPr marL="1471400" lvl="8" indent="0" algn="just">
              <a:buNone/>
            </a:pPr>
            <a:r>
              <a:rPr lang="de-DE" sz="2200" dirty="0"/>
              <a:t>Atom mit 3 Valenzelektronen wird eingefügt, sodass ein Loch zurück bleibt </a:t>
            </a:r>
            <a:r>
              <a:rPr lang="de-DE" sz="2200" dirty="0">
                <a:sym typeface="Wingdings" panose="05000000000000000000" pitchFamily="2" charset="2"/>
              </a:rPr>
              <a:t> p-dotiert (positiv)</a:t>
            </a:r>
            <a:endParaRPr lang="de-DE" sz="2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AE9F00F-62C5-4B90-B4BE-4C4F2B3C3CEE}"/>
              </a:ext>
            </a:extLst>
          </p:cNvPr>
          <p:cNvSpPr txBox="1"/>
          <p:nvPr/>
        </p:nvSpPr>
        <p:spPr>
          <a:xfrm>
            <a:off x="-2997200" y="5305241"/>
            <a:ext cx="10058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8"/>
            <a:r>
              <a:rPr lang="de-DE" dirty="0"/>
              <a:t> </a:t>
            </a:r>
            <a:r>
              <a:rPr lang="de-DE" sz="2200" b="1" dirty="0"/>
              <a:t>Elektronenüberschuss</a:t>
            </a:r>
          </a:p>
          <a:p>
            <a:pPr lvl="8"/>
            <a:r>
              <a:rPr lang="de-DE" sz="2200" dirty="0"/>
              <a:t> Atom mit einem Valenzelektron mehr wird eingefügt</a:t>
            </a:r>
          </a:p>
          <a:p>
            <a:pPr lvl="8"/>
            <a:r>
              <a:rPr lang="de-DE" sz="2200" dirty="0">
                <a:sym typeface="Wingdings" panose="05000000000000000000" pitchFamily="2" charset="2"/>
              </a:rPr>
              <a:t> n-dotiert (negativ)</a:t>
            </a:r>
            <a:endParaRPr lang="de-DE" sz="22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4367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87DF4-5F8C-4AEA-87A3-4CABC4C2C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Versuchsaufbau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864200-D4ED-420D-B02E-AC5944E4B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13433"/>
            <a:ext cx="10058400" cy="4884844"/>
          </a:xfrm>
        </p:spPr>
        <p:txBody>
          <a:bodyPr/>
          <a:lstStyle/>
          <a:p>
            <a:r>
              <a:rPr lang="de-DE" dirty="0"/>
              <a:t>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76EB1C-AF95-47E7-BE18-3790628A8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143CFA-19E0-4575-A665-EBA8D037A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52BDE8-F02F-4314-8689-54B268A28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18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B341AE5-2F23-454A-B581-5E0621A8E5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16"/>
          <a:stretch/>
        </p:blipFill>
        <p:spPr>
          <a:xfrm>
            <a:off x="651496" y="1542273"/>
            <a:ext cx="5750746" cy="419989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D789E99-1DB0-45A4-90CC-37F69746B9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4" t="7594" r="20272" b="6481"/>
          <a:stretch/>
        </p:blipFill>
        <p:spPr>
          <a:xfrm>
            <a:off x="6959786" y="388771"/>
            <a:ext cx="4753438" cy="535339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D6F4FC7-E9C9-4E8C-8C83-C29CCADEF9ED}"/>
              </a:ext>
            </a:extLst>
          </p:cNvPr>
          <p:cNvSpPr txBox="1"/>
          <p:nvPr/>
        </p:nvSpPr>
        <p:spPr>
          <a:xfrm flipH="1">
            <a:off x="6909216" y="5781885"/>
            <a:ext cx="4069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Rasperberry</a:t>
            </a:r>
            <a:r>
              <a:rPr lang="de-DE" dirty="0"/>
              <a:t> Pi mit Power Supply</a:t>
            </a:r>
          </a:p>
        </p:txBody>
      </p:sp>
    </p:spTree>
    <p:extLst>
      <p:ext uri="{BB962C8B-B14F-4D97-AF65-F5344CB8AC3E}">
        <p14:creationId xmlns:p14="http://schemas.microsoft.com/office/powerpoint/2010/main" val="2113999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7F37EF-FC7E-4EC9-8BAC-661A5B011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Thresholdverteilung</a:t>
            </a:r>
            <a:endParaRPr lang="de-DE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EEA3375A-F8ED-4157-BD77-75063E1BD0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02" y="1662849"/>
            <a:ext cx="5852172" cy="4389129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A7F3F9-F946-4ABC-99B9-437AED89E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4142FA-B375-41C5-99C2-596527067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CFB60D-00C0-4FBB-BC7D-A5A20E667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19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67A7E07-0A56-4F53-99E9-CADC419D22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85"/>
          <a:stretch/>
        </p:blipFill>
        <p:spPr>
          <a:xfrm>
            <a:off x="6258554" y="1284921"/>
            <a:ext cx="5638806" cy="476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297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8DC037-BDFE-4986-BC37-51E4DD343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              Experiment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59296F-F20C-4010-B151-5CB4EAFF8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12239"/>
            <a:ext cx="4185920" cy="48848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</a:t>
            </a:r>
            <a:r>
              <a:rPr lang="de-DE" b="1" dirty="0"/>
              <a:t>A L</a:t>
            </a:r>
            <a:r>
              <a:rPr lang="de-DE" dirty="0"/>
              <a:t>arge </a:t>
            </a:r>
            <a:r>
              <a:rPr lang="de-DE" b="1" dirty="0"/>
              <a:t>I</a:t>
            </a:r>
            <a:r>
              <a:rPr lang="de-DE" dirty="0"/>
              <a:t>on </a:t>
            </a:r>
            <a:r>
              <a:rPr lang="de-DE" b="1" dirty="0"/>
              <a:t>C</a:t>
            </a:r>
            <a:r>
              <a:rPr lang="de-DE" dirty="0"/>
              <a:t>ollider </a:t>
            </a:r>
            <a:r>
              <a:rPr lang="de-DE" b="1" dirty="0"/>
              <a:t>E</a:t>
            </a:r>
            <a:r>
              <a:rPr lang="de-DE" dirty="0"/>
              <a:t>xperiment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Spezialisiert auf Schwerionenphysik mit Bleikernen und das Quark-Gluon Plasma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Sehr viele Teilchen müssen nachgewiesen werden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EEE529-1D5F-4144-BA18-FDB76E230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12D3F0-5ED8-496A-9B2B-0ECF53FC3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F564B4-EE76-4AE1-BEB1-D598FE6BA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2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10D6CB2-C2CE-486F-AFF6-6725BADD35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5440"/>
          <a:stretch/>
        </p:blipFill>
        <p:spPr>
          <a:xfrm>
            <a:off x="7053437" y="313926"/>
            <a:ext cx="1121961" cy="113114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7889EAF-5E86-49A4-B628-50BAB3665D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96"/>
          <a:stretch/>
        </p:blipFill>
        <p:spPr>
          <a:xfrm>
            <a:off x="2333415" y="602262"/>
            <a:ext cx="1551822" cy="46380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730B952-2589-4145-930A-FC98B957D2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3" t="10456" r="2176" b="5631"/>
          <a:stretch/>
        </p:blipFill>
        <p:spPr>
          <a:xfrm>
            <a:off x="5135869" y="1602262"/>
            <a:ext cx="6746240" cy="435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58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79BE8-FAEC-4B50-9893-95866BA1B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ITS (</a:t>
            </a:r>
            <a:r>
              <a:rPr lang="de-DE" dirty="0" err="1"/>
              <a:t>Inner</a:t>
            </a:r>
            <a:r>
              <a:rPr lang="de-DE" dirty="0"/>
              <a:t> Tracking System)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502212-51E0-4B96-A500-5A8932A80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Tracking Detektor</a:t>
            </a:r>
          </a:p>
          <a:p>
            <a:pPr marL="0" indent="0">
              <a:buNone/>
            </a:pPr>
            <a:r>
              <a:rPr lang="de-DE" dirty="0"/>
              <a:t>   </a:t>
            </a:r>
            <a:r>
              <a:rPr lang="de-DE" dirty="0">
                <a:sym typeface="Wingdings" panose="05000000000000000000" pitchFamily="2" charset="2"/>
              </a:rPr>
              <a:t> Ort und Richtung der Teilchen</a:t>
            </a:r>
          </a:p>
          <a:p>
            <a:pPr marL="0" indent="0">
              <a:buNone/>
            </a:pP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möglichst nah am Kollisionspunkt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>
                <a:sym typeface="Wingdings" panose="05000000000000000000" pitchFamily="2" charset="2"/>
              </a:rPr>
              <a:t>kurzlebige Teilchen</a:t>
            </a: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3EBFFF-6C57-4674-AAED-193EEE6B0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5C2B86-995F-4E57-82E3-25463A622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4B67E3-9DBE-43B9-8974-8902B5429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3</a:t>
            </a:fld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8DBC2B7-83C9-4200-AAB2-FEE6A4044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1443" y="1249537"/>
            <a:ext cx="6632852" cy="48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52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E12654-EFB8-4223-B373-B407566F9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ALPIDE Chips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7BFDAB-6C99-411B-810F-11EE04B9D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795" y="1373981"/>
            <a:ext cx="5069846" cy="4884844"/>
          </a:xfrm>
        </p:spPr>
        <p:txBody>
          <a:bodyPr>
            <a:normAutofit/>
          </a:bodyPr>
          <a:lstStyle/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/>
              <a:t> Pixelgröße O(30*30 [µm]), 1024x512 Pixel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/>
              <a:t>Ionisation durch geladene Teilchen 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>
                <a:sym typeface="Wingdings" panose="05000000000000000000" pitchFamily="2" charset="2"/>
              </a:rPr>
              <a:t>Elektronen und Löcher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>
                <a:sym typeface="Wingdings" panose="05000000000000000000" pitchFamily="2" charset="2"/>
              </a:rPr>
              <a:t>wandern durch Drift und Diffusion zu den Elektroden, wo sie detektiert werden</a:t>
            </a:r>
            <a:endParaRPr lang="de-DE" dirty="0"/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>
                <a:sym typeface="Wingdings" panose="05000000000000000000" pitchFamily="2" charset="2"/>
              </a:rPr>
              <a:t>Rein digitale Auslese: nur Hit oder kein Hit (keine Information über Energie, Ladung,…)</a:t>
            </a:r>
            <a:endParaRPr lang="de-DE" dirty="0"/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/>
              <a:t>Monolithisch </a:t>
            </a:r>
            <a:r>
              <a:rPr lang="de-DE" dirty="0">
                <a:sym typeface="Wingdings" panose="05000000000000000000" pitchFamily="2" charset="2"/>
              </a:rPr>
              <a:t> Elektronik in Chip integriert 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>
                <a:sym typeface="Wingdings" panose="05000000000000000000" pitchFamily="2" charset="2"/>
              </a:rPr>
              <a:t>Anlegung von Spannung (</a:t>
            </a:r>
            <a:r>
              <a:rPr lang="de-DE" dirty="0" err="1">
                <a:sym typeface="Wingdings" panose="05000000000000000000" pitchFamily="2" charset="2"/>
              </a:rPr>
              <a:t>backbias</a:t>
            </a:r>
            <a:r>
              <a:rPr lang="de-DE" dirty="0">
                <a:sym typeface="Wingdings" panose="05000000000000000000" pitchFamily="2" charset="2"/>
              </a:rPr>
              <a:t>) sorgt für schnelleren Drift der Ladungen zu den Elektroden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1C5940-98A8-43CF-965C-AAA1D786A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67CC10-8984-47E7-A1A7-F4100A4F6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58EF13-4D7A-4846-B401-EE98A95EB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4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8D66D14-EC13-4B88-B6FC-291B65D49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884" y="2764216"/>
            <a:ext cx="6048375" cy="35242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C58E2D2-E9DC-46AF-95E8-AC4553B73D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59" t="26660" r="17500" b="29720"/>
          <a:stretch/>
        </p:blipFill>
        <p:spPr>
          <a:xfrm rot="10800000">
            <a:off x="5716883" y="678972"/>
            <a:ext cx="6048375" cy="191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52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3C163-FF24-4D5E-B5F0-6317D487D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Aufbau Layer ITS2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487A9A-EF6B-4DA7-9B34-903F2CC54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Material Budget durch Struktur, Kühlung und Datenleitungen = 6x Material Silizium</a:t>
            </a:r>
          </a:p>
          <a:p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Kurzlebige Teilchen können schlechter detektiert werden</a:t>
            </a:r>
          </a:p>
          <a:p>
            <a:r>
              <a:rPr lang="de-DE" dirty="0"/>
              <a:t>Nur annähernd zylindrisch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2F20A5-FEDA-408E-ACED-B0222BCD9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EF0A9A-F172-403A-AFF3-3E78B3CE0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CEA4D3-2E26-4569-86E1-C24132E47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5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C464B41-BE6A-4261-A89A-424CE69FC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79957"/>
            <a:ext cx="5442695" cy="411712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17BC942-AF59-4236-96C4-8620369BD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65" y="2708828"/>
            <a:ext cx="4451118" cy="229166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30BCCF2-618E-49CC-A85A-B278AD5E7E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586" t="16584" r="25367" b="51111"/>
          <a:stretch/>
        </p:blipFill>
        <p:spPr>
          <a:xfrm>
            <a:off x="3686185" y="4047719"/>
            <a:ext cx="2265680" cy="2215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45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9EB318-12FB-4E12-BBB4-4842F7EA1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Aufbau Layer ITS3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E4BB14-0069-4983-8E7E-879D4D921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weniger Energieverbrauch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keine Wasserkühlung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Stabilität durch Biegung </a:t>
            </a:r>
            <a:r>
              <a:rPr lang="de-DE" dirty="0">
                <a:sym typeface="Wingdings" panose="05000000000000000000" pitchFamily="2" charset="2"/>
              </a:rPr>
              <a:t> weniger Support nötig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Näher an der </a:t>
            </a:r>
            <a:r>
              <a:rPr lang="de-DE" dirty="0" err="1"/>
              <a:t>Beampipe</a:t>
            </a: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A9398D-EEB3-4486-8CD8-D4531957B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90C03F-F597-42CB-8A62-18E0E79C0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54B334-D722-4CC7-97B5-92D45B951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6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0DC5866-496A-4635-BE1D-6E17B8FF59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3" t="5394" r="16479" b="3622"/>
          <a:stretch/>
        </p:blipFill>
        <p:spPr>
          <a:xfrm>
            <a:off x="1342961" y="2609074"/>
            <a:ext cx="4453179" cy="367784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0FC5F18-10AB-45F5-88C6-ECA447FFC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79957"/>
            <a:ext cx="5442695" cy="411712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F201E55-EF29-4CAE-B1A1-7199687FA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3140" y="2287342"/>
            <a:ext cx="5268414" cy="399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77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48A05-57B6-476C-9387-98FB98F5B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ITS 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F9F172-816F-4911-823B-85320EA68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12239"/>
            <a:ext cx="5415280" cy="48848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viele kleine Chips werden durch ‚</a:t>
            </a:r>
            <a:r>
              <a:rPr lang="de-DE" dirty="0" err="1"/>
              <a:t>stitching</a:t>
            </a:r>
            <a:r>
              <a:rPr lang="de-DE" dirty="0"/>
              <a:t>‘ zu einem Großen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Ein Halbzylinder = ein einziger Chip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Kabel in Chip integriert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Nahezu perfekt zylindrisch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BBD331-E940-497E-8C12-A1787EF1F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CA65BA-3EC3-4ADA-90E9-9346A5EBE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62E6AF-7B79-44A0-B428-0D8F21CEE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7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A090DB3-E568-4314-81D8-069E31705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7840" y="6119"/>
            <a:ext cx="3972560" cy="630030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98A0F0F3-5BB9-4E30-BDCA-DF2248FA2F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3448780"/>
            <a:ext cx="4915153" cy="285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0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210CC3-7343-40BF-8C0F-2F8FF67D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Versuchsaufbau – flache Chips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3F2EF6-AFC0-4A6D-9431-2037BF3D6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58037A-6E93-45F6-89DC-5D2AE7E1E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AEE6B2-AF3F-4937-9525-51AA0EFCC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88B92E-F919-4D07-A6F6-DAA59C8D5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8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409A3AE-0221-4B4C-95B8-396954BD45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5" t="13037" r="9043" b="15734"/>
          <a:stretch/>
        </p:blipFill>
        <p:spPr>
          <a:xfrm>
            <a:off x="2422416" y="1249537"/>
            <a:ext cx="6873984" cy="462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21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C6BE3B-46A8-47CA-87A9-9D1F777C7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Versuchsaufbau – gebogene Chips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B6EB31-5728-4DB2-9854-EA45025E3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890A04-5B3E-4B6D-A13C-058C7A651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F89730-613A-421B-AF6C-BFE7FDE56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Julia Els | CERN Projektwochen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C52329-9A9C-4757-A344-2DEA5DA9A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E2D4-F757-4785-A76F-6EF28508A9AD}" type="slidenum">
              <a:rPr lang="de-DE" smtClean="0"/>
              <a:t>9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28FED83-CBC1-47A2-A978-54D139667A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2" t="27704" r="10776" b="43111"/>
          <a:stretch/>
        </p:blipFill>
        <p:spPr>
          <a:xfrm>
            <a:off x="2283167" y="1249537"/>
            <a:ext cx="7686625" cy="209310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1590E69-A938-421A-8F21-9059BA1B32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4" t="26222" r="45555" b="41257"/>
          <a:stretch/>
        </p:blipFill>
        <p:spPr>
          <a:xfrm>
            <a:off x="4546213" y="3576013"/>
            <a:ext cx="1925707" cy="276292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F490DED-6BA3-48DF-A59F-A8877EACF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1" t="16444" r="18691" b="37185"/>
          <a:stretch/>
        </p:blipFill>
        <p:spPr>
          <a:xfrm>
            <a:off x="6832138" y="3565848"/>
            <a:ext cx="4323542" cy="277309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D3B0243-0A34-406B-8087-8C88401F99F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47" t="24831" r="22073" b="-5161"/>
          <a:stretch/>
        </p:blipFill>
        <p:spPr>
          <a:xfrm>
            <a:off x="1097281" y="3591147"/>
            <a:ext cx="3058160" cy="29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73566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Benutzerdefiniert 1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FF00"/>
      </a:accent1>
      <a:accent2>
        <a:srgbClr val="FFC000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541</Words>
  <Application>Microsoft Office PowerPoint</Application>
  <PresentationFormat>Breitbild</PresentationFormat>
  <Paragraphs>136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3" baseType="lpstr">
      <vt:lpstr>Calibri</vt:lpstr>
      <vt:lpstr>Calibri Light</vt:lpstr>
      <vt:lpstr>Wingdings</vt:lpstr>
      <vt:lpstr>Rückblick</vt:lpstr>
      <vt:lpstr>Charakterisierung von gebogenen und ungebogenen  Siliziumdetektoren für ITS3</vt:lpstr>
      <vt:lpstr>Das               Experiment</vt:lpstr>
      <vt:lpstr>Das ITS (Inner Tracking System)</vt:lpstr>
      <vt:lpstr>ALPIDE Chips</vt:lpstr>
      <vt:lpstr>Aufbau Layer ITS2</vt:lpstr>
      <vt:lpstr>Aufbau Layer ITS3</vt:lpstr>
      <vt:lpstr>ITS 3</vt:lpstr>
      <vt:lpstr>Versuchsaufbau – flache Chips</vt:lpstr>
      <vt:lpstr>Versuchsaufbau – gebogene Chips</vt:lpstr>
      <vt:lpstr>Thresholdmap ungebogen vs. gebogen</vt:lpstr>
      <vt:lpstr>Ergebnisse ungebogene Chips</vt:lpstr>
      <vt:lpstr>Ergebnisse gebogene Chips</vt:lpstr>
      <vt:lpstr>Vergleich ungebogen und gebogen</vt:lpstr>
      <vt:lpstr>PowerPoint-Präsentation</vt:lpstr>
      <vt:lpstr>Backup Folien</vt:lpstr>
      <vt:lpstr>Siliziumdetektoren</vt:lpstr>
      <vt:lpstr>Dotierung</vt:lpstr>
      <vt:lpstr>Versuchsaufbau</vt:lpstr>
      <vt:lpstr>Thresholdverteilung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Charakterisierung von gebogenen Siliziumdetektoren</dc:title>
  <dc:creator>Jürgen Els</dc:creator>
  <cp:lastModifiedBy>Jürgen Els</cp:lastModifiedBy>
  <cp:revision>7</cp:revision>
  <dcterms:created xsi:type="dcterms:W3CDTF">2021-10-13T10:37:23Z</dcterms:created>
  <dcterms:modified xsi:type="dcterms:W3CDTF">2021-10-14T14:47:37Z</dcterms:modified>
</cp:coreProperties>
</file>