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6" r:id="rId4"/>
    <p:sldId id="260" r:id="rId5"/>
    <p:sldId id="261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7352D5-BC58-8B45-902D-A518A67AC2D6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19C18-17A5-F149-A130-4D8338AFE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027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3707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1692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8814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26757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91786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00140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55104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3248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59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377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713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451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74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449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732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757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855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27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002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591C-E38E-2F44-820E-90388CB56790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13B05-99CF-F743-B9BE-773460556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458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80704" y="493678"/>
            <a:ext cx="3987223" cy="64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de-AT" sz="3600" dirty="0">
                <a:solidFill>
                  <a:schemeClr val="tx2"/>
                </a:solidFill>
                <a:latin typeface="Avenir Book"/>
                <a:cs typeface="Avenir Book"/>
              </a:rPr>
              <a:t>Rules </a:t>
            </a:r>
            <a:r>
              <a:rPr lang="de-AT" sz="3600" dirty="0" err="1">
                <a:solidFill>
                  <a:schemeClr val="tx2"/>
                </a:solidFill>
                <a:latin typeface="Avenir Book"/>
                <a:cs typeface="Avenir Book"/>
              </a:rPr>
              <a:t>of</a:t>
            </a:r>
            <a:r>
              <a:rPr lang="de-AT" sz="36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3600" dirty="0">
                <a:solidFill>
                  <a:schemeClr val="tx2"/>
                </a:solidFill>
                <a:latin typeface="Avenir Book"/>
                <a:cs typeface="Avenir Book"/>
              </a:rPr>
              <a:t> Game</a:t>
            </a: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550389" y="5801052"/>
            <a:ext cx="8124988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de-AT" sz="2800" dirty="0" err="1">
                <a:solidFill>
                  <a:schemeClr val="tx2"/>
                </a:solidFill>
                <a:latin typeface="Avenir Book"/>
                <a:cs typeface="Avenir Book"/>
              </a:rPr>
              <a:t>Let‘s</a:t>
            </a:r>
            <a:r>
              <a:rPr lang="de-AT" sz="28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>
                <a:solidFill>
                  <a:schemeClr val="tx2"/>
                </a:solidFill>
                <a:latin typeface="Avenir Book"/>
                <a:cs typeface="Avenir Book"/>
              </a:rPr>
              <a:t>see</a:t>
            </a:r>
            <a:r>
              <a:rPr lang="de-AT" sz="28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>
                <a:solidFill>
                  <a:schemeClr val="tx2"/>
                </a:solidFill>
                <a:latin typeface="Avenir Book"/>
                <a:cs typeface="Avenir Book"/>
              </a:rPr>
              <a:t>which</a:t>
            </a:r>
            <a:r>
              <a:rPr lang="de-AT" sz="28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>
                <a:solidFill>
                  <a:schemeClr val="tx2"/>
                </a:solidFill>
                <a:latin typeface="Avenir Book"/>
                <a:cs typeface="Avenir Book"/>
              </a:rPr>
              <a:t>energy</a:t>
            </a:r>
            <a:r>
              <a:rPr lang="de-AT" sz="28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>
                <a:solidFill>
                  <a:schemeClr val="tx2"/>
                </a:solidFill>
                <a:latin typeface="Avenir Book"/>
                <a:cs typeface="Avenir Book"/>
              </a:rPr>
              <a:t>level</a:t>
            </a:r>
            <a:r>
              <a:rPr lang="de-AT" sz="28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>
                <a:solidFill>
                  <a:schemeClr val="tx2"/>
                </a:solidFill>
                <a:latin typeface="Avenir Book"/>
                <a:cs typeface="Avenir Book"/>
              </a:rPr>
              <a:t>you</a:t>
            </a:r>
            <a:r>
              <a:rPr lang="de-AT" sz="28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>
                <a:solidFill>
                  <a:schemeClr val="tx2"/>
                </a:solidFill>
                <a:latin typeface="Avenir Book"/>
                <a:cs typeface="Avenir Book"/>
              </a:rPr>
              <a:t>can</a:t>
            </a:r>
            <a:r>
              <a:rPr lang="de-AT" sz="28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>
                <a:solidFill>
                  <a:schemeClr val="tx2"/>
                </a:solidFill>
                <a:latin typeface="Avenir Book"/>
                <a:cs typeface="Avenir Book"/>
              </a:rPr>
              <a:t>reach</a:t>
            </a:r>
            <a:r>
              <a:rPr lang="de-AT" sz="2800" dirty="0">
                <a:solidFill>
                  <a:schemeClr val="tx2"/>
                </a:solidFill>
                <a:latin typeface="Avenir Book"/>
                <a:cs typeface="Avenir Book"/>
              </a:rPr>
              <a:t>!</a:t>
            </a:r>
          </a:p>
        </p:txBody>
      </p:sp>
      <p:pic>
        <p:nvPicPr>
          <p:cNvPr id="2" name="Picture 1" descr="ExampleSlid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186" y="1640750"/>
            <a:ext cx="4577191" cy="32344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603182" y="1406465"/>
            <a:ext cx="30490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7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questions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,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each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with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4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answers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to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choose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from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(A, B, C, D).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3182" y="2536572"/>
            <a:ext cx="30490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Mark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your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answer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on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your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answer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sheet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before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timer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ends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3182" y="3682159"/>
            <a:ext cx="3049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We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will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then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reveal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correct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answer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3182" y="4522422"/>
            <a:ext cx="30490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If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you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have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answered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correctly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you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may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tick off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next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energy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Avenir Book"/>
                <a:cs typeface="Avenir Book"/>
              </a:rPr>
              <a:t>level</a:t>
            </a:r>
            <a:r>
              <a:rPr lang="de-AT" sz="2000" dirty="0">
                <a:solidFill>
                  <a:schemeClr val="tx2"/>
                </a:solidFill>
                <a:latin typeface="Avenir Book"/>
                <a:cs typeface="Avenir Book"/>
              </a:rPr>
              <a:t>.</a:t>
            </a:r>
          </a:p>
        </p:txBody>
      </p:sp>
      <p:pic>
        <p:nvPicPr>
          <p:cNvPr id="3" name="Picture 2" descr="answersheet_2017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118" y="941634"/>
            <a:ext cx="3248085" cy="459645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5405764" y="1383989"/>
            <a:ext cx="3596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6378581" y="4367569"/>
            <a:ext cx="3596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54548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8900" y="2105575"/>
            <a:ext cx="622334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4800" dirty="0" err="1">
                <a:solidFill>
                  <a:schemeClr val="tx2"/>
                </a:solidFill>
                <a:latin typeface="Avenir Book"/>
                <a:cs typeface="Avenir Book"/>
              </a:rPr>
              <a:t>Which</a:t>
            </a:r>
            <a:r>
              <a:rPr lang="de-AT" sz="48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4800" dirty="0" err="1">
                <a:solidFill>
                  <a:schemeClr val="tx2"/>
                </a:solidFill>
                <a:latin typeface="Avenir Book"/>
                <a:cs typeface="Avenir Book"/>
              </a:rPr>
              <a:t>energy</a:t>
            </a:r>
            <a:r>
              <a:rPr lang="de-AT" sz="48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4800" dirty="0" err="1">
                <a:solidFill>
                  <a:schemeClr val="tx2"/>
                </a:solidFill>
                <a:latin typeface="Avenir Book"/>
                <a:cs typeface="Avenir Book"/>
              </a:rPr>
              <a:t>level</a:t>
            </a:r>
            <a:r>
              <a:rPr lang="de-AT" sz="48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4800" dirty="0" err="1">
                <a:solidFill>
                  <a:schemeClr val="tx2"/>
                </a:solidFill>
                <a:latin typeface="Avenir Book"/>
                <a:cs typeface="Avenir Book"/>
              </a:rPr>
              <a:t>did</a:t>
            </a:r>
            <a:r>
              <a:rPr lang="de-AT" sz="48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4800" dirty="0" err="1">
                <a:solidFill>
                  <a:schemeClr val="tx2"/>
                </a:solidFill>
                <a:latin typeface="Avenir Book"/>
                <a:cs typeface="Avenir Book"/>
              </a:rPr>
              <a:t>you</a:t>
            </a:r>
            <a:r>
              <a:rPr lang="de-AT" sz="48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4800" dirty="0" err="1">
                <a:solidFill>
                  <a:schemeClr val="tx2"/>
                </a:solidFill>
                <a:latin typeface="Avenir Book"/>
                <a:cs typeface="Avenir Book"/>
              </a:rPr>
              <a:t>reach</a:t>
            </a:r>
            <a:r>
              <a:rPr lang="de-AT" sz="4800" dirty="0">
                <a:solidFill>
                  <a:schemeClr val="tx2"/>
                </a:solidFill>
                <a:latin typeface="Avenir Book"/>
                <a:cs typeface="Avenir Book"/>
              </a:rPr>
              <a:t>?</a:t>
            </a:r>
          </a:p>
          <a:p>
            <a:pPr algn="ctr"/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20444032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2444355" y="2266668"/>
            <a:ext cx="4174193" cy="1571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de-AT" sz="9600" dirty="0" err="1">
                <a:solidFill>
                  <a:schemeClr val="tx2"/>
                </a:solidFill>
                <a:latin typeface="Avenir Book"/>
                <a:cs typeface="Avenir Book"/>
              </a:rPr>
              <a:t>Ready</a:t>
            </a:r>
            <a:r>
              <a:rPr lang="de-AT" sz="9600" dirty="0">
                <a:solidFill>
                  <a:schemeClr val="tx2"/>
                </a:solidFill>
                <a:latin typeface="Avenir Book"/>
                <a:cs typeface="Avenir Book"/>
              </a:rPr>
              <a:t>?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09600" y="3276600"/>
            <a:ext cx="8763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2351348" y="2266644"/>
            <a:ext cx="4267200" cy="155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de-AT" sz="9600" dirty="0">
                <a:solidFill>
                  <a:schemeClr val="tx2"/>
                </a:solidFill>
                <a:latin typeface="Avenir Book"/>
                <a:cs typeface="Avenir Book"/>
              </a:rPr>
              <a:t>Set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2351348" y="2267308"/>
            <a:ext cx="4267200" cy="155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de-AT" sz="9600" dirty="0">
                <a:solidFill>
                  <a:schemeClr val="tx2"/>
                </a:solidFill>
                <a:latin typeface="Avenir Book"/>
                <a:cs typeface="Avenir Book"/>
              </a:rPr>
              <a:t>GO!</a:t>
            </a:r>
          </a:p>
        </p:txBody>
      </p:sp>
    </p:spTree>
    <p:extLst>
      <p:ext uri="{BB962C8B-B14F-4D97-AF65-F5344CB8AC3E}">
        <p14:creationId xmlns:p14="http://schemas.microsoft.com/office/powerpoint/2010/main" val="1799692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xit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0" presetClass="exit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0" presetClass="exit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441" y="467322"/>
            <a:ext cx="42562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Avenir Book"/>
              </a:rPr>
              <a:t>Which physical principle is</a:t>
            </a:r>
          </a:p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Avenir Book"/>
              </a:rPr>
              <a:t>important for Hadron</a:t>
            </a:r>
          </a:p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Avenir Book"/>
              </a:rPr>
              <a:t>Therapy?</a:t>
            </a:r>
            <a:endParaRPr lang="en-US" sz="3000" dirty="0">
              <a:latin typeface="Avenir Book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961306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4961306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1260007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359871" y="5159260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A.  Brad’s </a:t>
            </a:r>
            <a:r>
              <a:rPr lang="en-US" sz="2200" dirty="0" err="1">
                <a:solidFill>
                  <a:schemeClr val="tx2"/>
                </a:solidFill>
                <a:latin typeface="Avenir Book"/>
                <a:cs typeface="Avenir Book"/>
              </a:rPr>
              <a:t>valey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85447" y="5159260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B.  Bragg </a:t>
            </a:r>
            <a:r>
              <a:rPr lang="en-US" sz="2200" dirty="0" err="1">
                <a:solidFill>
                  <a:schemeClr val="tx2"/>
                </a:solidFill>
                <a:latin typeface="Avenir Book"/>
                <a:cs typeface="Avenir Book"/>
              </a:rPr>
              <a:t>valey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085447" y="5959791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D.  Bill’s peak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rgbClr val="1F497D"/>
                </a:solidFill>
                <a:latin typeface="Avenir Book"/>
                <a:cs typeface="Avenir Book"/>
              </a:rPr>
              <a:t>1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260007" y="5809281"/>
            <a:ext cx="3627572" cy="718459"/>
            <a:chOff x="1260007" y="5809281"/>
            <a:chExt cx="3627572" cy="718459"/>
          </a:xfrm>
        </p:grpSpPr>
        <p:sp>
          <p:nvSpPr>
            <p:cNvPr id="17" name="Rounded Rectangle 16"/>
            <p:cNvSpPr/>
            <p:nvPr/>
          </p:nvSpPr>
          <p:spPr>
            <a:xfrm>
              <a:off x="1260007" y="5809281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359871" y="5959791"/>
              <a:ext cx="2787171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tx2"/>
                  </a:solidFill>
                  <a:latin typeface="Avenir Book"/>
                  <a:cs typeface="Avenir Book"/>
                </a:rPr>
                <a:t>C.  Bragg peak</a:t>
              </a:r>
            </a:p>
          </p:txBody>
        </p:sp>
      </p:grpSp>
      <p:pic>
        <p:nvPicPr>
          <p:cNvPr id="1026" name="Picture 2" descr="Bragg peak of 62-MeV proton beam acquired in a water-tank with the... |  Download Scientific Diagram">
            <a:extLst>
              <a:ext uri="{FF2B5EF4-FFF2-40B4-BE49-F238E27FC236}">
                <a16:creationId xmlns:a16="http://schemas.microsoft.com/office/drawing/2014/main" id="{6CB548C9-8D70-4A62-8A93-66AB0A81CC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365" y="1461756"/>
            <a:ext cx="3982040" cy="3152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17765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24298" y="330260"/>
            <a:ext cx="65555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Avenir Book"/>
              </a:rPr>
              <a:t>Which type of interaction is</a:t>
            </a:r>
          </a:p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Avenir Book"/>
              </a:rPr>
              <a:t>dominant between proton/ion</a:t>
            </a:r>
          </a:p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Avenir Book"/>
              </a:rPr>
              <a:t>beam with electrons from</a:t>
            </a:r>
          </a:p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Avenir Book"/>
              </a:rPr>
              <a:t>molecules of human body?</a:t>
            </a:r>
            <a:endParaRPr lang="en-US" sz="3000" dirty="0">
              <a:latin typeface="Avenir Book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4961306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5085447" y="5948553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D.  Gravitational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rgbClr val="1F497D"/>
                </a:solidFill>
                <a:latin typeface="Avenir Book"/>
                <a:cs typeface="Avenir Book"/>
              </a:rPr>
              <a:t>2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1260007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1359871" y="5948552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C.  Strong force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961306" y="5012156"/>
            <a:ext cx="3627572" cy="718459"/>
            <a:chOff x="4961306" y="5012156"/>
            <a:chExt cx="3627572" cy="718459"/>
          </a:xfrm>
        </p:grpSpPr>
        <p:sp>
          <p:nvSpPr>
            <p:cNvPr id="19" name="Rounded Rectangle 18"/>
            <p:cNvSpPr/>
            <p:nvPr/>
          </p:nvSpPr>
          <p:spPr>
            <a:xfrm>
              <a:off x="4961306" y="5012156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085447" y="5148022"/>
              <a:ext cx="2787171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tx2"/>
                  </a:solidFill>
                  <a:latin typeface="Avenir Book"/>
                  <a:cs typeface="Avenir Book"/>
                </a:rPr>
                <a:t>B.  Weak force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1260007" y="4978745"/>
            <a:ext cx="3627572" cy="769441"/>
            <a:chOff x="1260007" y="4978745"/>
            <a:chExt cx="3627572" cy="769441"/>
          </a:xfrm>
        </p:grpSpPr>
        <p:sp>
          <p:nvSpPr>
            <p:cNvPr id="37" name="Rounded Rectangle 36"/>
            <p:cNvSpPr/>
            <p:nvPr/>
          </p:nvSpPr>
          <p:spPr>
            <a:xfrm>
              <a:off x="1260007" y="5012156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359871" y="4978745"/>
              <a:ext cx="2787171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tx2"/>
                  </a:solidFill>
                  <a:latin typeface="Avenir Book"/>
                  <a:cs typeface="Avenir Book"/>
                </a:rPr>
                <a:t>A. Electromagnetic  force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2B276048-C8C4-4734-8503-F896FCBB1A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4946" y="2143920"/>
            <a:ext cx="3860194" cy="2646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47073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211790"/>
            <a:ext cx="54964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Avenir Book"/>
              </a:rPr>
              <a:t>From the picture below, what</a:t>
            </a:r>
          </a:p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Avenir Book"/>
              </a:rPr>
              <a:t>particles are used to treat</a:t>
            </a:r>
          </a:p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Avenir Book"/>
              </a:rPr>
              <a:t>tumor?</a:t>
            </a:r>
            <a:endParaRPr lang="en-US" sz="3000" dirty="0">
              <a:latin typeface="Avenir Book"/>
            </a:endParaRPr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rgbClr val="1F497D"/>
                </a:solidFill>
                <a:latin typeface="Avenir Book"/>
                <a:cs typeface="Avenir Book"/>
              </a:rPr>
              <a:t>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1260007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359871" y="5944402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C.  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1260007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359871" y="5143871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A.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854367" y="5133176"/>
            <a:ext cx="285460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Avenir Book"/>
                <a:cs typeface="Avenir Book"/>
              </a:rPr>
              <a:t>Protons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702102" y="5941745"/>
            <a:ext cx="324726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Avenir Book"/>
                <a:cs typeface="Avenir Book"/>
              </a:rPr>
              <a:t>Carbon ions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4961306" y="5809281"/>
            <a:ext cx="3627572" cy="718459"/>
            <a:chOff x="4961306" y="5809281"/>
            <a:chExt cx="3627572" cy="718459"/>
          </a:xfrm>
        </p:grpSpPr>
        <p:sp>
          <p:nvSpPr>
            <p:cNvPr id="32" name="Rounded Rectangle 31"/>
            <p:cNvSpPr/>
            <p:nvPr/>
          </p:nvSpPr>
          <p:spPr>
            <a:xfrm>
              <a:off x="4961306" y="5809281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085447" y="5944402"/>
              <a:ext cx="2787171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Avenir Book"/>
                  <a:cs typeface="Avenir Book"/>
                </a:rPr>
                <a:t>D.  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496470" y="5932268"/>
              <a:ext cx="2895847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 err="1">
                  <a:solidFill>
                    <a:schemeClr val="tx2"/>
                  </a:solidFill>
                  <a:latin typeface="Avenir Book"/>
                  <a:cs typeface="Avenir Book"/>
                </a:rPr>
                <a:t>Pions</a:t>
              </a:r>
              <a:endParaRPr lang="en-US" sz="20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961306" y="5012156"/>
            <a:ext cx="3627572" cy="718459"/>
            <a:chOff x="4961306" y="5012156"/>
            <a:chExt cx="3627572" cy="718459"/>
          </a:xfrm>
        </p:grpSpPr>
        <p:sp>
          <p:nvSpPr>
            <p:cNvPr id="23" name="Rounded Rectangle 22"/>
            <p:cNvSpPr/>
            <p:nvPr/>
          </p:nvSpPr>
          <p:spPr>
            <a:xfrm>
              <a:off x="4961306" y="5012156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085447" y="5143871"/>
              <a:ext cx="2787171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Avenir Book"/>
                  <a:cs typeface="Avenir Book"/>
                </a:rPr>
                <a:t>B.  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458872" y="5138817"/>
              <a:ext cx="3113483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tx2"/>
                  </a:solidFill>
                  <a:latin typeface="Avenir Book"/>
                  <a:cs typeface="Avenir Book"/>
                </a:rPr>
                <a:t>Photons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266284F1-96BC-4618-93EE-508F736F45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137177"/>
            <a:ext cx="3879908" cy="3726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8867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6143" y="544047"/>
            <a:ext cx="42066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Avenir Book"/>
              </a:rPr>
              <a:t>Most commonly used ions for</a:t>
            </a:r>
          </a:p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Avenir Book"/>
              </a:rPr>
              <a:t>therapy?</a:t>
            </a:r>
            <a:endParaRPr lang="en-US" sz="3000" dirty="0">
              <a:latin typeface="Avenir Book"/>
            </a:endParaRPr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rgbClr val="1F497D"/>
                </a:solidFill>
                <a:latin typeface="Avenir Book"/>
                <a:cs typeface="Avenir Book"/>
              </a:rPr>
              <a:t>4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1260007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1359871" y="5944402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C.  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4961306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5085447" y="5143871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B.  </a:t>
            </a:r>
          </a:p>
        </p:txBody>
      </p:sp>
      <p:sp>
        <p:nvSpPr>
          <p:cNvPr id="37" name="Rounded Rectangle 36"/>
          <p:cNvSpPr/>
          <p:nvPr/>
        </p:nvSpPr>
        <p:spPr>
          <a:xfrm>
            <a:off x="1260007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359871" y="5143871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A.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854367" y="5148024"/>
            <a:ext cx="2854603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Uranium ions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70552" y="5153665"/>
            <a:ext cx="2303218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Argon ions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838182" y="5941475"/>
            <a:ext cx="2854603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Oxygen ions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961306" y="5809281"/>
            <a:ext cx="3627572" cy="718459"/>
            <a:chOff x="4961306" y="5809281"/>
            <a:chExt cx="3627572" cy="718459"/>
          </a:xfrm>
        </p:grpSpPr>
        <p:sp>
          <p:nvSpPr>
            <p:cNvPr id="20" name="Rounded Rectangle 19"/>
            <p:cNvSpPr/>
            <p:nvPr/>
          </p:nvSpPr>
          <p:spPr>
            <a:xfrm>
              <a:off x="4961306" y="5809281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085447" y="5944402"/>
              <a:ext cx="2787171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Avenir Book"/>
                  <a:cs typeface="Avenir Book"/>
                </a:rPr>
                <a:t>D.  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693031" y="5947116"/>
              <a:ext cx="2303218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tx2"/>
                  </a:solidFill>
                  <a:latin typeface="Avenir Book"/>
                  <a:cs typeface="Avenir Book"/>
                </a:rPr>
                <a:t>Carbon ions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3BB856-FF23-4A31-8BFE-94C8308C22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9489" y="1580298"/>
            <a:ext cx="4604170" cy="3064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1739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ightbul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511" y="1466954"/>
            <a:ext cx="4903352" cy="490335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51302" y="190210"/>
            <a:ext cx="695533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0" i="0" u="none" strike="noStrike" baseline="0" dirty="0">
                <a:solidFill>
                  <a:srgbClr val="1F497D"/>
                </a:solidFill>
                <a:latin typeface="Avenir Book"/>
              </a:rPr>
              <a:t>What is the unit for absorbed</a:t>
            </a:r>
          </a:p>
          <a:p>
            <a:pPr algn="ctr"/>
            <a:r>
              <a:rPr lang="en-US" sz="3500" b="0" i="0" u="none" strike="noStrike" baseline="0" dirty="0">
                <a:solidFill>
                  <a:srgbClr val="1F497D"/>
                </a:solidFill>
                <a:latin typeface="Avenir Book"/>
              </a:rPr>
              <a:t>dose?</a:t>
            </a:r>
            <a:endParaRPr lang="en-US" sz="3500" dirty="0">
              <a:latin typeface="Avenir Book"/>
            </a:endParaRPr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rgbClr val="1F497D"/>
                </a:solidFill>
                <a:latin typeface="Avenir Book"/>
                <a:cs typeface="Avenir Book"/>
              </a:rPr>
              <a:t>5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1260007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359871" y="5959791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C. 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1260007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359871" y="5144142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A. 1Joule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965919" y="5012156"/>
            <a:ext cx="3788944" cy="718459"/>
            <a:chOff x="4961306" y="5809281"/>
            <a:chExt cx="3788944" cy="718459"/>
          </a:xfrm>
        </p:grpSpPr>
        <p:sp>
          <p:nvSpPr>
            <p:cNvPr id="23" name="Rounded Rectangle 22"/>
            <p:cNvSpPr/>
            <p:nvPr/>
          </p:nvSpPr>
          <p:spPr>
            <a:xfrm>
              <a:off x="4961306" y="5809281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080834" y="5938054"/>
              <a:ext cx="3669416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tx2"/>
                  </a:solidFill>
                  <a:latin typeface="Avenir Book"/>
                  <a:cs typeface="Avenir Book"/>
                </a:rPr>
                <a:t>B. 1 Newton</a:t>
              </a:r>
            </a:p>
          </p:txBody>
        </p:sp>
      </p:grpSp>
      <p:sp>
        <p:nvSpPr>
          <p:cNvPr id="5" name="Rectangle 4"/>
          <p:cNvSpPr/>
          <p:nvPr/>
        </p:nvSpPr>
        <p:spPr>
          <a:xfrm>
            <a:off x="1682490" y="5939636"/>
            <a:ext cx="26113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dirty="0">
                <a:solidFill>
                  <a:schemeClr val="tx2"/>
                </a:solidFill>
                <a:latin typeface="Avenir Book"/>
              </a:rPr>
              <a:t>1 Green</a:t>
            </a:r>
            <a:endParaRPr lang="en-US" sz="2200" dirty="0"/>
          </a:p>
        </p:txBody>
      </p:sp>
      <p:sp>
        <p:nvSpPr>
          <p:cNvPr id="20" name="TextBox 19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956693" y="5803355"/>
            <a:ext cx="3793557" cy="718459"/>
            <a:chOff x="4961306" y="4679562"/>
            <a:chExt cx="3793557" cy="718459"/>
          </a:xfrm>
        </p:grpSpPr>
        <p:sp>
          <p:nvSpPr>
            <p:cNvPr id="27" name="Rounded Rectangle 26"/>
            <p:cNvSpPr/>
            <p:nvPr/>
          </p:nvSpPr>
          <p:spPr>
            <a:xfrm>
              <a:off x="4961306" y="4679562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85447" y="4809502"/>
              <a:ext cx="3669416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tx2"/>
                  </a:solidFill>
                  <a:latin typeface="Avenir Book"/>
                  <a:cs typeface="Avenir Book"/>
                </a:rPr>
                <a:t>D. 1 Gray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669413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340" y="139479"/>
            <a:ext cx="88897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DejaVuSans"/>
              </a:rPr>
              <a:t>Dose on the critical organs using</a:t>
            </a:r>
          </a:p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DejaVuSans"/>
              </a:rPr>
              <a:t>proton/ion therapy instead of X-ray</a:t>
            </a:r>
          </a:p>
          <a:p>
            <a:pPr algn="ctr"/>
            <a:r>
              <a:rPr lang="en-US" sz="3000" b="0" i="0" u="none" strike="noStrike" baseline="0" dirty="0">
                <a:solidFill>
                  <a:srgbClr val="1F497D"/>
                </a:solidFill>
                <a:latin typeface="DejaVuSans"/>
              </a:rPr>
              <a:t>therapy is:</a:t>
            </a:r>
            <a:endParaRPr lang="en-US" sz="3000" dirty="0"/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rgbClr val="1F497D"/>
                </a:solidFill>
                <a:latin typeface="Avenir Book"/>
                <a:cs typeface="Avenir Book"/>
              </a:rPr>
              <a:t>6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1260007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359871" y="5944402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C.  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260007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359871" y="5143871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A.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97021" y="5163412"/>
            <a:ext cx="312431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Avenir Book"/>
                <a:cs typeface="Avenir Book"/>
              </a:rPr>
              <a:t>bigger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4987443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5096822" y="5924743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D. 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685786" y="5949272"/>
            <a:ext cx="321303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Avenir Book"/>
                <a:cs typeface="Avenir Book"/>
              </a:rPr>
              <a:t>I don’t know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194822" y="5900216"/>
            <a:ext cx="339405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Avenir Book"/>
                <a:cs typeface="Avenir Book"/>
              </a:rPr>
              <a:t>equal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961306" y="5012156"/>
            <a:ext cx="3627572" cy="718459"/>
            <a:chOff x="4961306" y="5012156"/>
            <a:chExt cx="3627572" cy="718459"/>
          </a:xfrm>
        </p:grpSpPr>
        <p:sp>
          <p:nvSpPr>
            <p:cNvPr id="18" name="Rounded Rectangle 17"/>
            <p:cNvSpPr/>
            <p:nvPr/>
          </p:nvSpPr>
          <p:spPr>
            <a:xfrm>
              <a:off x="4961306" y="5012156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085447" y="5143871"/>
              <a:ext cx="2787171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Avenir Book"/>
                  <a:cs typeface="Avenir Book"/>
                </a:rPr>
                <a:t>B.  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349564" y="5151871"/>
              <a:ext cx="3124323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tx2"/>
                  </a:solidFill>
                  <a:latin typeface="Avenir Book"/>
                  <a:cs typeface="Avenir Book"/>
                </a:rPr>
                <a:t>smaller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2CBEAD-2DDA-4684-BEA0-6EF6F3CCF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9295" y="1695472"/>
            <a:ext cx="3350745" cy="317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87630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9996" y="265332"/>
            <a:ext cx="79735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0" i="0" u="none" strike="noStrike" baseline="0" dirty="0">
                <a:solidFill>
                  <a:srgbClr val="1F497D"/>
                </a:solidFill>
                <a:latin typeface="Avenir Book"/>
              </a:rPr>
              <a:t>Dose on the skin using proton/ion</a:t>
            </a:r>
          </a:p>
          <a:p>
            <a:pPr algn="ctr"/>
            <a:r>
              <a:rPr lang="en-US" sz="3500" b="0" i="0" u="none" strike="noStrike" baseline="0" dirty="0">
                <a:solidFill>
                  <a:srgbClr val="1F497D"/>
                </a:solidFill>
                <a:latin typeface="Avenir Book"/>
              </a:rPr>
              <a:t>therapy instead of X-ray therapy is:</a:t>
            </a:r>
            <a:endParaRPr lang="en-US" sz="3500" dirty="0">
              <a:latin typeface="Avenir Book"/>
            </a:endParaRPr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rgbClr val="1F497D"/>
                </a:solidFill>
                <a:latin typeface="Avenir Book"/>
                <a:cs typeface="Avenir Book"/>
              </a:rPr>
              <a:t>7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1260007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359871" y="5959791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C. equal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4961306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085447" y="5159260"/>
            <a:ext cx="3669416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B. bigger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4961306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5085447" y="5944402"/>
            <a:ext cx="350343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D. I don’t know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260007" y="5012156"/>
            <a:ext cx="3627572" cy="718459"/>
            <a:chOff x="1260007" y="5012156"/>
            <a:chExt cx="3627572" cy="718459"/>
          </a:xfrm>
        </p:grpSpPr>
        <p:sp>
          <p:nvSpPr>
            <p:cNvPr id="27" name="Rounded Rectangle 26"/>
            <p:cNvSpPr/>
            <p:nvPr/>
          </p:nvSpPr>
          <p:spPr>
            <a:xfrm>
              <a:off x="1260007" y="5012156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359871" y="5159260"/>
              <a:ext cx="2787171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tx2"/>
                  </a:solidFill>
                  <a:latin typeface="Avenir Book"/>
                  <a:cs typeface="Avenir Book"/>
                </a:rPr>
                <a:t>A. smaller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A68722-7890-49B6-ABBC-76A70E7D32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6786" y="1529891"/>
            <a:ext cx="3487340" cy="3298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99886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287</Words>
  <Application>Microsoft Office PowerPoint</Application>
  <PresentationFormat>On-screen Show (4:3)</PresentationFormat>
  <Paragraphs>86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Avenir Book</vt:lpstr>
      <vt:lpstr>Calibri</vt:lpstr>
      <vt:lpstr>DejaVuSans</vt:lpstr>
      <vt:lpstr>Zapf Dingbats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Katharine Leney</dc:creator>
  <cp:lastModifiedBy>Damir Skrijelj</cp:lastModifiedBy>
  <cp:revision>40</cp:revision>
  <cp:lastPrinted>2016-12-14T14:24:57Z</cp:lastPrinted>
  <dcterms:created xsi:type="dcterms:W3CDTF">2016-12-14T09:13:16Z</dcterms:created>
  <dcterms:modified xsi:type="dcterms:W3CDTF">2021-01-08T14:35:12Z</dcterms:modified>
</cp:coreProperties>
</file>