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2"/>
  </p:notesMasterIdLst>
  <p:handoutMasterIdLst>
    <p:handoutMasterId r:id="rId13"/>
  </p:handoutMasterIdLst>
  <p:sldIdLst>
    <p:sldId id="334" r:id="rId2"/>
    <p:sldId id="916" r:id="rId3"/>
    <p:sldId id="953" r:id="rId4"/>
    <p:sldId id="946" r:id="rId5"/>
    <p:sldId id="947" r:id="rId6"/>
    <p:sldId id="954" r:id="rId7"/>
    <p:sldId id="955" r:id="rId8"/>
    <p:sldId id="928" r:id="rId9"/>
    <p:sldId id="929" r:id="rId10"/>
    <p:sldId id="934" r:id="rId11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993366"/>
    <a:srgbClr val="569064"/>
    <a:srgbClr val="CC0000"/>
    <a:srgbClr val="46A064"/>
    <a:srgbClr val="E5B01B"/>
    <a:srgbClr val="660066"/>
    <a:srgbClr val="FFFFCC"/>
    <a:srgbClr val="CCFF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588" autoAdjust="0"/>
    <p:restoredTop sz="79198" autoAdjust="0"/>
  </p:normalViewPr>
  <p:slideViewPr>
    <p:cSldViewPr>
      <p:cViewPr>
        <p:scale>
          <a:sx n="75" d="100"/>
          <a:sy n="75" d="100"/>
        </p:scale>
        <p:origin x="-95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image" Target="../media/image6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fld id="{F773F9CA-AA54-46FE-BF81-BCC542168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338D0-BA1D-4056-9BB5-D78336AC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7/8/2010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990600"/>
            <a:ext cx="8915400" cy="19081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smtClean="0">
                <a:solidFill>
                  <a:srgbClr val="009900"/>
                </a:solidFill>
              </a:rPr>
              <a:t>ILC</a:t>
            </a:r>
            <a:r>
              <a:rPr lang="en-US" sz="4000" smtClean="0">
                <a:solidFill>
                  <a:srgbClr val="009900"/>
                </a:solidFill>
              </a:rPr>
              <a:t> Experience and </a:t>
            </a:r>
            <a:br>
              <a:rPr lang="en-US" sz="4000" smtClean="0">
                <a:solidFill>
                  <a:srgbClr val="009900"/>
                </a:solidFill>
              </a:rPr>
            </a:br>
            <a:r>
              <a:rPr lang="en-US" sz="4000" smtClean="0">
                <a:solidFill>
                  <a:srgbClr val="009900"/>
                </a:solidFill>
              </a:rPr>
              <a:t>Recommendations </a:t>
            </a:r>
            <a:endParaRPr lang="en-US" sz="4000" dirty="0" smtClean="0">
              <a:solidFill>
                <a:srgbClr val="0099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10000"/>
            <a:ext cx="7162800" cy="1828800"/>
          </a:xfrm>
        </p:spPr>
        <p:txBody>
          <a:bodyPr/>
          <a:lstStyle/>
          <a:p>
            <a:pPr eaLnBrk="1" hangingPunct="1"/>
            <a:r>
              <a:rPr lang="en-US" dirty="0" smtClean="0"/>
              <a:t>Tim </a:t>
            </a:r>
            <a:r>
              <a:rPr lang="en-US" dirty="0" err="1" smtClean="0"/>
              <a:t>Barklow</a:t>
            </a:r>
            <a:r>
              <a:rPr lang="en-US" smtClean="0"/>
              <a:t> (SLAC)</a:t>
            </a:r>
          </a:p>
          <a:p>
            <a:pPr eaLnBrk="1" hangingPunct="1"/>
            <a:r>
              <a:rPr lang="en-US" smtClean="0"/>
              <a:t>Jul 09, </a:t>
            </a:r>
            <a:r>
              <a:rPr lang="en-US" smtClean="0"/>
              <a:t>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8"/>
            <a:ext cx="8686800" cy="4525963"/>
          </a:xfrm>
        </p:spPr>
        <p:txBody>
          <a:bodyPr>
            <a:normAutofit fontScale="62500" lnSpcReduction="20000"/>
          </a:bodyPr>
          <a:lstStyle/>
          <a:p>
            <a:r>
              <a:rPr lang="en-US" smtClean="0"/>
              <a:t>The WHIZARD Monte Carlo offers several advantages for linear collider event generation:</a:t>
            </a:r>
          </a:p>
          <a:p>
            <a:pPr lvl="1"/>
            <a:r>
              <a:rPr lang="en-US" smtClean="0">
                <a:sym typeface="Wingdings" pitchFamily="2" charset="2"/>
              </a:rPr>
              <a:t>The same Monte Carlo framework can be used for background generation and most signal event generation.</a:t>
            </a:r>
            <a:endParaRPr lang="en-US" smtClean="0"/>
          </a:p>
          <a:p>
            <a:pPr lvl="1"/>
            <a:r>
              <a:rPr lang="en-US" smtClean="0"/>
              <a:t>Initial state polarization is always available</a:t>
            </a:r>
          </a:p>
          <a:p>
            <a:pPr lvl="1"/>
            <a:r>
              <a:rPr lang="en-US" smtClean="0"/>
              <a:t>It is straightforward to include beamstrahlung effects, and these effects are identical across all signal and background event generation. </a:t>
            </a:r>
          </a:p>
          <a:p>
            <a:pPr lvl="1"/>
            <a:r>
              <a:rPr lang="en-US" smtClean="0"/>
              <a:t>Final state polarization effects are automatically included when one specfies the n-fermion final state (e.g.  e</a:t>
            </a:r>
            <a:r>
              <a:rPr lang="en-US" baseline="30000" smtClean="0"/>
              <a:t>+</a:t>
            </a:r>
            <a:r>
              <a:rPr lang="en-US" smtClean="0"/>
              <a:t>e</a:t>
            </a:r>
            <a:r>
              <a:rPr lang="en-US" baseline="30000" smtClean="0"/>
              <a:t>-</a:t>
            </a:r>
            <a:r>
              <a:rPr lang="en-US" smtClean="0"/>
              <a:t> </a:t>
            </a:r>
            <a:r>
              <a:rPr lang="en-US" smtClean="0">
                <a:sym typeface="Wingdings" pitchFamily="2" charset="2"/>
              </a:rPr>
              <a:t> uDsC instead of e</a:t>
            </a:r>
            <a:r>
              <a:rPr lang="en-US" baseline="30000" smtClean="0">
                <a:sym typeface="Wingdings" pitchFamily="2" charset="2"/>
              </a:rPr>
              <a:t>+</a:t>
            </a:r>
            <a:r>
              <a:rPr lang="en-US" smtClean="0">
                <a:sym typeface="Wingdings" pitchFamily="2" charset="2"/>
              </a:rPr>
              <a:t>e</a:t>
            </a:r>
            <a:r>
              <a:rPr lang="en-US" baseline="30000" smtClean="0">
                <a:sym typeface="Wingdings" pitchFamily="2" charset="2"/>
              </a:rPr>
              <a:t>-</a:t>
            </a:r>
            <a:r>
              <a:rPr lang="en-US" smtClean="0">
                <a:sym typeface="Wingdings" pitchFamily="2" charset="2"/>
              </a:rPr>
              <a:t>  W</a:t>
            </a:r>
            <a:r>
              <a:rPr lang="en-US" baseline="30000" smtClean="0">
                <a:sym typeface="Wingdings" pitchFamily="2" charset="2"/>
              </a:rPr>
              <a:t>+</a:t>
            </a:r>
            <a:r>
              <a:rPr lang="en-US" smtClean="0">
                <a:sym typeface="Wingdings" pitchFamily="2" charset="2"/>
              </a:rPr>
              <a:t>W</a:t>
            </a:r>
            <a:r>
              <a:rPr lang="en-US" baseline="30000" smtClean="0">
                <a:sym typeface="Wingdings" pitchFamily="2" charset="2"/>
              </a:rPr>
              <a:t>-</a:t>
            </a:r>
            <a:r>
              <a:rPr lang="en-US" smtClean="0">
                <a:sym typeface="Wingdings" pitchFamily="2" charset="2"/>
              </a:rPr>
              <a:t>)</a:t>
            </a:r>
          </a:p>
          <a:p>
            <a:pPr lvl="2">
              <a:buNone/>
            </a:pPr>
            <a:r>
              <a:rPr lang="en-US" smtClean="0">
                <a:sym typeface="Wingdings" pitchFamily="2" charset="2"/>
              </a:rPr>
              <a:t>		</a:t>
            </a:r>
          </a:p>
          <a:p>
            <a:r>
              <a:rPr lang="en-US" smtClean="0"/>
              <a:t>The WHIZARD Monte Carlo is used for both LHC and linear collider event generation, and is well supported by its authors.</a:t>
            </a:r>
          </a:p>
          <a:p>
            <a:pPr lvl="1">
              <a:buNone/>
            </a:pPr>
            <a:endParaRPr lang="en-US" smtClean="0"/>
          </a:p>
          <a:p>
            <a:r>
              <a:rPr lang="en-US" smtClean="0"/>
              <a:t>CLIC might want to take advantage of the software ILC has written to interface WHIZARD to PYTHIA and Guinea-Pig and to generate a full set of background events in a systematic manner.</a:t>
            </a:r>
          </a:p>
          <a:p>
            <a:pPr lvl="1"/>
            <a:endParaRPr lang="en-US" smtClean="0"/>
          </a:p>
          <a:p>
            <a:r>
              <a:rPr lang="en-US" smtClean="0"/>
              <a:t>Both ILC and CLIC could benefit from future software written to utilize WHIZARD.</a:t>
            </a:r>
          </a:p>
          <a:p>
            <a:pPr lvl="1">
              <a:buNone/>
            </a:pPr>
            <a:endParaRPr lang="en-US" smtClean="0"/>
          </a:p>
          <a:p>
            <a:pPr>
              <a:buNone/>
            </a:pPr>
            <a:endParaRPr lang="en-US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10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         </a:t>
            </a:r>
            <a:r>
              <a:rPr lang="en-US" smtClean="0"/>
              <a:t> Observations</a:t>
            </a: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</a:t>
            </a:fld>
            <a:endParaRPr kumimoji="0" lang="en-US"/>
          </a:p>
        </p:txBody>
      </p:sp>
      <p:pic>
        <p:nvPicPr>
          <p:cNvPr id="296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213" y="547688"/>
            <a:ext cx="8739187" cy="5243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300213" y="0"/>
            <a:ext cx="19575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smtClean="0"/>
              <a:t>LOI Benchmarks</a:t>
            </a:r>
            <a:endParaRPr lang="en-US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>
                <a:solidFill>
                  <a:srgbClr val="6666FF"/>
                </a:solidFill>
              </a:rPr>
              <a:t>Monte Carlo Production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1148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en-US" sz="2800"/>
              <a:t>WHIZARD Monte Carlo is used to generate all 0,2,4,6-fermion and t quark dominated 8-fermion processes</a:t>
            </a:r>
            <a:r>
              <a:rPr lang="en-US" sz="2800" smtClean="0"/>
              <a:t>.</a:t>
            </a:r>
            <a:endParaRPr lang="en-US" sz="2800">
              <a:solidFill>
                <a:srgbClr val="0000CC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>
                <a:solidFill>
                  <a:srgbClr val="993300"/>
                </a:solidFill>
              </a:rPr>
              <a:t>100% electron and positron polarization is assumed in all event generation.  Arbitrary electron, positron polarization is simulated by properly combining data sets.</a:t>
            </a:r>
          </a:p>
          <a:p>
            <a:pPr>
              <a:lnSpc>
                <a:spcPct val="80000"/>
              </a:lnSpc>
            </a:pPr>
            <a:r>
              <a:rPr lang="en-US" sz="2800">
                <a:solidFill>
                  <a:srgbClr val="808000"/>
                </a:solidFill>
              </a:rPr>
              <a:t>Fully fragmented MC data sets are produced. PYTHIA is used for final state QED &amp; QCD parton showering, fragmentation, particle decay</a:t>
            </a:r>
            <a:r>
              <a:rPr lang="en-US" sz="2800"/>
              <a:t>.</a:t>
            </a:r>
          </a:p>
          <a:p>
            <a:pPr>
              <a:lnSpc>
                <a:spcPct val="80000"/>
              </a:lnSpc>
            </a:pPr>
            <a:endParaRPr lang="en-U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018" name="Picture 2"/>
          <p:cNvPicPr>
            <a:picLocks noChangeAspect="1" noChangeArrowheads="1"/>
          </p:cNvPicPr>
          <p:nvPr/>
        </p:nvPicPr>
        <p:blipFill>
          <a:blip r:embed="rId2" cstate="print"/>
          <a:srcRect l="5830" t="19907" r="52682" b="9848"/>
          <a:stretch>
            <a:fillRect/>
          </a:stretch>
        </p:blipFill>
        <p:spPr bwMode="auto">
          <a:xfrm>
            <a:off x="1905000" y="76200"/>
            <a:ext cx="28956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4019" name="Picture 3"/>
          <p:cNvPicPr>
            <a:picLocks noChangeAspect="1" noChangeArrowheads="1"/>
          </p:cNvPicPr>
          <p:nvPr/>
        </p:nvPicPr>
        <p:blipFill>
          <a:blip r:embed="rId3" cstate="print"/>
          <a:srcRect l="6316" t="25650" r="50526" b="22305"/>
          <a:stretch>
            <a:fillRect/>
          </a:stretch>
        </p:blipFill>
        <p:spPr bwMode="auto">
          <a:xfrm>
            <a:off x="5765800" y="152400"/>
            <a:ext cx="27686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4020" name="Picture 4"/>
          <p:cNvPicPr>
            <a:picLocks noChangeAspect="1" noChangeArrowheads="1"/>
          </p:cNvPicPr>
          <p:nvPr/>
        </p:nvPicPr>
        <p:blipFill>
          <a:blip r:embed="rId4" cstate="print"/>
          <a:srcRect l="6842" t="26022" r="72105" b="53903"/>
          <a:stretch>
            <a:fillRect/>
          </a:stretch>
        </p:blipFill>
        <p:spPr bwMode="auto">
          <a:xfrm>
            <a:off x="5808663" y="4953000"/>
            <a:ext cx="1354137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474" name="Text Box 2"/>
          <p:cNvSpPr txBox="1">
            <a:spLocks noChangeArrowheads="1"/>
          </p:cNvSpPr>
          <p:nvPr/>
        </p:nvSpPr>
        <p:spPr bwMode="auto">
          <a:xfrm>
            <a:off x="685800" y="5514975"/>
            <a:ext cx="312420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>
                <a:latin typeface="Arial" charset="0"/>
              </a:rPr>
              <a:t>      </a:t>
            </a:r>
            <a:r>
              <a:rPr lang="en-US" sz="1200">
                <a:solidFill>
                  <a:srgbClr val="FF0066"/>
                </a:solidFill>
                <a:latin typeface="Comic Sans MS" pitchFamily="66" charset="0"/>
              </a:rPr>
              <a:t>150 bunch crossings (5% of train)  </a:t>
            </a:r>
          </a:p>
          <a:p>
            <a:pPr algn="l"/>
            <a:r>
              <a:rPr lang="en-US" sz="1200">
                <a:solidFill>
                  <a:srgbClr val="FF0066"/>
                </a:solidFill>
                <a:latin typeface="Comic Sans MS" pitchFamily="66" charset="0"/>
              </a:rPr>
              <a:t>     </a:t>
            </a:r>
          </a:p>
          <a:p>
            <a:pPr algn="l"/>
            <a:endParaRPr lang="en-US" sz="1600">
              <a:solidFill>
                <a:srgbClr val="CC0000"/>
              </a:solidFill>
              <a:latin typeface="Comic Sans MS" pitchFamily="66" charset="0"/>
            </a:endParaRPr>
          </a:p>
          <a:p>
            <a:pPr algn="l"/>
            <a:endParaRPr lang="en-US" sz="1200">
              <a:solidFill>
                <a:srgbClr val="FF0066"/>
              </a:solidFill>
              <a:latin typeface="Comic Sans MS" pitchFamily="66" charset="0"/>
            </a:endParaRPr>
          </a:p>
          <a:p>
            <a:pPr algn="l"/>
            <a:r>
              <a:rPr lang="en-US" sz="1600">
                <a:solidFill>
                  <a:schemeClr val="hlink"/>
                </a:solidFill>
                <a:latin typeface="Arial" charset="0"/>
              </a:rPr>
              <a:t>            </a:t>
            </a:r>
          </a:p>
        </p:txBody>
      </p:sp>
      <p:sp>
        <p:nvSpPr>
          <p:cNvPr id="489475" name="Text Box 3"/>
          <p:cNvSpPr txBox="1">
            <a:spLocks noChangeArrowheads="1"/>
          </p:cNvSpPr>
          <p:nvPr/>
        </p:nvSpPr>
        <p:spPr bwMode="auto">
          <a:xfrm>
            <a:off x="5715000" y="5410200"/>
            <a:ext cx="35052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/>
            <a:r>
              <a:rPr lang="en-US" sz="1600">
                <a:latin typeface="Arial" charset="0"/>
              </a:rPr>
              <a:t>          </a:t>
            </a:r>
            <a:r>
              <a:rPr lang="en-US" sz="1200">
                <a:solidFill>
                  <a:srgbClr val="FF0066"/>
                </a:solidFill>
                <a:latin typeface="Comic Sans MS" pitchFamily="66" charset="0"/>
              </a:rPr>
              <a:t>1 bunch crossing</a:t>
            </a:r>
          </a:p>
          <a:p>
            <a:pPr algn="l"/>
            <a:r>
              <a:rPr lang="en-US" sz="1600">
                <a:solidFill>
                  <a:schemeClr val="hlink"/>
                </a:solidFill>
                <a:latin typeface="Arial" charset="0"/>
              </a:rPr>
              <a:t>             </a:t>
            </a:r>
          </a:p>
        </p:txBody>
      </p:sp>
      <p:sp>
        <p:nvSpPr>
          <p:cNvPr id="489476" name="Text Box 4"/>
          <p:cNvSpPr txBox="1">
            <a:spLocks noChangeArrowheads="1"/>
          </p:cNvSpPr>
          <p:nvPr/>
        </p:nvSpPr>
        <p:spPr bwMode="auto">
          <a:xfrm>
            <a:off x="511175" y="5241925"/>
            <a:ext cx="4179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000">
                <a:solidFill>
                  <a:srgbClr val="CCCC00"/>
                </a:solidFill>
                <a:latin typeface="Comic Sans MS" pitchFamily="66" charset="0"/>
              </a:rPr>
              <a:t>Yellow = muons</a:t>
            </a:r>
            <a:r>
              <a:rPr lang="en-US" sz="1000">
                <a:latin typeface="Comic Sans MS" pitchFamily="66" charset="0"/>
              </a:rPr>
              <a:t>        </a:t>
            </a:r>
            <a:r>
              <a:rPr lang="en-US" sz="1000">
                <a:solidFill>
                  <a:srgbClr val="FF3300"/>
                </a:solidFill>
                <a:latin typeface="Comic Sans MS" pitchFamily="66" charset="0"/>
              </a:rPr>
              <a:t>Red = electrons</a:t>
            </a:r>
            <a:r>
              <a:rPr lang="en-US" sz="1000">
                <a:latin typeface="Comic Sans MS" pitchFamily="66" charset="0"/>
              </a:rPr>
              <a:t>       </a:t>
            </a:r>
            <a:r>
              <a:rPr lang="en-US" sz="1000">
                <a:solidFill>
                  <a:srgbClr val="33CC33"/>
                </a:solidFill>
                <a:latin typeface="Comic Sans MS" pitchFamily="66" charset="0"/>
              </a:rPr>
              <a:t>Green = charged hadrons    </a:t>
            </a:r>
          </a:p>
          <a:p>
            <a:pPr algn="l"/>
            <a:r>
              <a:rPr lang="en-US" sz="1000">
                <a:solidFill>
                  <a:srgbClr val="33CC33"/>
                </a:solidFill>
                <a:latin typeface="Comic Sans MS" pitchFamily="66" charset="0"/>
              </a:rPr>
              <a:t> </a:t>
            </a:r>
            <a:r>
              <a:rPr lang="en-US" sz="1000">
                <a:latin typeface="Comic Sans MS" pitchFamily="66" charset="0"/>
              </a:rPr>
              <a:t>Black = Neutral Hadrons      </a:t>
            </a:r>
            <a:r>
              <a:rPr lang="en-US" sz="1000">
                <a:solidFill>
                  <a:srgbClr val="6600FF"/>
                </a:solidFill>
                <a:latin typeface="Comic Sans MS" pitchFamily="66" charset="0"/>
              </a:rPr>
              <a:t>Blue = photons with E &gt; 100 MeV</a:t>
            </a:r>
          </a:p>
        </p:txBody>
      </p:sp>
      <p:pic>
        <p:nvPicPr>
          <p:cNvPr id="489478" name="Picture 6" descr="gghad98cut_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189038"/>
            <a:ext cx="4095750" cy="4068762"/>
          </a:xfrm>
          <a:prstGeom prst="rect">
            <a:avLst/>
          </a:prstGeom>
          <a:noFill/>
        </p:spPr>
      </p:pic>
      <p:pic>
        <p:nvPicPr>
          <p:cNvPr id="489479" name="Picture 7" descr="gghad1cut_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1219200"/>
            <a:ext cx="4095750" cy="4081463"/>
          </a:xfrm>
          <a:prstGeom prst="rect">
            <a:avLst/>
          </a:prstGeom>
          <a:noFill/>
        </p:spPr>
      </p:pic>
      <p:graphicFrame>
        <p:nvGraphicFramePr>
          <p:cNvPr id="489480" name="Object 8"/>
          <p:cNvGraphicFramePr>
            <a:graphicFrameLocks noChangeAspect="1"/>
          </p:cNvGraphicFramePr>
          <p:nvPr/>
        </p:nvGraphicFramePr>
        <p:xfrm>
          <a:off x="76200" y="381000"/>
          <a:ext cx="8961438" cy="762610"/>
        </p:xfrm>
        <a:graphic>
          <a:graphicData uri="http://schemas.openxmlformats.org/presentationml/2006/ole">
            <p:oleObj spid="_x0000_s361474" name="Equation" r:id="rId5" imgW="5956200" imgH="507960" progId="Equation.DSMT4">
              <p:embed/>
            </p:oleObj>
          </a:graphicData>
        </a:graphic>
      </p:graphicFrame>
      <p:sp>
        <p:nvSpPr>
          <p:cNvPr id="489482" name="Text Box 10"/>
          <p:cNvSpPr txBox="1">
            <a:spLocks noChangeArrowheads="1"/>
          </p:cNvSpPr>
          <p:nvPr/>
        </p:nvSpPr>
        <p:spPr bwMode="auto">
          <a:xfrm>
            <a:off x="2574925" y="0"/>
            <a:ext cx="4359275" cy="457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/>
              <a:t>Beam-Beam Background</a:t>
            </a:r>
          </a:p>
        </p:txBody>
      </p:sp>
      <p:graphicFrame>
        <p:nvGraphicFramePr>
          <p:cNvPr id="361476" name="Object 4"/>
          <p:cNvGraphicFramePr>
            <a:graphicFrameLocks noChangeAspect="1"/>
          </p:cNvGraphicFramePr>
          <p:nvPr/>
        </p:nvGraphicFramePr>
        <p:xfrm>
          <a:off x="1752600" y="5772150"/>
          <a:ext cx="7300913" cy="990600"/>
        </p:xfrm>
        <a:graphic>
          <a:graphicData uri="http://schemas.openxmlformats.org/presentationml/2006/ole">
            <p:oleObj spid="_x0000_s361476" name="Equation" r:id="rId6" imgW="4851360" imgH="660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-76200"/>
            <a:ext cx="9144000" cy="914400"/>
          </a:xfrm>
        </p:spPr>
        <p:txBody>
          <a:bodyPr>
            <a:normAutofit/>
          </a:bodyPr>
          <a:lstStyle/>
          <a:p>
            <a:r>
              <a:rPr lang="en-US" sz="2800"/>
              <a:t>There are currently 14 MC production groups:</a:t>
            </a:r>
          </a:p>
        </p:txBody>
      </p:sp>
      <p:sp>
        <p:nvSpPr>
          <p:cNvPr id="220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762000"/>
            <a:ext cx="7772400" cy="46482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en-US" sz="2000"/>
              <a:t>0-2-4-fermion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6-fermion/ddi-udj-duk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6-fermion/eminus-gamma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6-fermion/gamma-eplus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6-fermion/gamma-gamma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6-fermion/uui-udj-duk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6-fermion/zzz_1</a:t>
            </a:r>
          </a:p>
          <a:p>
            <a:pPr>
              <a:lnSpc>
                <a:spcPct val="80000"/>
              </a:lnSpc>
            </a:pPr>
            <a:r>
              <a:rPr lang="en-US" sz="2000"/>
              <a:t>6-fermion/zzz_2</a:t>
            </a:r>
          </a:p>
          <a:p>
            <a:pPr>
              <a:lnSpc>
                <a:spcPct val="80000"/>
              </a:lnSpc>
            </a:pPr>
            <a:r>
              <a:rPr lang="en-US" sz="2000"/>
              <a:t>8-fermion/</a:t>
            </a:r>
          </a:p>
          <a:p>
            <a:pPr>
              <a:lnSpc>
                <a:spcPct val="80000"/>
              </a:lnSpc>
            </a:pPr>
            <a:r>
              <a:rPr lang="en-US" sz="2000"/>
              <a:t>bench-point-5</a:t>
            </a:r>
          </a:p>
          <a:p>
            <a:pPr>
              <a:lnSpc>
                <a:spcPct val="80000"/>
              </a:lnSpc>
            </a:pPr>
            <a:r>
              <a:rPr lang="en-US" sz="2000"/>
              <a:t>ffh</a:t>
            </a:r>
          </a:p>
          <a:p>
            <a:pPr>
              <a:lnSpc>
                <a:spcPct val="80000"/>
              </a:lnSpc>
            </a:pPr>
            <a:r>
              <a:rPr lang="en-US" sz="2000"/>
              <a:t>ffhh</a:t>
            </a:r>
          </a:p>
          <a:p>
            <a:pPr>
              <a:lnSpc>
                <a:spcPct val="80000"/>
              </a:lnSpc>
            </a:pPr>
            <a:r>
              <a:rPr lang="en-US" sz="2000"/>
              <a:t>tesla_bosons</a:t>
            </a:r>
          </a:p>
          <a:p>
            <a:pPr>
              <a:lnSpc>
                <a:spcPct val="80000"/>
              </a:lnSpc>
            </a:pPr>
            <a:r>
              <a:rPr lang="en-US" sz="2000"/>
              <a:t>tth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458200" cy="1524000"/>
          </a:xfrm>
        </p:spPr>
        <p:txBody>
          <a:bodyPr>
            <a:normAutofit fontScale="90000"/>
          </a:bodyPr>
          <a:lstStyle/>
          <a:p>
            <a:r>
              <a:rPr lang="en-US" sz="3200"/>
              <a:t>For each Production Group There are 5 Steps Needed to Produce </a:t>
            </a:r>
            <a:r>
              <a:rPr lang="en-US" sz="3200" smtClean="0"/>
              <a:t>(Raw) MC Stdhep Data </a:t>
            </a:r>
            <a:r>
              <a:rPr lang="en-US" sz="3200"/>
              <a:t>Sets: (corresponding shell script is shown in italics)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76200" y="2286000"/>
            <a:ext cx="8991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Generate Executable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/nfs/slac/g/lcd/mc/prj/sw/dist/whizard/v1r4p0/whizard-v1r4p0/remake_process_class</a:t>
            </a:r>
          </a:p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Submit MC Integration Jobs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/afs/slac/g/nld/whizard/ILC/multiple_whiz_ini</a:t>
            </a:r>
          </a:p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Repair MC Integration Jobs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/afs/slac/g/nld/whizard/ILC/multiple_whiz_ini_cleanup</a:t>
            </a:r>
          </a:p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Submit MC Event Generation Jobs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/afs/slac/g/nld/whizard/ILC/multiple_whiz_run</a:t>
            </a:r>
          </a:p>
          <a:p>
            <a:pPr marL="609600" marR="0" lvl="0" indent="-6096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  <a:defRPr/>
            </a:pPr>
            <a:r>
              <a: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Repair MC Event Generation Jobs</a:t>
            </a:r>
          </a:p>
          <a:p>
            <a:pPr marL="990600" marR="0" lvl="1" indent="-5334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1" u="none" strike="noStrike" kern="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/afs/slac/g/nld/whizard/ILC/multiple_whiz_run_repair</a:t>
            </a:r>
            <a:endParaRPr kumimoji="0" lang="en-US" sz="1800" b="1" i="1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828800"/>
            <a:ext cx="9144000" cy="4525963"/>
          </a:xfrm>
        </p:spPr>
        <p:txBody>
          <a:bodyPr>
            <a:normAutofit/>
          </a:bodyPr>
          <a:lstStyle/>
          <a:p>
            <a:r>
              <a:rPr lang="en-US" sz="2000" smtClean="0"/>
              <a:t>Include full CKM matrix when simulating processes with Wff’ vertices</a:t>
            </a:r>
          </a:p>
          <a:p>
            <a:r>
              <a:rPr lang="en-US" sz="2000" smtClean="0"/>
              <a:t>Include gluon intermediate states when simulating processes with final state quarks</a:t>
            </a:r>
          </a:p>
          <a:p>
            <a:r>
              <a:rPr lang="en-US" sz="2000" smtClean="0"/>
              <a:t>Replace W/Z/t resonance-based color flow guess with correct color flow calculation from WHIZARD</a:t>
            </a:r>
          </a:p>
          <a:p>
            <a:r>
              <a:rPr lang="en-US" sz="2000" smtClean="0"/>
              <a:t>Use TAUOLA to perform polarized tau decay for all taus produced by WHIZARD &amp; PYTHIA</a:t>
            </a:r>
          </a:p>
          <a:p>
            <a:r>
              <a:rPr lang="en-US" sz="2000" smtClean="0"/>
              <a:t>Store final state helicity and color flow information in stdhep file</a:t>
            </a:r>
          </a:p>
          <a:p>
            <a:r>
              <a:rPr lang="en-US" sz="2000" smtClean="0"/>
              <a:t>Upgrade to PYTHIA 6.422 and include optimum LEP fragmentation tune</a:t>
            </a:r>
          </a:p>
          <a:p>
            <a:r>
              <a:rPr lang="en-US" sz="2000" smtClean="0"/>
              <a:t>Improve Bhabha generation using GRACE</a:t>
            </a:r>
          </a:p>
          <a:p>
            <a:r>
              <a:rPr lang="en-US" sz="2000" smtClean="0"/>
              <a:t>Reevaluate SUSY generators and identify the best one for ILC physics</a:t>
            </a:r>
          </a:p>
          <a:p>
            <a:endParaRPr lang="en-US" sz="2200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8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752600"/>
          </a:xfrm>
        </p:spPr>
        <p:txBody>
          <a:bodyPr>
            <a:noAutofit/>
          </a:bodyPr>
          <a:lstStyle/>
          <a:p>
            <a:r>
              <a:rPr lang="en-US" sz="2000" smtClean="0">
                <a:solidFill>
                  <a:srgbClr val="FF0000"/>
                </a:solidFill>
              </a:rPr>
              <a:t>New ILC Common Data Sample Subgroup was formed recently to deal with ILC MC event generation issues .  Members are :   Akiya Miyamoto, Mikael Berggren and Tim Barklow</a:t>
            </a: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/>
            </a:r>
            <a:br>
              <a:rPr lang="en-US" sz="2000" smtClean="0"/>
            </a:br>
            <a:r>
              <a:rPr lang="en-US" sz="2000" smtClean="0"/>
              <a:t>   </a:t>
            </a:r>
            <a:r>
              <a:rPr lang="en-US" sz="2000" smtClean="0">
                <a:solidFill>
                  <a:schemeClr val="bg2">
                    <a:lumMod val="50000"/>
                  </a:schemeClr>
                </a:solidFill>
              </a:rPr>
              <a:t> Near term goals for MC generator improvements:</a:t>
            </a:r>
            <a:endParaRPr lang="en-US" sz="200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676400"/>
            <a:ext cx="9144000" cy="4525963"/>
          </a:xfrm>
        </p:spPr>
        <p:txBody>
          <a:bodyPr>
            <a:normAutofit/>
          </a:bodyPr>
          <a:lstStyle/>
          <a:p>
            <a:r>
              <a:rPr lang="en-US" sz="1800" smtClean="0"/>
              <a:t>Determine if WHIZARD can sum over many fermion flavors in a single run so that we don’t have to submit a process intergation and event generation job for every distinct final state fermion combination (see next slide).  The current method  works, but is time-consuming, especially for six-fermion final states.   It may be impossible without flavor summation to submit a job for every distinct 8-fermion combination (needed for tth background).</a:t>
            </a:r>
          </a:p>
          <a:p>
            <a:r>
              <a:rPr lang="en-US" sz="1800" smtClean="0"/>
              <a:t>Import SLAC’s MC integration and MC event generation scripts to KEK so that KEK and SLAC can generate events in an identical manner</a:t>
            </a:r>
          </a:p>
          <a:p>
            <a:r>
              <a:rPr lang="en-US" sz="1800" smtClean="0"/>
              <a:t>Develop a common data base that is updated automatically whenever a MC event generation job completes at SLAC, KEK or DESY.</a:t>
            </a:r>
          </a:p>
          <a:p>
            <a:r>
              <a:rPr lang="en-US" sz="1800" smtClean="0"/>
              <a:t>Automate MC event generation job submission and batch job repair at SLAC using FERMI pipeline </a:t>
            </a:r>
            <a:r>
              <a:rPr lang="en-US" sz="1800" smtClean="0"/>
              <a:t>system.   </a:t>
            </a:r>
            <a:r>
              <a:rPr lang="en-US" sz="1800" smtClean="0"/>
              <a:t>If successful implement something like it at KEK.</a:t>
            </a:r>
          </a:p>
          <a:p>
            <a:endParaRPr lang="en-US" sz="2000" smtClean="0"/>
          </a:p>
          <a:p>
            <a:endParaRPr lang="en-US" sz="2000" smtClean="0"/>
          </a:p>
          <a:p>
            <a:endParaRPr lang="en-US" sz="2000" smtClean="0"/>
          </a:p>
          <a:p>
            <a:endParaRPr lang="en-US" sz="2200" smtClean="0"/>
          </a:p>
          <a:p>
            <a:endParaRPr lang="en-US" smtClean="0"/>
          </a:p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9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752600"/>
          </a:xfrm>
        </p:spPr>
        <p:txBody>
          <a:bodyPr>
            <a:noAutofit/>
          </a:bodyPr>
          <a:lstStyle/>
          <a:p>
            <a:r>
              <a:rPr lang="en-US" sz="2000" smtClean="0">
                <a:solidFill>
                  <a:schemeClr val="bg2">
                    <a:lumMod val="50000"/>
                  </a:schemeClr>
                </a:solidFill>
              </a:rPr>
              <a:t> Near term goals for MC event generation improvements:</a:t>
            </a:r>
            <a:endParaRPr lang="en-US" sz="200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22163</TotalTime>
  <Words>570</Words>
  <Application>Microsoft Office PowerPoint</Application>
  <PresentationFormat>On-screen Show (4:3)</PresentationFormat>
  <Paragraphs>79</Paragraphs>
  <Slides>10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Concourse</vt:lpstr>
      <vt:lpstr>MathType 6.0 Equation</vt:lpstr>
      <vt:lpstr>ILC Experience and  Recommendations </vt:lpstr>
      <vt:lpstr>Slide 2</vt:lpstr>
      <vt:lpstr>Monte Carlo Production</vt:lpstr>
      <vt:lpstr>Slide 4</vt:lpstr>
      <vt:lpstr>Slide 5</vt:lpstr>
      <vt:lpstr>There are currently 14 MC production groups:</vt:lpstr>
      <vt:lpstr>For each Production Group There are 5 Steps Needed to Produce (Raw) MC Stdhep Data Sets: (corresponding shell script is shown in italics)</vt:lpstr>
      <vt:lpstr>New ILC Common Data Sample Subgroup was formed recently to deal with ILC MC event generation issues .  Members are :   Akiya Miyamoto, Mikael Berggren and Tim Barklow      Near term goals for MC generator improvements:</vt:lpstr>
      <vt:lpstr> Near term goals for MC event generation improvements:</vt:lpstr>
      <vt:lpstr>          Observations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811</cp:revision>
  <dcterms:created xsi:type="dcterms:W3CDTF">2003-02-05T00:06:42Z</dcterms:created>
  <dcterms:modified xsi:type="dcterms:W3CDTF">2010-07-09T06:39:48Z</dcterms:modified>
</cp:coreProperties>
</file>