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58"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mie Pinnell" initials="JP" lastIdx="1" clrIdx="0">
    <p:extLst>
      <p:ext uri="{19B8F6BF-5375-455C-9EA6-DF929625EA0E}">
        <p15:presenceInfo xmlns:p15="http://schemas.microsoft.com/office/powerpoint/2012/main" userId="2716d7ff4c40c05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9" autoAdjust="0"/>
    <p:restoredTop sz="94660"/>
  </p:normalViewPr>
  <p:slideViewPr>
    <p:cSldViewPr snapToGrid="0">
      <p:cViewPr varScale="1">
        <p:scale>
          <a:sx n="132" d="100"/>
          <a:sy n="132" d="100"/>
        </p:scale>
        <p:origin x="24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F5AEB-BD24-4F7C-9031-3BF22323B5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80FE119-68A7-4190-A494-BE3EEE752C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9F4BD53-356C-42B1-B568-71FC8AF0342D}"/>
              </a:ext>
            </a:extLst>
          </p:cNvPr>
          <p:cNvSpPr>
            <a:spLocks noGrp="1"/>
          </p:cNvSpPr>
          <p:nvPr>
            <p:ph type="dt" sz="half" idx="10"/>
          </p:nvPr>
        </p:nvSpPr>
        <p:spPr/>
        <p:txBody>
          <a:bodyPr/>
          <a:lstStyle/>
          <a:p>
            <a:fld id="{EE33D4C7-4562-438A-B80E-87DF6CA91339}" type="datetimeFigureOut">
              <a:rPr lang="en-GB" smtClean="0"/>
              <a:t>24/02/2021</a:t>
            </a:fld>
            <a:endParaRPr lang="en-GB"/>
          </a:p>
        </p:txBody>
      </p:sp>
      <p:sp>
        <p:nvSpPr>
          <p:cNvPr id="5" name="Footer Placeholder 4">
            <a:extLst>
              <a:ext uri="{FF2B5EF4-FFF2-40B4-BE49-F238E27FC236}">
                <a16:creationId xmlns:a16="http://schemas.microsoft.com/office/drawing/2014/main" id="{3272698E-7CDB-41D5-B5E5-CC80A407CB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A629F1-3B0F-411E-A697-4B495790A3B2}"/>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17570492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FDE34-D19B-4E87-9336-09F1AA92F23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2D2A658-69D0-4F66-B3C3-7FD009BD948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C656BB-AFAA-41A9-931F-B54DDF779BC0}"/>
              </a:ext>
            </a:extLst>
          </p:cNvPr>
          <p:cNvSpPr>
            <a:spLocks noGrp="1"/>
          </p:cNvSpPr>
          <p:nvPr>
            <p:ph type="dt" sz="half" idx="10"/>
          </p:nvPr>
        </p:nvSpPr>
        <p:spPr/>
        <p:txBody>
          <a:bodyPr/>
          <a:lstStyle/>
          <a:p>
            <a:fld id="{EE33D4C7-4562-438A-B80E-87DF6CA91339}" type="datetimeFigureOut">
              <a:rPr lang="en-GB" smtClean="0"/>
              <a:t>24/02/2021</a:t>
            </a:fld>
            <a:endParaRPr lang="en-GB"/>
          </a:p>
        </p:txBody>
      </p:sp>
      <p:sp>
        <p:nvSpPr>
          <p:cNvPr id="5" name="Footer Placeholder 4">
            <a:extLst>
              <a:ext uri="{FF2B5EF4-FFF2-40B4-BE49-F238E27FC236}">
                <a16:creationId xmlns:a16="http://schemas.microsoft.com/office/drawing/2014/main" id="{A633683C-98A8-4280-859D-9C52688EB8C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E539725-CD52-4646-9C9C-D033AF45ABC8}"/>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38604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81A956-6D1F-44E2-88E7-7E65DF752A4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973100C-2B70-4D64-B19E-7D4794607A4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805D31-4F2F-4E34-BDE7-3A2651505674}"/>
              </a:ext>
            </a:extLst>
          </p:cNvPr>
          <p:cNvSpPr>
            <a:spLocks noGrp="1"/>
          </p:cNvSpPr>
          <p:nvPr>
            <p:ph type="dt" sz="half" idx="10"/>
          </p:nvPr>
        </p:nvSpPr>
        <p:spPr/>
        <p:txBody>
          <a:bodyPr/>
          <a:lstStyle/>
          <a:p>
            <a:fld id="{EE33D4C7-4562-438A-B80E-87DF6CA91339}" type="datetimeFigureOut">
              <a:rPr lang="en-GB" smtClean="0"/>
              <a:t>24/02/2021</a:t>
            </a:fld>
            <a:endParaRPr lang="en-GB"/>
          </a:p>
        </p:txBody>
      </p:sp>
      <p:sp>
        <p:nvSpPr>
          <p:cNvPr id="5" name="Footer Placeholder 4">
            <a:extLst>
              <a:ext uri="{FF2B5EF4-FFF2-40B4-BE49-F238E27FC236}">
                <a16:creationId xmlns:a16="http://schemas.microsoft.com/office/drawing/2014/main" id="{B3BAB3FA-CA16-4BF5-B38B-D9F6A8B760C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484F562-7838-4A55-8F08-B597B072A018}"/>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1968082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512DA-CF1A-465A-A698-9F4AE9B7B59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93A8720-27D4-4A69-BA68-779F5EFB9D3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ED056E3-EFC1-4AAD-8253-50730D663B02}"/>
              </a:ext>
            </a:extLst>
          </p:cNvPr>
          <p:cNvSpPr>
            <a:spLocks noGrp="1"/>
          </p:cNvSpPr>
          <p:nvPr>
            <p:ph type="dt" sz="half" idx="10"/>
          </p:nvPr>
        </p:nvSpPr>
        <p:spPr/>
        <p:txBody>
          <a:bodyPr/>
          <a:lstStyle/>
          <a:p>
            <a:fld id="{EE33D4C7-4562-438A-B80E-87DF6CA91339}" type="datetimeFigureOut">
              <a:rPr lang="en-GB" smtClean="0"/>
              <a:t>24/02/2021</a:t>
            </a:fld>
            <a:endParaRPr lang="en-GB"/>
          </a:p>
        </p:txBody>
      </p:sp>
      <p:sp>
        <p:nvSpPr>
          <p:cNvPr id="5" name="Footer Placeholder 4">
            <a:extLst>
              <a:ext uri="{FF2B5EF4-FFF2-40B4-BE49-F238E27FC236}">
                <a16:creationId xmlns:a16="http://schemas.microsoft.com/office/drawing/2014/main" id="{286D7715-8013-4766-9235-ADECF9641A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B0BD13-C19B-4E06-8820-FDDC12858A20}"/>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713226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75052-E62A-42F5-BF0D-AC450187689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08EE068-027E-49C2-9B95-FB27689D5C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9C0D4F-22A6-4D9F-9F7E-946A4ACABBF9}"/>
              </a:ext>
            </a:extLst>
          </p:cNvPr>
          <p:cNvSpPr>
            <a:spLocks noGrp="1"/>
          </p:cNvSpPr>
          <p:nvPr>
            <p:ph type="dt" sz="half" idx="10"/>
          </p:nvPr>
        </p:nvSpPr>
        <p:spPr/>
        <p:txBody>
          <a:bodyPr/>
          <a:lstStyle/>
          <a:p>
            <a:fld id="{EE33D4C7-4562-438A-B80E-87DF6CA91339}" type="datetimeFigureOut">
              <a:rPr lang="en-GB" smtClean="0"/>
              <a:t>24/02/2021</a:t>
            </a:fld>
            <a:endParaRPr lang="en-GB"/>
          </a:p>
        </p:txBody>
      </p:sp>
      <p:sp>
        <p:nvSpPr>
          <p:cNvPr id="5" name="Footer Placeholder 4">
            <a:extLst>
              <a:ext uri="{FF2B5EF4-FFF2-40B4-BE49-F238E27FC236}">
                <a16:creationId xmlns:a16="http://schemas.microsoft.com/office/drawing/2014/main" id="{03AEE6B4-BB8C-41AF-ADE6-4A66183F63E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F3E47B1-5E49-441D-88C4-224B9B5E2C4A}"/>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491920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1A1F7-C3A9-4A57-8FE1-2BD3B299113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F458FDC-39D5-4EAF-BDB5-BA8E98B86E4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E90F3C8-EF92-40B7-8920-D9EAE15B823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7342856-1159-4ABE-B08B-E529C2C7B29A}"/>
              </a:ext>
            </a:extLst>
          </p:cNvPr>
          <p:cNvSpPr>
            <a:spLocks noGrp="1"/>
          </p:cNvSpPr>
          <p:nvPr>
            <p:ph type="dt" sz="half" idx="10"/>
          </p:nvPr>
        </p:nvSpPr>
        <p:spPr/>
        <p:txBody>
          <a:bodyPr/>
          <a:lstStyle/>
          <a:p>
            <a:fld id="{EE33D4C7-4562-438A-B80E-87DF6CA91339}" type="datetimeFigureOut">
              <a:rPr lang="en-GB" smtClean="0"/>
              <a:t>24/02/2021</a:t>
            </a:fld>
            <a:endParaRPr lang="en-GB"/>
          </a:p>
        </p:txBody>
      </p:sp>
      <p:sp>
        <p:nvSpPr>
          <p:cNvPr id="6" name="Footer Placeholder 5">
            <a:extLst>
              <a:ext uri="{FF2B5EF4-FFF2-40B4-BE49-F238E27FC236}">
                <a16:creationId xmlns:a16="http://schemas.microsoft.com/office/drawing/2014/main" id="{9DF5EA35-A281-42EC-B43B-AD71086258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8CFE9E-F835-46C1-90FD-7B00B8C45CD2}"/>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422406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17023-D302-4569-A72C-C42D518CEF7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9BBCCDF-3D2C-4456-A0EA-135E12B1F59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629AB1-E6D7-49C0-AE69-D31775467F7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53B0AD8-0DFE-4CA5-BA9A-1D6612531A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873D3CE-CCE9-4747-898D-CA733CDB672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6FED351-A6DF-4C21-BB7F-7DA96C5656F3}"/>
              </a:ext>
            </a:extLst>
          </p:cNvPr>
          <p:cNvSpPr>
            <a:spLocks noGrp="1"/>
          </p:cNvSpPr>
          <p:nvPr>
            <p:ph type="dt" sz="half" idx="10"/>
          </p:nvPr>
        </p:nvSpPr>
        <p:spPr/>
        <p:txBody>
          <a:bodyPr/>
          <a:lstStyle/>
          <a:p>
            <a:fld id="{EE33D4C7-4562-438A-B80E-87DF6CA91339}" type="datetimeFigureOut">
              <a:rPr lang="en-GB" smtClean="0"/>
              <a:t>24/02/2021</a:t>
            </a:fld>
            <a:endParaRPr lang="en-GB"/>
          </a:p>
        </p:txBody>
      </p:sp>
      <p:sp>
        <p:nvSpPr>
          <p:cNvPr id="8" name="Footer Placeholder 7">
            <a:extLst>
              <a:ext uri="{FF2B5EF4-FFF2-40B4-BE49-F238E27FC236}">
                <a16:creationId xmlns:a16="http://schemas.microsoft.com/office/drawing/2014/main" id="{FEBC49EC-8A3D-4725-8023-B05439D6F75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4533E1B-F5BE-470E-8279-56AD93DAD6FF}"/>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853605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95D851-ACE9-4518-9095-50B010E5AE4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213BC85-2B16-4C04-959A-940DD651D3A0}"/>
              </a:ext>
            </a:extLst>
          </p:cNvPr>
          <p:cNvSpPr>
            <a:spLocks noGrp="1"/>
          </p:cNvSpPr>
          <p:nvPr>
            <p:ph type="dt" sz="half" idx="10"/>
          </p:nvPr>
        </p:nvSpPr>
        <p:spPr/>
        <p:txBody>
          <a:bodyPr/>
          <a:lstStyle/>
          <a:p>
            <a:fld id="{EE33D4C7-4562-438A-B80E-87DF6CA91339}" type="datetimeFigureOut">
              <a:rPr lang="en-GB" smtClean="0"/>
              <a:t>24/02/2021</a:t>
            </a:fld>
            <a:endParaRPr lang="en-GB"/>
          </a:p>
        </p:txBody>
      </p:sp>
      <p:sp>
        <p:nvSpPr>
          <p:cNvPr id="4" name="Footer Placeholder 3">
            <a:extLst>
              <a:ext uri="{FF2B5EF4-FFF2-40B4-BE49-F238E27FC236}">
                <a16:creationId xmlns:a16="http://schemas.microsoft.com/office/drawing/2014/main" id="{5583DCAD-F52D-4740-BAAA-11B5ED63F5B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89D1096-F7AF-44E2-9023-29542371C8D4}"/>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053500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F01243-1C65-4DDD-B574-7CCD688C5A03}"/>
              </a:ext>
            </a:extLst>
          </p:cNvPr>
          <p:cNvSpPr>
            <a:spLocks noGrp="1"/>
          </p:cNvSpPr>
          <p:nvPr>
            <p:ph type="dt" sz="half" idx="10"/>
          </p:nvPr>
        </p:nvSpPr>
        <p:spPr/>
        <p:txBody>
          <a:bodyPr/>
          <a:lstStyle/>
          <a:p>
            <a:fld id="{EE33D4C7-4562-438A-B80E-87DF6CA91339}" type="datetimeFigureOut">
              <a:rPr lang="en-GB" smtClean="0"/>
              <a:t>24/02/2021</a:t>
            </a:fld>
            <a:endParaRPr lang="en-GB"/>
          </a:p>
        </p:txBody>
      </p:sp>
      <p:sp>
        <p:nvSpPr>
          <p:cNvPr id="3" name="Footer Placeholder 2">
            <a:extLst>
              <a:ext uri="{FF2B5EF4-FFF2-40B4-BE49-F238E27FC236}">
                <a16:creationId xmlns:a16="http://schemas.microsoft.com/office/drawing/2014/main" id="{160E8259-C8E7-40AA-9D99-BC07FB930251}"/>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7636F5C-BB17-4FFA-9C37-4F04C269A62A}"/>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092488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424837-097F-4AA7-AA97-4C84B9A5FE2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3B61965-F270-4843-9A95-F53DA52F14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99D57D2-4FAC-4B90-BD5A-8787FCE1F2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2EF50C-2CB0-4E03-ABD4-68B9BFBA3B4C}"/>
              </a:ext>
            </a:extLst>
          </p:cNvPr>
          <p:cNvSpPr>
            <a:spLocks noGrp="1"/>
          </p:cNvSpPr>
          <p:nvPr>
            <p:ph type="dt" sz="half" idx="10"/>
          </p:nvPr>
        </p:nvSpPr>
        <p:spPr/>
        <p:txBody>
          <a:bodyPr/>
          <a:lstStyle/>
          <a:p>
            <a:fld id="{EE33D4C7-4562-438A-B80E-87DF6CA91339}" type="datetimeFigureOut">
              <a:rPr lang="en-GB" smtClean="0"/>
              <a:t>24/02/2021</a:t>
            </a:fld>
            <a:endParaRPr lang="en-GB"/>
          </a:p>
        </p:txBody>
      </p:sp>
      <p:sp>
        <p:nvSpPr>
          <p:cNvPr id="6" name="Footer Placeholder 5">
            <a:extLst>
              <a:ext uri="{FF2B5EF4-FFF2-40B4-BE49-F238E27FC236}">
                <a16:creationId xmlns:a16="http://schemas.microsoft.com/office/drawing/2014/main" id="{33FA7588-B789-48E0-9752-D25A2CAF4B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0A603CF-A1EE-4156-9681-922FBF5648E2}"/>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422396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279A7-1B79-4A2D-AA91-4274FA961D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3FA8A13-1F99-481D-8671-AE72F1DDB1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EEB69B7-8923-4847-B109-7DF1316F1EB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7E1406-91EA-4B58-940B-AF8759927F5B}"/>
              </a:ext>
            </a:extLst>
          </p:cNvPr>
          <p:cNvSpPr>
            <a:spLocks noGrp="1"/>
          </p:cNvSpPr>
          <p:nvPr>
            <p:ph type="dt" sz="half" idx="10"/>
          </p:nvPr>
        </p:nvSpPr>
        <p:spPr/>
        <p:txBody>
          <a:bodyPr/>
          <a:lstStyle/>
          <a:p>
            <a:fld id="{EE33D4C7-4562-438A-B80E-87DF6CA91339}" type="datetimeFigureOut">
              <a:rPr lang="en-GB" smtClean="0"/>
              <a:t>24/02/2021</a:t>
            </a:fld>
            <a:endParaRPr lang="en-GB"/>
          </a:p>
        </p:txBody>
      </p:sp>
      <p:sp>
        <p:nvSpPr>
          <p:cNvPr id="6" name="Footer Placeholder 5">
            <a:extLst>
              <a:ext uri="{FF2B5EF4-FFF2-40B4-BE49-F238E27FC236}">
                <a16:creationId xmlns:a16="http://schemas.microsoft.com/office/drawing/2014/main" id="{03ADA8C2-2A4D-4AFC-8AFD-4F44E5F9CE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815EBF3-A5BE-4702-A30C-AB86E464E3BC}"/>
              </a:ext>
            </a:extLst>
          </p:cNvPr>
          <p:cNvSpPr>
            <a:spLocks noGrp="1"/>
          </p:cNvSpPr>
          <p:nvPr>
            <p:ph type="sldNum" sz="quarter" idx="12"/>
          </p:nvPr>
        </p:nvSpPr>
        <p:spPr/>
        <p:txBody>
          <a:bodyPr/>
          <a:lstStyle/>
          <a:p>
            <a:fld id="{751D84D9-2378-4D14-8CD8-311B8B4184E7}" type="slidenum">
              <a:rPr lang="en-GB" smtClean="0"/>
              <a:t>‹#›</a:t>
            </a:fld>
            <a:endParaRPr lang="en-GB"/>
          </a:p>
        </p:txBody>
      </p:sp>
    </p:spTree>
    <p:extLst>
      <p:ext uri="{BB962C8B-B14F-4D97-AF65-F5344CB8AC3E}">
        <p14:creationId xmlns:p14="http://schemas.microsoft.com/office/powerpoint/2010/main" val="2970160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94547B2-53EA-4682-9852-A22F2C27BF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2D827A8-56E3-4450-A9CE-48C59AC094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5E702A5-7ADE-4E1A-ACFA-72CD8EEFD7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33D4C7-4562-438A-B80E-87DF6CA91339}" type="datetimeFigureOut">
              <a:rPr lang="en-GB" smtClean="0"/>
              <a:t>24/02/2021</a:t>
            </a:fld>
            <a:endParaRPr lang="en-GB"/>
          </a:p>
        </p:txBody>
      </p:sp>
      <p:sp>
        <p:nvSpPr>
          <p:cNvPr id="5" name="Footer Placeholder 4">
            <a:extLst>
              <a:ext uri="{FF2B5EF4-FFF2-40B4-BE49-F238E27FC236}">
                <a16:creationId xmlns:a16="http://schemas.microsoft.com/office/drawing/2014/main" id="{3AA96D5C-080D-4C66-B870-5AE432C1B3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E983512-7285-4B08-AD0C-6D83AE3206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1D84D9-2378-4D14-8CD8-311B8B4184E7}" type="slidenum">
              <a:rPr lang="en-GB" smtClean="0"/>
              <a:t>‹#›</a:t>
            </a:fld>
            <a:endParaRPr lang="en-GB"/>
          </a:p>
        </p:txBody>
      </p:sp>
    </p:spTree>
    <p:extLst>
      <p:ext uri="{BB962C8B-B14F-4D97-AF65-F5344CB8AC3E}">
        <p14:creationId xmlns:p14="http://schemas.microsoft.com/office/powerpoint/2010/main" val="31728133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ogo&#10;&#10;Description automatically generated">
            <a:extLst>
              <a:ext uri="{FF2B5EF4-FFF2-40B4-BE49-F238E27FC236}">
                <a16:creationId xmlns:a16="http://schemas.microsoft.com/office/drawing/2014/main" id="{AB0D9534-C054-4B5E-9A0E-D6BECCB26062}"/>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68164" y="412690"/>
            <a:ext cx="4455672" cy="4455672"/>
          </a:xfrm>
          <a:prstGeom prst="rect">
            <a:avLst/>
          </a:prstGeom>
        </p:spPr>
      </p:pic>
      <p:sp>
        <p:nvSpPr>
          <p:cNvPr id="2" name="Title 1">
            <a:extLst>
              <a:ext uri="{FF2B5EF4-FFF2-40B4-BE49-F238E27FC236}">
                <a16:creationId xmlns:a16="http://schemas.microsoft.com/office/drawing/2014/main" id="{D1222977-B2F8-4AE7-8ED4-C977127A4ED1}"/>
              </a:ext>
            </a:extLst>
          </p:cNvPr>
          <p:cNvSpPr>
            <a:spLocks noGrp="1"/>
          </p:cNvSpPr>
          <p:nvPr>
            <p:ph type="ctrTitle"/>
          </p:nvPr>
        </p:nvSpPr>
        <p:spPr>
          <a:xfrm>
            <a:off x="1524000" y="4324213"/>
            <a:ext cx="9144000" cy="1088299"/>
          </a:xfrm>
        </p:spPr>
        <p:txBody>
          <a:bodyPr/>
          <a:lstStyle/>
          <a:p>
            <a:r>
              <a:rPr lang="en-GB" dirty="0"/>
              <a:t>CTMC 2020 Financial Review</a:t>
            </a:r>
          </a:p>
        </p:txBody>
      </p:sp>
      <p:sp>
        <p:nvSpPr>
          <p:cNvPr id="3" name="Subtitle 2">
            <a:extLst>
              <a:ext uri="{FF2B5EF4-FFF2-40B4-BE49-F238E27FC236}">
                <a16:creationId xmlns:a16="http://schemas.microsoft.com/office/drawing/2014/main" id="{618C3E39-C6CC-491E-ACC4-67CF221F3AAD}"/>
              </a:ext>
            </a:extLst>
          </p:cNvPr>
          <p:cNvSpPr>
            <a:spLocks noGrp="1"/>
          </p:cNvSpPr>
          <p:nvPr>
            <p:ph type="subTitle" idx="1"/>
          </p:nvPr>
        </p:nvSpPr>
        <p:spPr>
          <a:xfrm>
            <a:off x="1524000" y="5497304"/>
            <a:ext cx="9144000" cy="499235"/>
          </a:xfrm>
        </p:spPr>
        <p:txBody>
          <a:bodyPr/>
          <a:lstStyle/>
          <a:p>
            <a:r>
              <a:rPr lang="en-GB" dirty="0"/>
              <a:t>Club Treasurer  –  Jamie Pinnell</a:t>
            </a:r>
          </a:p>
        </p:txBody>
      </p:sp>
    </p:spTree>
    <p:extLst>
      <p:ext uri="{BB962C8B-B14F-4D97-AF65-F5344CB8AC3E}">
        <p14:creationId xmlns:p14="http://schemas.microsoft.com/office/powerpoint/2010/main" val="2162385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704B90-F0C1-43B0-B5DD-6C68D14A4864}"/>
              </a:ext>
            </a:extLst>
          </p:cNvPr>
          <p:cNvSpPr>
            <a:spLocks noGrp="1"/>
          </p:cNvSpPr>
          <p:nvPr>
            <p:ph type="title"/>
          </p:nvPr>
        </p:nvSpPr>
        <p:spPr/>
        <p:txBody>
          <a:bodyPr/>
          <a:lstStyle/>
          <a:p>
            <a:r>
              <a:rPr lang="en-GB" dirty="0"/>
              <a:t>Membership Situation</a:t>
            </a:r>
          </a:p>
        </p:txBody>
      </p:sp>
      <p:sp>
        <p:nvSpPr>
          <p:cNvPr id="3" name="Content Placeholder 2">
            <a:extLst>
              <a:ext uri="{FF2B5EF4-FFF2-40B4-BE49-F238E27FC236}">
                <a16:creationId xmlns:a16="http://schemas.microsoft.com/office/drawing/2014/main" id="{AA190432-F6E2-4C3A-B124-AE1A788C972F}"/>
              </a:ext>
            </a:extLst>
          </p:cNvPr>
          <p:cNvSpPr>
            <a:spLocks noGrp="1"/>
          </p:cNvSpPr>
          <p:nvPr>
            <p:ph idx="1"/>
          </p:nvPr>
        </p:nvSpPr>
        <p:spPr/>
        <p:txBody>
          <a:bodyPr/>
          <a:lstStyle/>
          <a:p>
            <a:pPr marL="0" indent="0">
              <a:buNone/>
            </a:pPr>
            <a:r>
              <a:rPr lang="en-GB" dirty="0"/>
              <a:t>For the Year 2020, there are only 9 paid up members of the club, and 1 </a:t>
            </a:r>
            <a:r>
              <a:rPr lang="en-GB" dirty="0" err="1"/>
              <a:t>Honourary</a:t>
            </a:r>
            <a:r>
              <a:rPr lang="en-GB" dirty="0"/>
              <a:t> Membership for M. Flockhart. </a:t>
            </a:r>
          </a:p>
          <a:p>
            <a:pPr marL="0" indent="0">
              <a:buNone/>
            </a:pPr>
            <a:r>
              <a:rPr lang="en-GB" dirty="0"/>
              <a:t>As there is a new locking system installed on the clubhouse, be aware that in order to gain access to the clubhouse, membership will have to be paid before access will be granted in ADAMS.</a:t>
            </a:r>
          </a:p>
          <a:p>
            <a:pPr marL="0" indent="0">
              <a:buNone/>
            </a:pPr>
            <a:r>
              <a:rPr lang="en-GB" dirty="0"/>
              <a:t>Already membership fees are coming in for 2021, thank you for your speed. </a:t>
            </a:r>
          </a:p>
          <a:p>
            <a:pPr marL="0" indent="0">
              <a:buNone/>
            </a:pPr>
            <a:endParaRPr lang="en-GB" dirty="0"/>
          </a:p>
          <a:p>
            <a:pPr marL="0" indent="0">
              <a:buNone/>
            </a:pPr>
            <a:endParaRPr lang="en-GB" dirty="0"/>
          </a:p>
          <a:p>
            <a:pPr marL="0" indent="0">
              <a:buNone/>
            </a:pPr>
            <a:endParaRPr lang="en-GB" dirty="0"/>
          </a:p>
        </p:txBody>
      </p:sp>
    </p:spTree>
    <p:extLst>
      <p:ext uri="{BB962C8B-B14F-4D97-AF65-F5344CB8AC3E}">
        <p14:creationId xmlns:p14="http://schemas.microsoft.com/office/powerpoint/2010/main" val="41874469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E7148-0050-49D8-997F-CEC6A19BEACC}"/>
              </a:ext>
            </a:extLst>
          </p:cNvPr>
          <p:cNvSpPr>
            <a:spLocks noGrp="1"/>
          </p:cNvSpPr>
          <p:nvPr>
            <p:ph type="title"/>
          </p:nvPr>
        </p:nvSpPr>
        <p:spPr/>
        <p:txBody>
          <a:bodyPr/>
          <a:lstStyle/>
          <a:p>
            <a:r>
              <a:rPr lang="en-GB" dirty="0"/>
              <a:t>Purchases Made</a:t>
            </a:r>
          </a:p>
        </p:txBody>
      </p:sp>
      <p:sp>
        <p:nvSpPr>
          <p:cNvPr id="3" name="Content Placeholder 2">
            <a:extLst>
              <a:ext uri="{FF2B5EF4-FFF2-40B4-BE49-F238E27FC236}">
                <a16:creationId xmlns:a16="http://schemas.microsoft.com/office/drawing/2014/main" id="{6FA93164-85B9-43E2-B7CE-0D5896034024}"/>
              </a:ext>
            </a:extLst>
          </p:cNvPr>
          <p:cNvSpPr>
            <a:spLocks noGrp="1"/>
          </p:cNvSpPr>
          <p:nvPr>
            <p:ph idx="1"/>
          </p:nvPr>
        </p:nvSpPr>
        <p:spPr>
          <a:xfrm>
            <a:off x="838200" y="1549400"/>
            <a:ext cx="10515600" cy="4351338"/>
          </a:xfrm>
        </p:spPr>
        <p:txBody>
          <a:bodyPr>
            <a:normAutofit fontScale="92500" lnSpcReduction="20000"/>
          </a:bodyPr>
          <a:lstStyle/>
          <a:p>
            <a:pPr marL="0" indent="0">
              <a:buNone/>
            </a:pPr>
            <a:r>
              <a:rPr lang="en-GB" dirty="0"/>
              <a:t>The first main purchase was the new PRUSA Mk3 3D Printer we will soon be setting up in the clubhouse.</a:t>
            </a:r>
          </a:p>
          <a:p>
            <a:pPr marL="0" indent="0">
              <a:buNone/>
            </a:pPr>
            <a:endParaRPr lang="en-GB" dirty="0"/>
          </a:p>
          <a:p>
            <a:pPr marL="0" indent="0">
              <a:buNone/>
            </a:pPr>
            <a:r>
              <a:rPr lang="en-GB" dirty="0"/>
              <a:t>Another was a New FPV Drone Starter Kit, for anyone wishing to get into FPV and wants to take practise from a simulator to the real deal.</a:t>
            </a:r>
          </a:p>
          <a:p>
            <a:pPr marL="0" indent="0">
              <a:buNone/>
            </a:pPr>
            <a:r>
              <a:rPr lang="en-GB" sz="1600" dirty="0"/>
              <a:t>Please be aware that this will be used on a sign out basis and if you aren’t sure what you are doing, I will be available to show you how to use it. Please do not try and guess how to use it.</a:t>
            </a:r>
          </a:p>
          <a:p>
            <a:pPr marL="0" indent="0">
              <a:buNone/>
            </a:pPr>
            <a:endParaRPr lang="en-GB" sz="1600" dirty="0"/>
          </a:p>
          <a:p>
            <a:pPr marL="0" indent="0">
              <a:buNone/>
            </a:pPr>
            <a:r>
              <a:rPr lang="en-GB" dirty="0"/>
              <a:t>Some soldering accessories. As we are still waiting for COVID to allow us to resume proper club activities, preparations for the Solder Station and PC simulator have taken a back seat.</a:t>
            </a:r>
          </a:p>
          <a:p>
            <a:pPr marL="0" indent="0">
              <a:buNone/>
            </a:pPr>
            <a:endParaRPr lang="en-GB" sz="1600" dirty="0"/>
          </a:p>
          <a:p>
            <a:pPr marL="0" indent="0">
              <a:buNone/>
            </a:pPr>
            <a:r>
              <a:rPr lang="en-GB" sz="1600" dirty="0"/>
              <a:t>As previously mentioned, around 800CHF will need </a:t>
            </a:r>
            <a:r>
              <a:rPr lang="en-GB" sz="1600"/>
              <a:t>to be </a:t>
            </a:r>
            <a:r>
              <a:rPr lang="en-GB" sz="1600" dirty="0"/>
              <a:t>paid for the new electronic access system on the clubhouse, but this will figure in the </a:t>
            </a:r>
            <a:r>
              <a:rPr lang="en-GB" sz="1600"/>
              <a:t>2021 Review. </a:t>
            </a:r>
            <a:endParaRPr lang="en-GB" sz="1600" dirty="0"/>
          </a:p>
        </p:txBody>
      </p:sp>
    </p:spTree>
    <p:extLst>
      <p:ext uri="{BB962C8B-B14F-4D97-AF65-F5344CB8AC3E}">
        <p14:creationId xmlns:p14="http://schemas.microsoft.com/office/powerpoint/2010/main" val="18016578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CD589-BD9A-4EDF-8293-DF4905003EDF}"/>
              </a:ext>
            </a:extLst>
          </p:cNvPr>
          <p:cNvSpPr>
            <a:spLocks noGrp="1"/>
          </p:cNvSpPr>
          <p:nvPr>
            <p:ph type="title"/>
          </p:nvPr>
        </p:nvSpPr>
        <p:spPr/>
        <p:txBody>
          <a:bodyPr/>
          <a:lstStyle/>
          <a:p>
            <a:r>
              <a:rPr lang="en-GB" dirty="0"/>
              <a:t>FPV Starter Kit</a:t>
            </a:r>
          </a:p>
        </p:txBody>
      </p:sp>
      <p:pic>
        <p:nvPicPr>
          <p:cNvPr id="5" name="Content Placeholder 4" descr="A pair of shoes with a purse&#10;&#10;Description automatically generated with low confidence">
            <a:extLst>
              <a:ext uri="{FF2B5EF4-FFF2-40B4-BE49-F238E27FC236}">
                <a16:creationId xmlns:a16="http://schemas.microsoft.com/office/drawing/2014/main" id="{845919A5-8A31-4DDA-8518-BD90A3DD2B9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19766" y="1359420"/>
            <a:ext cx="6495368" cy="4871526"/>
          </a:xfrm>
        </p:spPr>
      </p:pic>
      <p:sp>
        <p:nvSpPr>
          <p:cNvPr id="6" name="Title 1">
            <a:extLst>
              <a:ext uri="{FF2B5EF4-FFF2-40B4-BE49-F238E27FC236}">
                <a16:creationId xmlns:a16="http://schemas.microsoft.com/office/drawing/2014/main" id="{3DDF23B8-57BB-47CD-9F9A-12CC14DA8450}"/>
              </a:ext>
            </a:extLst>
          </p:cNvPr>
          <p:cNvSpPr txBox="1">
            <a:spLocks/>
          </p:cNvSpPr>
          <p:nvPr/>
        </p:nvSpPr>
        <p:spPr>
          <a:xfrm>
            <a:off x="752475" y="5830093"/>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000" dirty="0"/>
              <a:t>If this is proved to be popular, a much easier to fly indoor RTF kit has become available in France.</a:t>
            </a:r>
          </a:p>
        </p:txBody>
      </p:sp>
    </p:spTree>
    <p:extLst>
      <p:ext uri="{BB962C8B-B14F-4D97-AF65-F5344CB8AC3E}">
        <p14:creationId xmlns:p14="http://schemas.microsoft.com/office/powerpoint/2010/main" val="1993932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3C47F-9E0A-458B-A899-060FC5A81008}"/>
              </a:ext>
            </a:extLst>
          </p:cNvPr>
          <p:cNvSpPr>
            <a:spLocks noGrp="1"/>
          </p:cNvSpPr>
          <p:nvPr>
            <p:ph type="title"/>
          </p:nvPr>
        </p:nvSpPr>
        <p:spPr/>
        <p:txBody>
          <a:bodyPr/>
          <a:lstStyle/>
          <a:p>
            <a:r>
              <a:rPr lang="en-GB" dirty="0"/>
              <a:t>In &amp; Outs – Short but Sweet…</a:t>
            </a:r>
          </a:p>
        </p:txBody>
      </p:sp>
      <p:graphicFrame>
        <p:nvGraphicFramePr>
          <p:cNvPr id="7" name="Table 7">
            <a:extLst>
              <a:ext uri="{FF2B5EF4-FFF2-40B4-BE49-F238E27FC236}">
                <a16:creationId xmlns:a16="http://schemas.microsoft.com/office/drawing/2014/main" id="{AFA6CDD9-9BFD-46DE-A95B-CA51D63D5D43}"/>
              </a:ext>
            </a:extLst>
          </p:cNvPr>
          <p:cNvGraphicFramePr>
            <a:graphicFrameLocks noGrp="1"/>
          </p:cNvGraphicFramePr>
          <p:nvPr>
            <p:ph idx="1"/>
            <p:extLst>
              <p:ext uri="{D42A27DB-BD31-4B8C-83A1-F6EECF244321}">
                <p14:modId xmlns:p14="http://schemas.microsoft.com/office/powerpoint/2010/main" val="3029023368"/>
              </p:ext>
            </p:extLst>
          </p:nvPr>
        </p:nvGraphicFramePr>
        <p:xfrm>
          <a:off x="838200" y="1825625"/>
          <a:ext cx="10515600" cy="370840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1279735856"/>
                    </a:ext>
                  </a:extLst>
                </a:gridCol>
                <a:gridCol w="2628900">
                  <a:extLst>
                    <a:ext uri="{9D8B030D-6E8A-4147-A177-3AD203B41FA5}">
                      <a16:colId xmlns:a16="http://schemas.microsoft.com/office/drawing/2014/main" val="4193022810"/>
                    </a:ext>
                  </a:extLst>
                </a:gridCol>
                <a:gridCol w="2628900">
                  <a:extLst>
                    <a:ext uri="{9D8B030D-6E8A-4147-A177-3AD203B41FA5}">
                      <a16:colId xmlns:a16="http://schemas.microsoft.com/office/drawing/2014/main" val="873063721"/>
                    </a:ext>
                  </a:extLst>
                </a:gridCol>
                <a:gridCol w="2628900">
                  <a:extLst>
                    <a:ext uri="{9D8B030D-6E8A-4147-A177-3AD203B41FA5}">
                      <a16:colId xmlns:a16="http://schemas.microsoft.com/office/drawing/2014/main" val="3092160094"/>
                    </a:ext>
                  </a:extLst>
                </a:gridCol>
              </a:tblGrid>
              <a:tr h="370840">
                <a:tc>
                  <a:txBody>
                    <a:bodyPr/>
                    <a:lstStyle/>
                    <a:p>
                      <a:r>
                        <a:rPr lang="en-GB" dirty="0"/>
                        <a:t>Reason</a:t>
                      </a:r>
                    </a:p>
                  </a:txBody>
                  <a:tcPr/>
                </a:tc>
                <a:tc>
                  <a:txBody>
                    <a:bodyPr/>
                    <a:lstStyle/>
                    <a:p>
                      <a:r>
                        <a:rPr lang="en-GB" dirty="0"/>
                        <a:t>Quantity</a:t>
                      </a:r>
                    </a:p>
                  </a:txBody>
                  <a:tcPr/>
                </a:tc>
                <a:tc>
                  <a:txBody>
                    <a:bodyPr/>
                    <a:lstStyle/>
                    <a:p>
                      <a:r>
                        <a:rPr lang="en-GB" dirty="0"/>
                        <a:t>Ins (</a:t>
                      </a:r>
                      <a:r>
                        <a:rPr lang="en-GB" dirty="0" err="1"/>
                        <a:t>Chf</a:t>
                      </a:r>
                      <a:r>
                        <a:rPr lang="en-GB" dirty="0"/>
                        <a:t>)</a:t>
                      </a:r>
                    </a:p>
                  </a:txBody>
                  <a:tcPr/>
                </a:tc>
                <a:tc>
                  <a:txBody>
                    <a:bodyPr/>
                    <a:lstStyle/>
                    <a:p>
                      <a:r>
                        <a:rPr lang="en-GB" dirty="0"/>
                        <a:t>Out (</a:t>
                      </a:r>
                      <a:r>
                        <a:rPr lang="en-GB" dirty="0" err="1"/>
                        <a:t>Chf</a:t>
                      </a:r>
                      <a:r>
                        <a:rPr lang="en-GB" dirty="0"/>
                        <a:t>)</a:t>
                      </a:r>
                    </a:p>
                  </a:txBody>
                  <a:tcPr/>
                </a:tc>
                <a:extLst>
                  <a:ext uri="{0D108BD9-81ED-4DB2-BD59-A6C34878D82A}">
                    <a16:rowId xmlns:a16="http://schemas.microsoft.com/office/drawing/2014/main" val="3704918171"/>
                  </a:ext>
                </a:extLst>
              </a:tr>
              <a:tr h="370840">
                <a:tc>
                  <a:txBody>
                    <a:bodyPr/>
                    <a:lstStyle/>
                    <a:p>
                      <a:r>
                        <a:rPr lang="en-GB" dirty="0"/>
                        <a:t>Membership Fees</a:t>
                      </a:r>
                    </a:p>
                  </a:txBody>
                  <a:tcPr/>
                </a:tc>
                <a:tc>
                  <a:txBody>
                    <a:bodyPr/>
                    <a:lstStyle/>
                    <a:p>
                      <a:r>
                        <a:rPr lang="en-GB" dirty="0"/>
                        <a:t>9</a:t>
                      </a:r>
                    </a:p>
                  </a:txBody>
                  <a:tcPr/>
                </a:tc>
                <a:tc>
                  <a:txBody>
                    <a:bodyPr/>
                    <a:lstStyle/>
                    <a:p>
                      <a:r>
                        <a:rPr lang="en-GB" dirty="0"/>
                        <a:t>450</a:t>
                      </a:r>
                    </a:p>
                  </a:txBody>
                  <a:tcPr/>
                </a:tc>
                <a:tc>
                  <a:txBody>
                    <a:bodyPr/>
                    <a:lstStyle/>
                    <a:p>
                      <a:endParaRPr lang="en-GB"/>
                    </a:p>
                  </a:txBody>
                  <a:tcPr/>
                </a:tc>
                <a:extLst>
                  <a:ext uri="{0D108BD9-81ED-4DB2-BD59-A6C34878D82A}">
                    <a16:rowId xmlns:a16="http://schemas.microsoft.com/office/drawing/2014/main" val="1211826547"/>
                  </a:ext>
                </a:extLst>
              </a:tr>
              <a:tr h="370840">
                <a:tc>
                  <a:txBody>
                    <a:bodyPr/>
                    <a:lstStyle/>
                    <a:p>
                      <a:r>
                        <a:rPr lang="en-GB" dirty="0"/>
                        <a:t>New 3D Printer</a:t>
                      </a:r>
                    </a:p>
                  </a:txBody>
                  <a:tcPr/>
                </a:tc>
                <a:tc>
                  <a:txBody>
                    <a:bodyPr/>
                    <a:lstStyle/>
                    <a:p>
                      <a:r>
                        <a:rPr lang="en-GB" dirty="0"/>
                        <a:t>1</a:t>
                      </a:r>
                    </a:p>
                  </a:txBody>
                  <a:tcPr/>
                </a:tc>
                <a:tc>
                  <a:txBody>
                    <a:bodyPr/>
                    <a:lstStyle/>
                    <a:p>
                      <a:endParaRPr lang="en-GB" dirty="0"/>
                    </a:p>
                  </a:txBody>
                  <a:tcPr/>
                </a:tc>
                <a:tc>
                  <a:txBody>
                    <a:bodyPr/>
                    <a:lstStyle/>
                    <a:p>
                      <a:r>
                        <a:rPr lang="en-GB" dirty="0"/>
                        <a:t>1121.62</a:t>
                      </a:r>
                    </a:p>
                  </a:txBody>
                  <a:tcPr/>
                </a:tc>
                <a:extLst>
                  <a:ext uri="{0D108BD9-81ED-4DB2-BD59-A6C34878D82A}">
                    <a16:rowId xmlns:a16="http://schemas.microsoft.com/office/drawing/2014/main" val="1950863292"/>
                  </a:ext>
                </a:extLst>
              </a:tr>
              <a:tr h="370840">
                <a:tc>
                  <a:txBody>
                    <a:bodyPr/>
                    <a:lstStyle/>
                    <a:p>
                      <a:r>
                        <a:rPr lang="en-GB" dirty="0"/>
                        <a:t>FPV Starter Kit</a:t>
                      </a:r>
                    </a:p>
                  </a:txBody>
                  <a:tcPr/>
                </a:tc>
                <a:tc>
                  <a:txBody>
                    <a:bodyPr/>
                    <a:lstStyle/>
                    <a:p>
                      <a:r>
                        <a:rPr lang="en-GB" dirty="0"/>
                        <a:t>1</a:t>
                      </a:r>
                    </a:p>
                  </a:txBody>
                  <a:tcPr/>
                </a:tc>
                <a:tc>
                  <a:txBody>
                    <a:bodyPr/>
                    <a:lstStyle/>
                    <a:p>
                      <a:endParaRPr lang="en-GB" dirty="0"/>
                    </a:p>
                  </a:txBody>
                  <a:tcPr/>
                </a:tc>
                <a:tc>
                  <a:txBody>
                    <a:bodyPr/>
                    <a:lstStyle/>
                    <a:p>
                      <a:r>
                        <a:rPr lang="en-GB" dirty="0"/>
                        <a:t>220</a:t>
                      </a:r>
                    </a:p>
                  </a:txBody>
                  <a:tcPr/>
                </a:tc>
                <a:extLst>
                  <a:ext uri="{0D108BD9-81ED-4DB2-BD59-A6C34878D82A}">
                    <a16:rowId xmlns:a16="http://schemas.microsoft.com/office/drawing/2014/main" val="2952363780"/>
                  </a:ext>
                </a:extLst>
              </a:tr>
              <a:tr h="370840">
                <a:tc>
                  <a:txBody>
                    <a:bodyPr/>
                    <a:lstStyle/>
                    <a:p>
                      <a:r>
                        <a:rPr lang="en-GB" dirty="0"/>
                        <a:t>Solder Accessories</a:t>
                      </a:r>
                    </a:p>
                  </a:txBody>
                  <a:tcPr/>
                </a:tc>
                <a:tc>
                  <a:txBody>
                    <a:bodyPr/>
                    <a:lstStyle/>
                    <a:p>
                      <a:r>
                        <a:rPr lang="en-GB" dirty="0"/>
                        <a:t>~~</a:t>
                      </a:r>
                    </a:p>
                  </a:txBody>
                  <a:tcPr/>
                </a:tc>
                <a:tc>
                  <a:txBody>
                    <a:bodyPr/>
                    <a:lstStyle/>
                    <a:p>
                      <a:endParaRPr lang="en-GB" dirty="0"/>
                    </a:p>
                  </a:txBody>
                  <a:tcPr/>
                </a:tc>
                <a:tc>
                  <a:txBody>
                    <a:bodyPr/>
                    <a:lstStyle/>
                    <a:p>
                      <a:r>
                        <a:rPr lang="en-GB" dirty="0"/>
                        <a:t>46</a:t>
                      </a:r>
                    </a:p>
                  </a:txBody>
                  <a:tcPr/>
                </a:tc>
                <a:extLst>
                  <a:ext uri="{0D108BD9-81ED-4DB2-BD59-A6C34878D82A}">
                    <a16:rowId xmlns:a16="http://schemas.microsoft.com/office/drawing/2014/main" val="1749988037"/>
                  </a:ext>
                </a:extLst>
              </a:tr>
              <a:tr h="370840">
                <a:tc>
                  <a:txBody>
                    <a:bodyPr/>
                    <a:lstStyle/>
                    <a:p>
                      <a:r>
                        <a:rPr lang="en-GB" dirty="0"/>
                        <a:t>Staff Association </a:t>
                      </a:r>
                    </a:p>
                  </a:txBody>
                  <a:tcPr/>
                </a:tc>
                <a:tc>
                  <a:txBody>
                    <a:bodyPr/>
                    <a:lstStyle/>
                    <a:p>
                      <a:r>
                        <a:rPr lang="en-GB" dirty="0"/>
                        <a:t>1</a:t>
                      </a:r>
                    </a:p>
                  </a:txBody>
                  <a:tcPr/>
                </a:tc>
                <a:tc>
                  <a:txBody>
                    <a:bodyPr/>
                    <a:lstStyle/>
                    <a:p>
                      <a:r>
                        <a:rPr lang="en-GB" dirty="0"/>
                        <a:t>2250</a:t>
                      </a:r>
                    </a:p>
                  </a:txBody>
                  <a:tcPr/>
                </a:tc>
                <a:tc>
                  <a:txBody>
                    <a:bodyPr/>
                    <a:lstStyle/>
                    <a:p>
                      <a:endParaRPr lang="en-GB"/>
                    </a:p>
                  </a:txBody>
                  <a:tcPr/>
                </a:tc>
                <a:extLst>
                  <a:ext uri="{0D108BD9-81ED-4DB2-BD59-A6C34878D82A}">
                    <a16:rowId xmlns:a16="http://schemas.microsoft.com/office/drawing/2014/main" val="1458421647"/>
                  </a:ext>
                </a:extLst>
              </a:tr>
              <a:tr h="370840">
                <a:tc>
                  <a:txBody>
                    <a:bodyPr/>
                    <a:lstStyle/>
                    <a:p>
                      <a:r>
                        <a:rPr lang="en-GB" dirty="0"/>
                        <a:t>Banking Fees</a:t>
                      </a:r>
                    </a:p>
                  </a:txBody>
                  <a:tcPr/>
                </a:tc>
                <a:tc>
                  <a:txBody>
                    <a:bodyPr/>
                    <a:lstStyle/>
                    <a:p>
                      <a:r>
                        <a:rPr lang="en-GB" dirty="0"/>
                        <a:t>1</a:t>
                      </a:r>
                    </a:p>
                  </a:txBody>
                  <a:tcPr/>
                </a:tc>
                <a:tc>
                  <a:txBody>
                    <a:bodyPr/>
                    <a:lstStyle/>
                    <a:p>
                      <a:endParaRPr lang="en-GB"/>
                    </a:p>
                  </a:txBody>
                  <a:tcPr/>
                </a:tc>
                <a:tc>
                  <a:txBody>
                    <a:bodyPr/>
                    <a:lstStyle/>
                    <a:p>
                      <a:r>
                        <a:rPr lang="en-GB" dirty="0"/>
                        <a:t>5.80</a:t>
                      </a:r>
                    </a:p>
                  </a:txBody>
                  <a:tcPr/>
                </a:tc>
                <a:extLst>
                  <a:ext uri="{0D108BD9-81ED-4DB2-BD59-A6C34878D82A}">
                    <a16:rowId xmlns:a16="http://schemas.microsoft.com/office/drawing/2014/main" val="4131946482"/>
                  </a:ext>
                </a:extLst>
              </a:tr>
              <a:tr h="370840">
                <a:tc>
                  <a:txBody>
                    <a:bodyPr/>
                    <a:lstStyle/>
                    <a:p>
                      <a:r>
                        <a:rPr lang="en-GB" dirty="0"/>
                        <a:t>Total</a:t>
                      </a:r>
                    </a:p>
                  </a:txBody>
                  <a:tcPr/>
                </a:tc>
                <a:tc>
                  <a:txBody>
                    <a:bodyPr/>
                    <a:lstStyle/>
                    <a:p>
                      <a:endParaRPr lang="en-GB"/>
                    </a:p>
                  </a:txBody>
                  <a:tcPr/>
                </a:tc>
                <a:tc>
                  <a:txBody>
                    <a:bodyPr/>
                    <a:lstStyle/>
                    <a:p>
                      <a:r>
                        <a:rPr lang="en-GB" dirty="0"/>
                        <a:t>2700</a:t>
                      </a:r>
                    </a:p>
                  </a:txBody>
                  <a:tcPr/>
                </a:tc>
                <a:tc>
                  <a:txBody>
                    <a:bodyPr/>
                    <a:lstStyle/>
                    <a:p>
                      <a:r>
                        <a:rPr lang="en-GB" dirty="0"/>
                        <a:t>1393.42</a:t>
                      </a:r>
                    </a:p>
                  </a:txBody>
                  <a:tcPr/>
                </a:tc>
                <a:extLst>
                  <a:ext uri="{0D108BD9-81ED-4DB2-BD59-A6C34878D82A}">
                    <a16:rowId xmlns:a16="http://schemas.microsoft.com/office/drawing/2014/main" val="2561499734"/>
                  </a:ext>
                </a:extLst>
              </a:tr>
              <a:tr h="370840">
                <a:tc>
                  <a:txBody>
                    <a:bodyPr/>
                    <a:lstStyle/>
                    <a:p>
                      <a:r>
                        <a:rPr lang="en-GB" dirty="0"/>
                        <a:t>Start of the Year Balance</a:t>
                      </a:r>
                    </a:p>
                  </a:txBody>
                  <a:tcPr/>
                </a:tc>
                <a:tc>
                  <a:txBody>
                    <a:bodyPr/>
                    <a:lstStyle/>
                    <a:p>
                      <a:r>
                        <a:rPr lang="en-GB" dirty="0"/>
                        <a:t>22,232.20 CHF</a:t>
                      </a:r>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874707136"/>
                  </a:ext>
                </a:extLst>
              </a:tr>
              <a:tr h="370840">
                <a:tc>
                  <a:txBody>
                    <a:bodyPr/>
                    <a:lstStyle/>
                    <a:p>
                      <a:r>
                        <a:rPr lang="en-GB" dirty="0"/>
                        <a:t>2020 End Balance</a:t>
                      </a:r>
                    </a:p>
                  </a:txBody>
                  <a:tcPr/>
                </a:tc>
                <a:tc>
                  <a:txBody>
                    <a:bodyPr/>
                    <a:lstStyle/>
                    <a:p>
                      <a:r>
                        <a:rPr lang="en-GB" dirty="0"/>
                        <a:t>23,538.78 CHF</a:t>
                      </a:r>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4052908452"/>
                  </a:ext>
                </a:extLst>
              </a:tr>
            </a:tbl>
          </a:graphicData>
        </a:graphic>
      </p:graphicFrame>
    </p:spTree>
    <p:extLst>
      <p:ext uri="{BB962C8B-B14F-4D97-AF65-F5344CB8AC3E}">
        <p14:creationId xmlns:p14="http://schemas.microsoft.com/office/powerpoint/2010/main" val="561963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770B1-5793-4437-89E5-58BEA6392528}"/>
              </a:ext>
            </a:extLst>
          </p:cNvPr>
          <p:cNvSpPr>
            <a:spLocks noGrp="1"/>
          </p:cNvSpPr>
          <p:nvPr>
            <p:ph type="title"/>
          </p:nvPr>
        </p:nvSpPr>
        <p:spPr/>
        <p:txBody>
          <a:bodyPr/>
          <a:lstStyle/>
          <a:p>
            <a:r>
              <a:rPr lang="en-GB" dirty="0"/>
              <a:t>2021 Purchases</a:t>
            </a:r>
          </a:p>
        </p:txBody>
      </p:sp>
      <p:sp>
        <p:nvSpPr>
          <p:cNvPr id="3" name="Content Placeholder 2">
            <a:extLst>
              <a:ext uri="{FF2B5EF4-FFF2-40B4-BE49-F238E27FC236}">
                <a16:creationId xmlns:a16="http://schemas.microsoft.com/office/drawing/2014/main" id="{23EFF6D8-46BF-4C67-B274-E82B5FBE3763}"/>
              </a:ext>
            </a:extLst>
          </p:cNvPr>
          <p:cNvSpPr>
            <a:spLocks noGrp="1"/>
          </p:cNvSpPr>
          <p:nvPr>
            <p:ph idx="1"/>
          </p:nvPr>
        </p:nvSpPr>
        <p:spPr/>
        <p:txBody>
          <a:bodyPr>
            <a:normAutofit lnSpcReduction="10000"/>
          </a:bodyPr>
          <a:lstStyle/>
          <a:p>
            <a:pPr marL="0" indent="0">
              <a:buNone/>
            </a:pPr>
            <a:r>
              <a:rPr lang="en-GB" dirty="0"/>
              <a:t>As you can see, we have a decent amount of money to sort out properly equipping the club for you…</a:t>
            </a:r>
          </a:p>
          <a:p>
            <a:pPr marL="0" indent="0">
              <a:buNone/>
            </a:pPr>
            <a:endParaRPr lang="en-GB" dirty="0"/>
          </a:p>
          <a:p>
            <a:pPr marL="0" indent="0">
              <a:buNone/>
            </a:pPr>
            <a:r>
              <a:rPr lang="en-GB" dirty="0"/>
              <a:t>Certain things, agreed by the </a:t>
            </a:r>
            <a:r>
              <a:rPr lang="en-GB" dirty="0" err="1"/>
              <a:t>commitee</a:t>
            </a:r>
            <a:r>
              <a:rPr lang="en-GB" dirty="0"/>
              <a:t> last year include; </a:t>
            </a:r>
            <a:r>
              <a:rPr lang="en-GB" dirty="0" err="1"/>
              <a:t>Realflight</a:t>
            </a:r>
            <a:r>
              <a:rPr lang="en-GB" dirty="0"/>
              <a:t> Plane Sim, </a:t>
            </a:r>
            <a:r>
              <a:rPr lang="en-GB" dirty="0" err="1"/>
              <a:t>Velocidrone</a:t>
            </a:r>
            <a:r>
              <a:rPr lang="en-GB" dirty="0"/>
              <a:t> Sim, New Soldering Posts and a club </a:t>
            </a:r>
            <a:r>
              <a:rPr lang="en-GB" dirty="0" err="1"/>
              <a:t>Lipo</a:t>
            </a:r>
            <a:r>
              <a:rPr lang="en-GB" dirty="0"/>
              <a:t> charger capable of up to 12S charging. This will amount </a:t>
            </a:r>
            <a:r>
              <a:rPr lang="en-GB"/>
              <a:t>too ~600CHF</a:t>
            </a:r>
            <a:r>
              <a:rPr lang="en-GB" dirty="0"/>
              <a:t>.</a:t>
            </a:r>
          </a:p>
          <a:p>
            <a:pPr marL="0" indent="0">
              <a:buNone/>
            </a:pPr>
            <a:endParaRPr lang="en-GB" dirty="0"/>
          </a:p>
          <a:p>
            <a:pPr marL="0" indent="0">
              <a:buNone/>
            </a:pPr>
            <a:r>
              <a:rPr lang="en-GB" dirty="0"/>
              <a:t>This year we would like approval for; a new PC ~1200 CHF to run the Sims, Club Radios (FUTABA ~600, FrSky~80), 1 or 2 Club Planes ~150, a club drone ~250, and anything our members would like to put forward.</a:t>
            </a:r>
          </a:p>
          <a:p>
            <a:pPr marL="0" indent="0">
              <a:buNone/>
            </a:pPr>
            <a:endParaRPr lang="en-GB" dirty="0"/>
          </a:p>
        </p:txBody>
      </p:sp>
    </p:spTree>
    <p:extLst>
      <p:ext uri="{BB962C8B-B14F-4D97-AF65-F5344CB8AC3E}">
        <p14:creationId xmlns:p14="http://schemas.microsoft.com/office/powerpoint/2010/main" val="18190837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453</Words>
  <Application>Microsoft Office PowerPoint</Application>
  <PresentationFormat>Widescreen</PresentationFormat>
  <Paragraphs>54</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CTMC 2020 Financial Review</vt:lpstr>
      <vt:lpstr>Membership Situation</vt:lpstr>
      <vt:lpstr>Purchases Made</vt:lpstr>
      <vt:lpstr>FPV Starter Kit</vt:lpstr>
      <vt:lpstr>In &amp; Outs – Short but Sweet…</vt:lpstr>
      <vt:lpstr>2021 Purchases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CTMC 2020 Financial Review</dc:title>
  <dc:creator>Jamie Pinnell</dc:creator>
  <cp:lastModifiedBy>Jamie Pinnell</cp:lastModifiedBy>
  <cp:revision>8</cp:revision>
  <dcterms:created xsi:type="dcterms:W3CDTF">2021-02-22T18:29:36Z</dcterms:created>
  <dcterms:modified xsi:type="dcterms:W3CDTF">2021-02-24T21:14:39Z</dcterms:modified>
</cp:coreProperties>
</file>