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12.png" ContentType="image/png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2.wmf" ContentType="image/x-wmf"/>
  <Override PartName="/ppt/media/image13.png" ContentType="image/png"/>
  <Override PartName="/ppt/media/image1.wmf" ContentType="image/x-wmf"/>
  <Override PartName="/ppt/media/image3.wmf" ContentType="image/x-wmf"/>
  <Override PartName="/ppt/media/image5.png" ContentType="image/png"/>
  <Override PartName="/ppt/media/image4.wmf" ContentType="image/x-wmf"/>
  <Override PartName="/ppt/media/image6.png" ContentType="image/png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10" descr=""/>
          <p:cNvPicPr/>
          <p:nvPr/>
        </p:nvPicPr>
        <p:blipFill>
          <a:blip r:embed="rId2"/>
          <a:stretch/>
        </p:blipFill>
        <p:spPr>
          <a:xfrm>
            <a:off x="-57960" y="4527720"/>
            <a:ext cx="8237520" cy="610200"/>
          </a:xfrm>
          <a:prstGeom prst="rect">
            <a:avLst/>
          </a:prstGeom>
          <a:ln>
            <a:noFill/>
          </a:ln>
        </p:spPr>
      </p:pic>
      <p:pic>
        <p:nvPicPr>
          <p:cNvPr id="1" name="Image 2" descr=""/>
          <p:cNvPicPr/>
          <p:nvPr/>
        </p:nvPicPr>
        <p:blipFill>
          <a:blip r:embed="rId3"/>
          <a:stretch/>
        </p:blipFill>
        <p:spPr>
          <a:xfrm>
            <a:off x="3309480" y="1327680"/>
            <a:ext cx="2514240" cy="248904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10" descr=""/>
          <p:cNvPicPr/>
          <p:nvPr/>
        </p:nvPicPr>
        <p:blipFill>
          <a:blip r:embed="rId2"/>
          <a:stretch/>
        </p:blipFill>
        <p:spPr>
          <a:xfrm>
            <a:off x="-57960" y="4527720"/>
            <a:ext cx="8237520" cy="610200"/>
          </a:xfrm>
          <a:prstGeom prst="rect">
            <a:avLst/>
          </a:prstGeom>
          <a:ln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 10" descr=""/>
          <p:cNvPicPr/>
          <p:nvPr/>
        </p:nvPicPr>
        <p:blipFill>
          <a:blip r:embed="rId2"/>
          <a:stretch/>
        </p:blipFill>
        <p:spPr>
          <a:xfrm>
            <a:off x="-57960" y="4527720"/>
            <a:ext cx="8237520" cy="610200"/>
          </a:xfrm>
          <a:prstGeom prst="rect">
            <a:avLst/>
          </a:prstGeom>
          <a:ln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Code: modeling a system (2/2)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91440" y="994320"/>
            <a:ext cx="89589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‘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logics’ are derived from a unique logical function: “out of”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X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OO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Y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: at least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X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running children out of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Y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children </a:t>
            </a: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(or = 1OO2)</a:t>
            </a:r>
            <a:endParaRPr b="0" lang="en-US" sz="22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Z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TF :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Z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= Y-X tolerated faults amongst the children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X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RC :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X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running children needed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AND: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Y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OO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Y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0" name="" descr=""/>
          <p:cNvPicPr/>
          <p:nvPr/>
        </p:nvPicPr>
        <p:blipFill>
          <a:blip r:embed="rId1"/>
          <a:stretch/>
        </p:blipFill>
        <p:spPr>
          <a:xfrm>
            <a:off x="360" y="3331080"/>
            <a:ext cx="9141840" cy="1056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63" dur="indefinite" restart="never" nodeType="tmRoot">
          <p:childTnLst>
            <p:seq>
              <p:cTn id="264" dur="indefinite" nodeType="mainSeq">
                <p:childTnLst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Code reusability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To model additional accelerator specific logic: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define a new key word for the input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add a new class taking a list of children as an input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Dynamic compensation: 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parent status = (XOOY) and (not 2 adjacent failures)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“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X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OO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Y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” already coded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“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not 2 adjacent failures” : simple loop to check statuses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CustomShape 4"/>
          <p:cNvSpPr/>
          <p:nvPr/>
        </p:nvSpPr>
        <p:spPr>
          <a:xfrm>
            <a:off x="257328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CustomShape 5"/>
          <p:cNvSpPr/>
          <p:nvPr/>
        </p:nvSpPr>
        <p:spPr>
          <a:xfrm>
            <a:off x="3030480" y="4194000"/>
            <a:ext cx="455040" cy="375840"/>
          </a:xfrm>
          <a:prstGeom prst="rect">
            <a:avLst/>
          </a:prstGeom>
          <a:solidFill>
            <a:srgbClr val="ed1c2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6"/>
          <p:cNvSpPr/>
          <p:nvPr/>
        </p:nvSpPr>
        <p:spPr>
          <a:xfrm>
            <a:off x="349848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7"/>
          <p:cNvSpPr/>
          <p:nvPr/>
        </p:nvSpPr>
        <p:spPr>
          <a:xfrm>
            <a:off x="395568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8"/>
          <p:cNvSpPr/>
          <p:nvPr/>
        </p:nvSpPr>
        <p:spPr>
          <a:xfrm>
            <a:off x="441288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CustomShape 9"/>
          <p:cNvSpPr/>
          <p:nvPr/>
        </p:nvSpPr>
        <p:spPr>
          <a:xfrm>
            <a:off x="488088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0" name="CustomShape 10"/>
          <p:cNvSpPr/>
          <p:nvPr/>
        </p:nvSpPr>
        <p:spPr>
          <a:xfrm>
            <a:off x="533952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CustomShape 11"/>
          <p:cNvSpPr/>
          <p:nvPr/>
        </p:nvSpPr>
        <p:spPr>
          <a:xfrm>
            <a:off x="5796720" y="4194000"/>
            <a:ext cx="455040" cy="375840"/>
          </a:xfrm>
          <a:prstGeom prst="rect">
            <a:avLst/>
          </a:prstGeom>
          <a:solidFill>
            <a:srgbClr val="ed1c2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CustomShape 12"/>
          <p:cNvSpPr/>
          <p:nvPr/>
        </p:nvSpPr>
        <p:spPr>
          <a:xfrm>
            <a:off x="626472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CustomShape 13"/>
          <p:cNvSpPr/>
          <p:nvPr/>
        </p:nvSpPr>
        <p:spPr>
          <a:xfrm>
            <a:off x="6721920" y="4194000"/>
            <a:ext cx="455040" cy="375840"/>
          </a:xfrm>
          <a:prstGeom prst="rect">
            <a:avLst/>
          </a:prstGeom>
          <a:solidFill>
            <a:srgbClr val="ed1c2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14"/>
          <p:cNvSpPr/>
          <p:nvPr/>
        </p:nvSpPr>
        <p:spPr>
          <a:xfrm>
            <a:off x="717912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CustomShape 15"/>
          <p:cNvSpPr/>
          <p:nvPr/>
        </p:nvSpPr>
        <p:spPr>
          <a:xfrm>
            <a:off x="7647120" y="41940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16"/>
          <p:cNvSpPr/>
          <p:nvPr/>
        </p:nvSpPr>
        <p:spPr>
          <a:xfrm>
            <a:off x="257328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CustomShape 17"/>
          <p:cNvSpPr/>
          <p:nvPr/>
        </p:nvSpPr>
        <p:spPr>
          <a:xfrm>
            <a:off x="303048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CustomShape 18"/>
          <p:cNvSpPr/>
          <p:nvPr/>
        </p:nvSpPr>
        <p:spPr>
          <a:xfrm>
            <a:off x="349848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CustomShape 19"/>
          <p:cNvSpPr/>
          <p:nvPr/>
        </p:nvSpPr>
        <p:spPr>
          <a:xfrm>
            <a:off x="395568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CustomShape 20"/>
          <p:cNvSpPr/>
          <p:nvPr/>
        </p:nvSpPr>
        <p:spPr>
          <a:xfrm>
            <a:off x="441288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21"/>
          <p:cNvSpPr/>
          <p:nvPr/>
        </p:nvSpPr>
        <p:spPr>
          <a:xfrm>
            <a:off x="4880880" y="4651200"/>
            <a:ext cx="455040" cy="375840"/>
          </a:xfrm>
          <a:prstGeom prst="rect">
            <a:avLst/>
          </a:prstGeom>
          <a:solidFill>
            <a:srgbClr val="ed1c2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CustomShape 22"/>
          <p:cNvSpPr/>
          <p:nvPr/>
        </p:nvSpPr>
        <p:spPr>
          <a:xfrm>
            <a:off x="5339520" y="4651200"/>
            <a:ext cx="455040" cy="375840"/>
          </a:xfrm>
          <a:prstGeom prst="rect">
            <a:avLst/>
          </a:prstGeom>
          <a:solidFill>
            <a:srgbClr val="ed1c2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CustomShape 23"/>
          <p:cNvSpPr/>
          <p:nvPr/>
        </p:nvSpPr>
        <p:spPr>
          <a:xfrm>
            <a:off x="579672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CustomShape 24"/>
          <p:cNvSpPr/>
          <p:nvPr/>
        </p:nvSpPr>
        <p:spPr>
          <a:xfrm>
            <a:off x="626472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5" name="CustomShape 25"/>
          <p:cNvSpPr/>
          <p:nvPr/>
        </p:nvSpPr>
        <p:spPr>
          <a:xfrm>
            <a:off x="672192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6" name="CustomShape 26"/>
          <p:cNvSpPr/>
          <p:nvPr/>
        </p:nvSpPr>
        <p:spPr>
          <a:xfrm>
            <a:off x="717912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7" name="CustomShape 27"/>
          <p:cNvSpPr/>
          <p:nvPr/>
        </p:nvSpPr>
        <p:spPr>
          <a:xfrm>
            <a:off x="7647120" y="4651200"/>
            <a:ext cx="455040" cy="375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8" name="CustomShape 28"/>
          <p:cNvSpPr/>
          <p:nvPr/>
        </p:nvSpPr>
        <p:spPr>
          <a:xfrm>
            <a:off x="1315800" y="4225680"/>
            <a:ext cx="521640" cy="34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a65d"/>
                </a:solidFill>
                <a:latin typeface="Arial"/>
                <a:ea typeface="DejaVu Sans"/>
              </a:rPr>
              <a:t>OK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9" name="CustomShape 29"/>
          <p:cNvSpPr/>
          <p:nvPr/>
        </p:nvSpPr>
        <p:spPr>
          <a:xfrm>
            <a:off x="1005840" y="4663440"/>
            <a:ext cx="1095120" cy="34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ce181e"/>
                </a:solidFill>
                <a:latin typeface="Arial"/>
                <a:ea typeface="DejaVu Sans"/>
              </a:rPr>
              <a:t>NOT OK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285" dur="indefinite" restart="never" nodeType="tmRoot">
          <p:childTnLst>
            <p:seq>
              <p:cTn id="286" dur="indefinite" nodeType="mainSeq">
                <p:childTnLst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Code inputs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The input is based on 3 excel files describing:</a:t>
            </a:r>
            <a:endParaRPr b="0" lang="en-US" sz="2400" spc="-1" strike="noStrike">
              <a:latin typeface="Arial"/>
            </a:endParaRPr>
          </a:p>
          <a:p>
            <a:pPr lvl="1" marL="432000" indent="-212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AutoNum type="arabicParenR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the system: 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ARCHITECTURE, FAILURE_MODES,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FAILURE_MODE_ASSIGNMENTS, PHASES,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MRU(minimal replaceable units), INSPECTION</a:t>
            </a:r>
            <a:endParaRPr b="0" lang="en-US" sz="2400" spc="-1" strike="noStrike">
              <a:latin typeface="Arial"/>
            </a:endParaRPr>
          </a:p>
          <a:p>
            <a:pPr lvl="1" marL="432000" indent="-212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AutoNum type="arabicParenR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the simulation: Monte Carlo parameters</a:t>
            </a:r>
            <a:endParaRPr b="0" lang="en-US" sz="2400" spc="-1" strike="noStrike">
              <a:latin typeface="Arial"/>
            </a:endParaRPr>
          </a:p>
          <a:p>
            <a:pPr lvl="1" marL="432000" indent="-212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AutoNum type="arabicParenR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 possible sensitivity analysis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22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55" dur="indefinite" restart="never" nodeType="tmRoot">
          <p:childTnLst>
            <p:seq>
              <p:cTn id="356" dur="indefinite" nodeType="mainSeq">
                <p:childTnLst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Phases feature (1/4)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5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6" name="CustomShape 4"/>
          <p:cNvSpPr/>
          <p:nvPr/>
        </p:nvSpPr>
        <p:spPr>
          <a:xfrm>
            <a:off x="91440" y="1109160"/>
            <a:ext cx="89571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LHC is operated performing a so called cycle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</p:txBody>
      </p:sp>
      <p:pic>
        <p:nvPicPr>
          <p:cNvPr id="227" name="" descr=""/>
          <p:cNvPicPr/>
          <p:nvPr/>
        </p:nvPicPr>
        <p:blipFill>
          <a:blip r:embed="rId1"/>
          <a:srcRect l="0" t="0" r="8116" b="2375"/>
          <a:stretch/>
        </p:blipFill>
        <p:spPr>
          <a:xfrm>
            <a:off x="547920" y="1634760"/>
            <a:ext cx="8181000" cy="329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69" dur="indefinite" restart="never" nodeType="tmRoot">
          <p:childTnLst>
            <p:seq>
              <p:cTn id="37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Phases feature (2/4)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CustomShape 4"/>
          <p:cNvSpPr/>
          <p:nvPr/>
        </p:nvSpPr>
        <p:spPr>
          <a:xfrm>
            <a:off x="91440" y="1109160"/>
            <a:ext cx="89571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38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Symbol"/>
              <a:buChar char="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LHC is operated performing a so called cycle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Main consequences: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LHC operating != LHC producing physics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Even if they are short, some faults have a large impact</a:t>
            </a:r>
            <a:r>
              <a:rPr b="0" lang="en-US" sz="1500" spc="-1" strike="noStrike">
                <a:solidFill>
                  <a:srgbClr val="0055a0"/>
                </a:solidFill>
                <a:latin typeface="Arial"/>
                <a:ea typeface="DejaVu Sans"/>
              </a:rPr>
              <a:t> (turn around)</a:t>
            </a:r>
            <a:endParaRPr b="0" lang="en-US" sz="15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In different phases, the failure modes don’t have the same PoF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quenches are more likely to occur at high energy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infrastructure faults are not affected by phases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(neither weasels…            )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32" name="" descr=""/>
          <p:cNvPicPr/>
          <p:nvPr/>
        </p:nvPicPr>
        <p:blipFill>
          <a:blip r:embed="rId1"/>
          <a:stretch/>
        </p:blipFill>
        <p:spPr>
          <a:xfrm>
            <a:off x="3726720" y="4457520"/>
            <a:ext cx="742320" cy="659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1" dur="indefinite" restart="never" nodeType="tmRoot">
          <p:childTnLst>
            <p:seq>
              <p:cTn id="372" dur="indefinite" nodeType="mainSeq">
                <p:childTnLst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Phases feature (3/4)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34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36" name="" descr=""/>
          <p:cNvPicPr/>
          <p:nvPr/>
        </p:nvPicPr>
        <p:blipFill>
          <a:blip r:embed="rId1"/>
          <a:stretch/>
        </p:blipFill>
        <p:spPr>
          <a:xfrm>
            <a:off x="720" y="1097280"/>
            <a:ext cx="9139680" cy="3243600"/>
          </a:xfrm>
          <a:prstGeom prst="rect">
            <a:avLst/>
          </a:prstGeom>
          <a:ln>
            <a:noFill/>
          </a:ln>
        </p:spPr>
      </p:pic>
      <p:sp>
        <p:nvSpPr>
          <p:cNvPr id="237" name="Line 4"/>
          <p:cNvSpPr/>
          <p:nvPr/>
        </p:nvSpPr>
        <p:spPr>
          <a:xfrm>
            <a:off x="1189080" y="1454760"/>
            <a:ext cx="604080" cy="360"/>
          </a:xfrm>
          <a:prstGeom prst="line">
            <a:avLst/>
          </a:prstGeom>
          <a:ln w="38160">
            <a:solidFill>
              <a:srgbClr val="00a65d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Line 5"/>
          <p:cNvSpPr/>
          <p:nvPr/>
        </p:nvSpPr>
        <p:spPr>
          <a:xfrm>
            <a:off x="1179720" y="1670760"/>
            <a:ext cx="604080" cy="360"/>
          </a:xfrm>
          <a:prstGeom prst="line">
            <a:avLst/>
          </a:prstGeom>
          <a:ln w="38160">
            <a:solidFill>
              <a:srgbClr val="00a65d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9" name="Line 6"/>
          <p:cNvSpPr/>
          <p:nvPr/>
        </p:nvSpPr>
        <p:spPr>
          <a:xfrm>
            <a:off x="1179720" y="1922760"/>
            <a:ext cx="604080" cy="360"/>
          </a:xfrm>
          <a:prstGeom prst="line">
            <a:avLst/>
          </a:prstGeom>
          <a:ln w="38160">
            <a:solidFill>
              <a:srgbClr val="00a65d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Line 7"/>
          <p:cNvSpPr/>
          <p:nvPr/>
        </p:nvSpPr>
        <p:spPr>
          <a:xfrm>
            <a:off x="1179720" y="2138760"/>
            <a:ext cx="604080" cy="360"/>
          </a:xfrm>
          <a:prstGeom prst="line">
            <a:avLst/>
          </a:prstGeom>
          <a:ln w="38160">
            <a:solidFill>
              <a:srgbClr val="00a65d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1" name="Line 8"/>
          <p:cNvSpPr/>
          <p:nvPr/>
        </p:nvSpPr>
        <p:spPr>
          <a:xfrm flipH="1">
            <a:off x="1179720" y="1510200"/>
            <a:ext cx="613440" cy="91440"/>
          </a:xfrm>
          <a:prstGeom prst="line">
            <a:avLst/>
          </a:prstGeom>
          <a:ln cap="rnd" w="12600">
            <a:solidFill>
              <a:srgbClr val="72bf44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2" name="Line 9"/>
          <p:cNvSpPr/>
          <p:nvPr/>
        </p:nvSpPr>
        <p:spPr>
          <a:xfrm flipH="1">
            <a:off x="1189080" y="1765080"/>
            <a:ext cx="613440" cy="91440"/>
          </a:xfrm>
          <a:prstGeom prst="line">
            <a:avLst/>
          </a:prstGeom>
          <a:ln cap="rnd" w="12600">
            <a:solidFill>
              <a:srgbClr val="72bf44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3" name="Line 10"/>
          <p:cNvSpPr/>
          <p:nvPr/>
        </p:nvSpPr>
        <p:spPr>
          <a:xfrm flipH="1">
            <a:off x="1182960" y="1992600"/>
            <a:ext cx="613440" cy="91440"/>
          </a:xfrm>
          <a:prstGeom prst="line">
            <a:avLst/>
          </a:prstGeom>
          <a:ln cap="rnd" w="12600">
            <a:solidFill>
              <a:srgbClr val="72bf44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Line 11"/>
          <p:cNvSpPr/>
          <p:nvPr/>
        </p:nvSpPr>
        <p:spPr>
          <a:xfrm flipH="1">
            <a:off x="1182960" y="2208600"/>
            <a:ext cx="613440" cy="91440"/>
          </a:xfrm>
          <a:prstGeom prst="line">
            <a:avLst/>
          </a:prstGeom>
          <a:ln cap="rnd" w="12600">
            <a:solidFill>
              <a:srgbClr val="72bf44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5" name="Line 12"/>
          <p:cNvSpPr/>
          <p:nvPr/>
        </p:nvSpPr>
        <p:spPr>
          <a:xfrm>
            <a:off x="1215720" y="2402280"/>
            <a:ext cx="604080" cy="360"/>
          </a:xfrm>
          <a:prstGeom prst="line">
            <a:avLst/>
          </a:prstGeom>
          <a:ln w="38160">
            <a:solidFill>
              <a:srgbClr val="00a65d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6" name="Line 13"/>
          <p:cNvSpPr/>
          <p:nvPr/>
        </p:nvSpPr>
        <p:spPr>
          <a:xfrm>
            <a:off x="1206360" y="2618280"/>
            <a:ext cx="604080" cy="360"/>
          </a:xfrm>
          <a:prstGeom prst="line">
            <a:avLst/>
          </a:prstGeom>
          <a:ln w="38160">
            <a:solidFill>
              <a:srgbClr val="00a65d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7" name="Line 14"/>
          <p:cNvSpPr/>
          <p:nvPr/>
        </p:nvSpPr>
        <p:spPr>
          <a:xfrm>
            <a:off x="1206360" y="2870280"/>
            <a:ext cx="3457440" cy="11520"/>
          </a:xfrm>
          <a:prstGeom prst="line">
            <a:avLst/>
          </a:prstGeom>
          <a:ln w="38160">
            <a:solidFill>
              <a:srgbClr val="ed1c24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Line 15"/>
          <p:cNvSpPr/>
          <p:nvPr/>
        </p:nvSpPr>
        <p:spPr>
          <a:xfrm flipH="1">
            <a:off x="1206360" y="2457720"/>
            <a:ext cx="613440" cy="91440"/>
          </a:xfrm>
          <a:prstGeom prst="line">
            <a:avLst/>
          </a:prstGeom>
          <a:ln cap="rnd" w="12600">
            <a:solidFill>
              <a:srgbClr val="72bf44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Line 16"/>
          <p:cNvSpPr/>
          <p:nvPr/>
        </p:nvSpPr>
        <p:spPr>
          <a:xfrm flipH="1">
            <a:off x="1215720" y="2712600"/>
            <a:ext cx="613440" cy="91440"/>
          </a:xfrm>
          <a:prstGeom prst="line">
            <a:avLst/>
          </a:prstGeom>
          <a:ln cap="rnd" w="12600">
            <a:solidFill>
              <a:srgbClr val="72bf44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Line 17"/>
          <p:cNvSpPr/>
          <p:nvPr/>
        </p:nvSpPr>
        <p:spPr>
          <a:xfrm flipH="1">
            <a:off x="1307160" y="2881800"/>
            <a:ext cx="3356640" cy="822960"/>
          </a:xfrm>
          <a:prstGeom prst="line">
            <a:avLst/>
          </a:prstGeom>
          <a:ln cap="rnd" w="12600">
            <a:solidFill>
              <a:srgbClr val="f58220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1" name="Line 18"/>
          <p:cNvSpPr/>
          <p:nvPr/>
        </p:nvSpPr>
        <p:spPr>
          <a:xfrm>
            <a:off x="1225080" y="3796200"/>
            <a:ext cx="604080" cy="360"/>
          </a:xfrm>
          <a:prstGeom prst="line">
            <a:avLst/>
          </a:prstGeom>
          <a:ln w="38160">
            <a:solidFill>
              <a:srgbClr val="00a65d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Line 19"/>
          <p:cNvSpPr/>
          <p:nvPr/>
        </p:nvSpPr>
        <p:spPr>
          <a:xfrm flipH="1" flipV="1">
            <a:off x="183240" y="1510200"/>
            <a:ext cx="1645920" cy="2286000"/>
          </a:xfrm>
          <a:prstGeom prst="line">
            <a:avLst/>
          </a:prstGeom>
          <a:ln cap="rnd" w="12600">
            <a:solidFill>
              <a:srgbClr val="72bf44"/>
            </a:solidFill>
            <a:custDash>
              <a:ds d="500000" sp="5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20"/>
          <p:cNvSpPr/>
          <p:nvPr/>
        </p:nvSpPr>
        <p:spPr>
          <a:xfrm>
            <a:off x="1920240" y="4500000"/>
            <a:ext cx="3927960" cy="34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How to get into CYCLING?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4" name="CustomShape 21"/>
          <p:cNvSpPr/>
          <p:nvPr/>
        </p:nvSpPr>
        <p:spPr>
          <a:xfrm rot="1244400">
            <a:off x="820080" y="4363560"/>
            <a:ext cx="1005480" cy="262440"/>
          </a:xfrm>
          <a:custGeom>
            <a:avLst/>
            <a:gdLst/>
            <a:ahLst/>
            <a:rect l="l" t="t" r="r" b="b"/>
            <a:pathLst>
              <a:path w="2806" h="742">
                <a:moveTo>
                  <a:pt x="2805" y="182"/>
                </a:moveTo>
                <a:lnTo>
                  <a:pt x="701" y="185"/>
                </a:lnTo>
                <a:lnTo>
                  <a:pt x="700" y="0"/>
                </a:lnTo>
                <a:lnTo>
                  <a:pt x="0" y="371"/>
                </a:lnTo>
                <a:lnTo>
                  <a:pt x="701" y="741"/>
                </a:lnTo>
                <a:lnTo>
                  <a:pt x="701" y="555"/>
                </a:lnTo>
                <a:lnTo>
                  <a:pt x="2805" y="552"/>
                </a:lnTo>
                <a:lnTo>
                  <a:pt x="2805" y="182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91" dur="indefinite" restart="never" nodeType="tmRoot">
          <p:childTnLst>
            <p:seq>
              <p:cTn id="392" dur="indefinite" nodeType="mainSeq">
                <p:childTnLst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Phase feature (4/4)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56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7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58" name="" descr=""/>
          <p:cNvPicPr/>
          <p:nvPr/>
        </p:nvPicPr>
        <p:blipFill>
          <a:blip r:embed="rId1"/>
          <a:stretch/>
        </p:blipFill>
        <p:spPr>
          <a:xfrm>
            <a:off x="0" y="1987200"/>
            <a:ext cx="9139680" cy="976680"/>
          </a:xfrm>
          <a:prstGeom prst="rect">
            <a:avLst/>
          </a:prstGeom>
          <a:ln>
            <a:noFill/>
          </a:ln>
        </p:spPr>
      </p:pic>
      <p:sp>
        <p:nvSpPr>
          <p:cNvPr id="259" name="CustomShape 4"/>
          <p:cNvSpPr/>
          <p:nvPr/>
        </p:nvSpPr>
        <p:spPr>
          <a:xfrm>
            <a:off x="91440" y="1118880"/>
            <a:ext cx="89571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Defining when a failure mode can occur is done in the FAILURE_MODE sheet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After a failure, it is possible to force the following phase with a CYCLING for example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p:timing>
    <p:tnLst>
      <p:par>
        <p:cTn id="449" dur="indefinite" restart="never" nodeType="tmRoot">
          <p:childTnLst>
            <p:seq>
              <p:cTn id="45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LHC example: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CustomShape 3"/>
          <p:cNvSpPr/>
          <p:nvPr/>
        </p:nvSpPr>
        <p:spPr>
          <a:xfrm>
            <a:off x="91440" y="1118880"/>
            <a:ext cx="89571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Extraction of AFT (WIP)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Quick look at the inputs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Results: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Time spent in different phases,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Ratio of aborted/successful 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stable beams, ...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63" name="" descr=""/>
          <p:cNvPicPr/>
          <p:nvPr/>
        </p:nvPicPr>
        <p:blipFill>
          <a:blip r:embed="rId1"/>
          <a:stretch/>
        </p:blipFill>
        <p:spPr>
          <a:xfrm>
            <a:off x="4937760" y="353520"/>
            <a:ext cx="4089240" cy="2163960"/>
          </a:xfrm>
          <a:prstGeom prst="rect">
            <a:avLst/>
          </a:prstGeom>
          <a:ln>
            <a:noFill/>
          </a:ln>
        </p:spPr>
      </p:pic>
      <p:pic>
        <p:nvPicPr>
          <p:cNvPr id="264" name="" descr=""/>
          <p:cNvPicPr/>
          <p:nvPr/>
        </p:nvPicPr>
        <p:blipFill>
          <a:blip r:embed="rId2"/>
          <a:stretch/>
        </p:blipFill>
        <p:spPr>
          <a:xfrm>
            <a:off x="5049720" y="2779200"/>
            <a:ext cx="3995640" cy="2063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51" dur="indefinite" restart="never" nodeType="tmRoot">
          <p:childTnLst>
            <p:seq>
              <p:cTn id="452" dur="indefinite" nodeType="mainSeq">
                <p:childTnLst>
                  <p:par>
                    <p:cTn id="453" fill="hold">
                      <p:stCondLst>
                        <p:cond delay="indefinite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Sensitivity analyses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7" name="CustomShape 3"/>
          <p:cNvSpPr/>
          <p:nvPr/>
        </p:nvSpPr>
        <p:spPr>
          <a:xfrm>
            <a:off x="91440" y="1125720"/>
            <a:ext cx="89571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Most of the time, sensitivity analyses are required:</a:t>
            </a:r>
            <a:endParaRPr b="0" lang="en-US" sz="2400" spc="-1" strike="noStrike">
              <a:latin typeface="Arial"/>
            </a:endParaRPr>
          </a:p>
          <a:p>
            <a:pPr lvl="2" marL="648000" indent="-212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Uncertainty on the input</a:t>
            </a:r>
            <a:endParaRPr b="0" lang="en-US" sz="2400" spc="-1" strike="noStrike">
              <a:latin typeface="Arial"/>
            </a:endParaRPr>
          </a:p>
          <a:p>
            <a:pPr lvl="2" marL="648000" indent="-212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Comparison of different operational conditions</a:t>
            </a:r>
            <a:endParaRPr b="0" lang="en-US" sz="2400" spc="-1" strike="noStrike">
              <a:latin typeface="Arial"/>
            </a:endParaRPr>
          </a:p>
          <a:p>
            <a:pPr lvl="2" marL="648000" indent="-212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Comparison of different designs, ...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The Sensitivity analysis input files allows for that easily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FAILURE_PARAMETER = MTTF of the failure mode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</p:txBody>
      </p:sp>
      <p:pic>
        <p:nvPicPr>
          <p:cNvPr id="268" name="" descr=""/>
          <p:cNvPicPr/>
          <p:nvPr/>
        </p:nvPicPr>
        <p:blipFill>
          <a:blip r:embed="rId1"/>
          <a:stretch/>
        </p:blipFill>
        <p:spPr>
          <a:xfrm>
            <a:off x="360" y="3399840"/>
            <a:ext cx="9139680" cy="733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69" dur="indefinite" restart="never" nodeType="tmRoot">
          <p:childTnLst>
            <p:seq>
              <p:cTn id="470" dur="indefinite" nodeType="mainSeq">
                <p:childTnLst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Conclusion / Outlook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270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First release of Availsim4 2021/03/01:  `</a:t>
            </a:r>
            <a:r>
              <a:rPr b="0" lang="en-US" sz="2400" spc="-1" strike="noStrike">
                <a:solidFill>
                  <a:srgbClr val="666666"/>
                </a:solidFill>
                <a:latin typeface="Arial"/>
                <a:ea typeface="DejaVu Sans"/>
              </a:rPr>
              <a:t>pip install availsim4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`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Availsim4 successfully used to model a number of cases 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LHC availability, 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Inner Triplet / D1 / D2 protection reliability,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Energy Extraction reliability (HL vacuum switch),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SSPA of SPS reliability and availability, …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Available for CERN community (3/5 users and 2/3 devs)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Next main features: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Deeper insight into statistics, faster execution time, 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user experience, post treatment of sensitivity analysis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79" dur="indefinite" restart="never" nodeType="tmRoot">
          <p:childTnLst>
            <p:seq>
              <p:cTn id="480" dur="indefinite" nodeType="mainSeq">
                <p:childTnLst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457200" y="1463040"/>
            <a:ext cx="8220960" cy="118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Availability and Reliability </a:t>
            </a:r>
            <a:br/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prediction with AvailSim4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457200" y="3126960"/>
            <a:ext cx="822096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b">
            <a:normAutofit/>
          </a:bodyPr>
          <a:p>
            <a:pPr>
              <a:lnSpc>
                <a:spcPct val="100000"/>
              </a:lnSpc>
              <a:spcBef>
                <a:spcPts val="281"/>
              </a:spcBef>
            </a:pPr>
            <a:r>
              <a:rPr b="0" lang="en-US" sz="1400" spc="-1" strike="noStrike">
                <a:solidFill>
                  <a:srgbClr val="0055a0"/>
                </a:solidFill>
                <a:latin typeface="Arial"/>
                <a:ea typeface="DejaVu Sans"/>
              </a:rPr>
              <a:t>Andrea Apollonio, Milosz Blaszkiewicz, Thibaud Buffet, </a:t>
            </a:r>
            <a:r>
              <a:rPr b="1" lang="en-US" sz="1400" spc="-1" strike="noStrike">
                <a:solidFill>
                  <a:srgbClr val="0055a0"/>
                </a:solidFill>
                <a:latin typeface="Arial"/>
                <a:ea typeface="DejaVu Sans"/>
              </a:rPr>
              <a:t>Thomas Cartier-Michaud</a:t>
            </a:r>
            <a:r>
              <a:rPr b="0" lang="en-US" sz="1400" spc="-1" strike="noStrike">
                <a:solidFill>
                  <a:srgbClr val="0055a0"/>
                </a:solidFill>
                <a:latin typeface="Arial"/>
                <a:ea typeface="DejaVu Sans"/>
              </a:rPr>
              <a:t>, </a:t>
            </a:r>
            <a:br/>
            <a:r>
              <a:rPr b="0" lang="en-US" sz="1400" spc="-1" strike="noStrike">
                <a:solidFill>
                  <a:srgbClr val="0055a0"/>
                </a:solidFill>
                <a:latin typeface="Arial"/>
                <a:ea typeface="DejaVu Sans"/>
              </a:rPr>
              <a:t>Lukas Felsberger, Jan Uythoven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r>
              <a:rPr b="0" lang="en-US" sz="1400" spc="-1" strike="noStrike">
                <a:solidFill>
                  <a:srgbClr val="0055a0"/>
                </a:solidFill>
                <a:latin typeface="Arial"/>
                <a:ea typeface="DejaVu Sans"/>
              </a:rPr>
              <a:t>Acknowledgments to the MPE software team!</a:t>
            </a:r>
            <a:endParaRPr b="0" lang="en-US" sz="14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Structure of talk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50800" indent="-5086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StarSymbol"/>
              <a:buAutoNum type="arabicPeriod"/>
            </a:pPr>
            <a:r>
              <a:rPr b="1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Motivations</a:t>
            </a:r>
            <a:r>
              <a:rPr b="0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: reliability and availability prediction tailored to accelerators</a:t>
            </a:r>
            <a:endParaRPr b="0" lang="en-US" sz="2600" spc="-1" strike="noStrike">
              <a:latin typeface="Arial"/>
            </a:endParaRPr>
          </a:p>
          <a:p>
            <a:pPr marL="550800" indent="-5086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StarSymbol"/>
              <a:buAutoNum type="arabicPeriod"/>
            </a:pPr>
            <a:r>
              <a:rPr b="1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Algorithm</a:t>
            </a:r>
            <a:r>
              <a:rPr b="0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: Discrete Event Simulation &amp; Monte Carlo</a:t>
            </a:r>
            <a:endParaRPr b="0" lang="en-US" sz="2600" spc="-1" strike="noStrike">
              <a:latin typeface="Arial"/>
            </a:endParaRPr>
          </a:p>
          <a:p>
            <a:pPr marL="550800" indent="-5086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StarSymbol"/>
              <a:buAutoNum type="arabicPeriod"/>
            </a:pPr>
            <a:r>
              <a:rPr b="1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Code</a:t>
            </a:r>
            <a:r>
              <a:rPr b="0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: python3, process, how to install, doc</a:t>
            </a:r>
            <a:endParaRPr b="0" lang="en-US" sz="2600" spc="-1" strike="noStrike">
              <a:latin typeface="Arial"/>
            </a:endParaRPr>
          </a:p>
          <a:p>
            <a:pPr marL="550800" indent="-5086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StarSymbol"/>
              <a:buAutoNum type="arabicPeriod"/>
            </a:pPr>
            <a:r>
              <a:rPr b="1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Main features</a:t>
            </a:r>
            <a:r>
              <a:rPr b="0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: Phases, Sensitivity analysis, ...</a:t>
            </a:r>
            <a:endParaRPr b="0" lang="en-US" sz="2600" spc="-1" strike="noStrike">
              <a:latin typeface="Arial"/>
            </a:endParaRPr>
          </a:p>
          <a:p>
            <a:pPr marL="550800" indent="-5086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StarSymbol"/>
              <a:buAutoNum type="arabicPeriod"/>
            </a:pPr>
            <a:r>
              <a:rPr b="1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LHC</a:t>
            </a:r>
            <a:r>
              <a:rPr b="0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 model</a:t>
            </a:r>
            <a:endParaRPr b="0" lang="en-US" sz="2600" spc="-1" strike="noStrike">
              <a:latin typeface="Arial"/>
            </a:endParaRPr>
          </a:p>
          <a:p>
            <a:pPr marL="550800" indent="-5086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StarSymbol"/>
              <a:buAutoNum type="arabicPeriod"/>
            </a:pPr>
            <a:r>
              <a:rPr b="1" lang="en-US" sz="2600" spc="-1" strike="noStrike">
                <a:solidFill>
                  <a:srgbClr val="0055a0"/>
                </a:solidFill>
                <a:latin typeface="Arial"/>
                <a:ea typeface="DejaVu Sans"/>
              </a:rPr>
              <a:t>Conclusions and Outlook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>
            <a:off x="902160" y="4767120"/>
            <a:ext cx="717048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4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Reliability and Availability tailored to accelerators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AvailSim: a tool to simulate availability of particle accelerators</a:t>
            </a:r>
            <a:endParaRPr b="0" lang="en-US" sz="22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v1 developed at SLAC, v2 at IFMIF, v3 at ESS/CERN</a:t>
            </a:r>
            <a:endParaRPr b="0" lang="en-US" sz="22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Availsim4 developed at CERN</a:t>
            </a:r>
            <a:endParaRPr b="0" lang="en-US" sz="2200" spc="-1" strike="noStrike">
              <a:latin typeface="Arial"/>
            </a:endParaRPr>
          </a:p>
          <a:p>
            <a:pPr lvl="1" marL="432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python3 with high software quality standard for long term maintainability (lifetime of HL-LHC)</a:t>
            </a:r>
            <a:endParaRPr b="0" lang="en-US" sz="2200" spc="-1" strike="noStrike">
              <a:latin typeface="Arial"/>
            </a:endParaRPr>
          </a:p>
          <a:p>
            <a:pPr lvl="1" marL="432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Model accelerator specific features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(Phases, minimal replaceable units, repair in the shadow, ...)</a:t>
            </a:r>
            <a:endParaRPr b="0" lang="en-US" sz="2200" spc="-1" strike="noStrike">
              <a:latin typeface="Arial"/>
            </a:endParaRPr>
          </a:p>
          <a:p>
            <a:pPr lvl="1" marL="432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Reusable for all CERN machines and potentially any other accelerators (MYRRHA)</a:t>
            </a:r>
            <a:endParaRPr b="0" lang="en-US" sz="2200" spc="-1" strike="noStrike">
              <a:latin typeface="Arial"/>
            </a:endParaRPr>
          </a:p>
          <a:p>
            <a:pPr lvl="1" marL="432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b="0" lang="en-US" sz="2200" spc="-1" strike="noStrike">
                <a:solidFill>
                  <a:srgbClr val="0055a0"/>
                </a:solidFill>
                <a:latin typeface="Arial"/>
                <a:ea typeface="DejaVu Sans"/>
              </a:rPr>
              <a:t>Extended to Reliability prediction (rare event simulation)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902160" y="4767120"/>
            <a:ext cx="717048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4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dur="indefinite" nodeType="mainSeq">
                <p:childTnLst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Discrete Event Simulation &amp; Monte Carlo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DES: jumping from event to event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B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events: events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B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ound to happen = failure in 3.15 hours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events: events happening only if some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ondition is true: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repairing component </a:t>
            </a:r>
            <a:r>
              <a:rPr b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if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it has failed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a3238e"/>
                </a:solidFill>
                <a:latin typeface="Arial"/>
                <a:ea typeface="DejaVu Sans"/>
              </a:rPr>
              <a:t>While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current_time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&lt;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end_simulation_time: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a3238e"/>
                </a:solidFill>
                <a:latin typeface="Arial"/>
                <a:ea typeface="DejaVu Sans"/>
              </a:rPr>
              <a:t>for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B_event </a:t>
            </a:r>
            <a:r>
              <a:rPr b="0" lang="en-US" sz="2400" spc="-1" strike="noStrike">
                <a:solidFill>
                  <a:srgbClr val="a3238e"/>
                </a:solidFill>
                <a:latin typeface="Arial"/>
                <a:ea typeface="DejaVu Sans"/>
              </a:rPr>
              <a:t>in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list_of_B_events_at_current_time: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B_event.execute()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a3238e"/>
                </a:solidFill>
                <a:latin typeface="Arial"/>
                <a:ea typeface="DejaVu Sans"/>
              </a:rPr>
              <a:t>for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C_event </a:t>
            </a:r>
            <a:r>
              <a:rPr b="0" lang="en-US" sz="2400" spc="-1" strike="noStrike">
                <a:solidFill>
                  <a:srgbClr val="a3238e"/>
                </a:solidFill>
                <a:latin typeface="Arial"/>
                <a:ea typeface="DejaVu Sans"/>
              </a:rPr>
              <a:t>in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list_of_valid_C_events: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C_event.execute()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current_time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+=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time_to_next_B_event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Discrete Event Simulation &amp; Monte Carlo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32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Output of a DES = Timeline succession of events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Easy to read, easy to debug, easy to explain: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no abstract analytical view in a formula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33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4"/>
          <p:cNvSpPr/>
          <p:nvPr/>
        </p:nvSpPr>
        <p:spPr>
          <a:xfrm>
            <a:off x="1288440" y="2353680"/>
            <a:ext cx="75297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0070c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CustomShape 5"/>
          <p:cNvSpPr/>
          <p:nvPr/>
        </p:nvSpPr>
        <p:spPr>
          <a:xfrm>
            <a:off x="1288440" y="2049840"/>
            <a:ext cx="75297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0070c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6"/>
          <p:cNvSpPr/>
          <p:nvPr/>
        </p:nvSpPr>
        <p:spPr>
          <a:xfrm>
            <a:off x="1270440" y="1746360"/>
            <a:ext cx="75477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00b05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CustomShape 7"/>
          <p:cNvSpPr/>
          <p:nvPr/>
        </p:nvSpPr>
        <p:spPr>
          <a:xfrm>
            <a:off x="2843640" y="3017520"/>
            <a:ext cx="3281760" cy="47556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dddddd"/>
          </a:solidFill>
          <a:ln w="19080">
            <a:solidFill>
              <a:srgbClr val="a3a3a3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55a0"/>
                </a:solidFill>
                <a:latin typeface="Arial"/>
                <a:ea typeface="DejaVu Sans"/>
              </a:rPr>
              <a:t>time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8" name="CustomShape 8"/>
          <p:cNvSpPr/>
          <p:nvPr/>
        </p:nvSpPr>
        <p:spPr>
          <a:xfrm>
            <a:off x="3176280" y="2231640"/>
            <a:ext cx="1474920" cy="25416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 w="9360">
            <a:solidFill>
              <a:srgbClr val="b0b0b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9"/>
          <p:cNvSpPr/>
          <p:nvPr/>
        </p:nvSpPr>
        <p:spPr>
          <a:xfrm>
            <a:off x="3034080" y="2214720"/>
            <a:ext cx="262440" cy="302040"/>
          </a:xfrm>
          <a:prstGeom prst="mathMultiply">
            <a:avLst>
              <a:gd name="adj1" fmla="val 23520"/>
            </a:avLst>
          </a:prstGeom>
          <a:solidFill>
            <a:srgbClr val="00b0f0"/>
          </a:solidFill>
          <a:ln w="1908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10"/>
          <p:cNvSpPr/>
          <p:nvPr/>
        </p:nvSpPr>
        <p:spPr>
          <a:xfrm>
            <a:off x="6138720" y="1914480"/>
            <a:ext cx="1474920" cy="25416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 w="9360">
            <a:solidFill>
              <a:srgbClr val="b0b0b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CustomShape 11"/>
          <p:cNvSpPr/>
          <p:nvPr/>
        </p:nvSpPr>
        <p:spPr>
          <a:xfrm flipH="1">
            <a:off x="788040" y="1543320"/>
            <a:ext cx="443160" cy="3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a65d"/>
                </a:solidFill>
                <a:latin typeface="Arial"/>
                <a:ea typeface="DejaVu Sans"/>
              </a:rPr>
              <a:t>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2" name="CustomShape 12"/>
          <p:cNvSpPr/>
          <p:nvPr/>
        </p:nvSpPr>
        <p:spPr>
          <a:xfrm flipH="1">
            <a:off x="639720" y="1840680"/>
            <a:ext cx="572760" cy="3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55a0"/>
                </a:solidFill>
                <a:latin typeface="Arial"/>
                <a:ea typeface="DejaVu Sans"/>
              </a:rPr>
              <a:t>B1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3" name="CustomShape 13"/>
          <p:cNvSpPr/>
          <p:nvPr/>
        </p:nvSpPr>
        <p:spPr>
          <a:xfrm flipH="1">
            <a:off x="639720" y="2129040"/>
            <a:ext cx="572760" cy="3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55a0"/>
                </a:solidFill>
                <a:latin typeface="Arial"/>
                <a:ea typeface="DejaVu Sans"/>
              </a:rPr>
              <a:t>B2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4" name="CustomShape 14"/>
          <p:cNvSpPr/>
          <p:nvPr/>
        </p:nvSpPr>
        <p:spPr>
          <a:xfrm>
            <a:off x="5558400" y="2232000"/>
            <a:ext cx="1474920" cy="25416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 w="9360">
            <a:solidFill>
              <a:srgbClr val="b0b0b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CustomShape 15"/>
          <p:cNvSpPr/>
          <p:nvPr/>
        </p:nvSpPr>
        <p:spPr>
          <a:xfrm>
            <a:off x="5428440" y="2214720"/>
            <a:ext cx="262440" cy="302040"/>
          </a:xfrm>
          <a:prstGeom prst="mathMultiply">
            <a:avLst>
              <a:gd name="adj1" fmla="val 23520"/>
            </a:avLst>
          </a:prstGeom>
          <a:solidFill>
            <a:srgbClr val="00b0f0"/>
          </a:solidFill>
          <a:ln w="1908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16"/>
          <p:cNvSpPr/>
          <p:nvPr/>
        </p:nvSpPr>
        <p:spPr>
          <a:xfrm>
            <a:off x="5996880" y="1898280"/>
            <a:ext cx="262440" cy="302040"/>
          </a:xfrm>
          <a:prstGeom prst="mathMultiply">
            <a:avLst>
              <a:gd name="adj1" fmla="val 23520"/>
            </a:avLst>
          </a:prstGeom>
          <a:solidFill>
            <a:srgbClr val="00b0f0"/>
          </a:solidFill>
          <a:ln w="1908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17"/>
          <p:cNvSpPr/>
          <p:nvPr/>
        </p:nvSpPr>
        <p:spPr>
          <a:xfrm>
            <a:off x="1288440" y="2786040"/>
            <a:ext cx="75297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18"/>
          <p:cNvSpPr/>
          <p:nvPr/>
        </p:nvSpPr>
        <p:spPr>
          <a:xfrm flipH="1">
            <a:off x="-2160" y="2488680"/>
            <a:ext cx="1460880" cy="3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= A and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(B1 or B2)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9" name="CustomShape 19"/>
          <p:cNvSpPr/>
          <p:nvPr/>
        </p:nvSpPr>
        <p:spPr>
          <a:xfrm>
            <a:off x="1881000" y="1629360"/>
            <a:ext cx="746640" cy="25416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 w="9360">
            <a:solidFill>
              <a:srgbClr val="b0b0b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CustomShape 20"/>
          <p:cNvSpPr/>
          <p:nvPr/>
        </p:nvSpPr>
        <p:spPr>
          <a:xfrm>
            <a:off x="1881000" y="2553840"/>
            <a:ext cx="766440" cy="459000"/>
          </a:xfrm>
          <a:prstGeom prst="rect">
            <a:avLst/>
          </a:prstGeom>
          <a:solidFill>
            <a:srgbClr val="ed1c24"/>
          </a:solidFill>
          <a:ln w="9360">
            <a:solidFill>
              <a:srgbClr val="b0b0b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002060"/>
                </a:solidFill>
                <a:latin typeface="Arial"/>
                <a:ea typeface="DejaVu Sans"/>
              </a:rPr>
              <a:t>DT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51" name="CustomShape 21"/>
          <p:cNvSpPr/>
          <p:nvPr/>
        </p:nvSpPr>
        <p:spPr>
          <a:xfrm>
            <a:off x="6129000" y="2553840"/>
            <a:ext cx="887760" cy="459000"/>
          </a:xfrm>
          <a:prstGeom prst="rect">
            <a:avLst/>
          </a:prstGeom>
          <a:solidFill>
            <a:srgbClr val="ed1c24"/>
          </a:solidFill>
          <a:ln w="9360">
            <a:solidFill>
              <a:srgbClr val="b0b0b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002060"/>
                </a:solidFill>
                <a:latin typeface="Arial"/>
                <a:ea typeface="DejaVu Sans"/>
              </a:rPr>
              <a:t>DT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52" name="CustomShape 22"/>
          <p:cNvSpPr/>
          <p:nvPr/>
        </p:nvSpPr>
        <p:spPr>
          <a:xfrm>
            <a:off x="1733760" y="1595520"/>
            <a:ext cx="262440" cy="302040"/>
          </a:xfrm>
          <a:prstGeom prst="mathMultiply">
            <a:avLst>
              <a:gd name="adj1" fmla="val 23520"/>
            </a:avLst>
          </a:prstGeom>
          <a:solidFill>
            <a:srgbClr val="92d050"/>
          </a:solidFill>
          <a:ln w="19080">
            <a:solidFill>
              <a:srgbClr val="00b05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CustomShape 23"/>
          <p:cNvSpPr/>
          <p:nvPr/>
        </p:nvSpPr>
        <p:spPr>
          <a:xfrm>
            <a:off x="6675120" y="3111840"/>
            <a:ext cx="2376360" cy="225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T1:failure of A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T1:failure of System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T1:start repairing A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T1:start repairing system 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T2:A repaired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T2:system repaired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T3:failure of B2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T3:start repairingB2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500" spc="-1" strike="noStrike">
              <a:latin typeface="Arial"/>
            </a:endParaRPr>
          </a:p>
        </p:txBody>
      </p:sp>
      <p:sp>
        <p:nvSpPr>
          <p:cNvPr id="154" name="CustomShape 24"/>
          <p:cNvSpPr/>
          <p:nvPr/>
        </p:nvSpPr>
        <p:spPr>
          <a:xfrm>
            <a:off x="1737360" y="2622960"/>
            <a:ext cx="262440" cy="30204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25"/>
          <p:cNvSpPr/>
          <p:nvPr/>
        </p:nvSpPr>
        <p:spPr>
          <a:xfrm>
            <a:off x="5999040" y="2622960"/>
            <a:ext cx="262440" cy="30204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Discrete Event Simulation &amp; Monte Carlo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Monte Carlo algorithm converges slowly:</a:t>
            </a:r>
            <a:endParaRPr b="0" lang="en-US" sz="2400" spc="-1" strike="noStrike">
              <a:latin typeface="Arial"/>
            </a:endParaRPr>
          </a:p>
          <a:p>
            <a:pPr lvl="1" marL="432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Availability: frequent low duration faults: O(10**3) sim. LHC</a:t>
            </a:r>
            <a:endParaRPr b="0" lang="en-US" sz="2400" spc="-1" strike="noStrike">
              <a:latin typeface="Arial"/>
            </a:endParaRPr>
          </a:p>
          <a:p>
            <a:pPr lvl="1" marL="432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Reliability: rare long duration faults: O(10**6) simulations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Use of CERN cluster (~HTCondor) to massively parallelize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Better sampling strategies of the possible timelines exist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= avoiding the repetition of 10**6 almost similar simulations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Milosz Blaszkiewicz’s master thesis </a:t>
            </a:r>
            <a:r>
              <a:rPr b="0" lang="en-US" sz="2000" spc="-1" strike="noStrike">
                <a:solidFill>
                  <a:srgbClr val="0055a0"/>
                </a:solidFill>
                <a:latin typeface="Arial"/>
                <a:ea typeface="DejaVu Sans"/>
              </a:rPr>
              <a:t>(+ Energy Extraction study)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58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Code quality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Python3.7 and pandas, numpy, …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few well known modules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11k lines, &gt; 200 tests in the Continuous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Integration, 95% coverage, user guide, 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doc/comment in the code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1</a:t>
            </a:r>
            <a:r>
              <a:rPr b="0" lang="en-US" sz="2400" spc="-1" strike="noStrike" baseline="101000">
                <a:solidFill>
                  <a:srgbClr val="0055a0"/>
                </a:solidFill>
                <a:latin typeface="Arial"/>
                <a:ea typeface="DejaVu Sans"/>
              </a:rPr>
              <a:t>st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 release 2021/03/01, accessible by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the whole CERN community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Can be installed using:</a:t>
            </a:r>
            <a:br/>
            <a:r>
              <a:rPr b="0" i="1" lang="en-US" sz="2400" spc="-1" strike="noStrike">
                <a:solidFill>
                  <a:srgbClr val="666666"/>
                </a:solidFill>
                <a:latin typeface="Arial"/>
                <a:ea typeface="DejaVu Sans"/>
              </a:rPr>
              <a:t>pip install availsim4</a:t>
            </a:r>
            <a:br/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from a pypi repository hosted by acc-py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2" name="" descr=""/>
          <p:cNvPicPr/>
          <p:nvPr/>
        </p:nvPicPr>
        <p:blipFill>
          <a:blip r:embed="rId1"/>
          <a:stretch/>
        </p:blipFill>
        <p:spPr>
          <a:xfrm>
            <a:off x="5822640" y="161280"/>
            <a:ext cx="3186360" cy="4869720"/>
          </a:xfrm>
          <a:prstGeom prst="rect">
            <a:avLst/>
          </a:prstGeom>
          <a:ln>
            <a:noFill/>
          </a:ln>
        </p:spPr>
      </p:pic>
      <p:sp>
        <p:nvSpPr>
          <p:cNvPr id="163" name="CustomShape 4"/>
          <p:cNvSpPr/>
          <p:nvPr/>
        </p:nvSpPr>
        <p:spPr>
          <a:xfrm>
            <a:off x="6619680" y="2360880"/>
            <a:ext cx="1001160" cy="1001160"/>
          </a:xfrm>
          <a:custGeom>
            <a:avLst/>
            <a:gdLst/>
            <a:ahLst/>
            <a:rect l="l" t="t" r="r" b="b"/>
            <a:pathLst>
              <a:path w="3145" h="2795">
                <a:moveTo>
                  <a:pt x="1035" y="1397"/>
                </a:moveTo>
                <a:lnTo>
                  <a:pt x="1036" y="1361"/>
                </a:lnTo>
                <a:lnTo>
                  <a:pt x="1039" y="1326"/>
                </a:lnTo>
                <a:lnTo>
                  <a:pt x="1043" y="1291"/>
                </a:lnTo>
                <a:lnTo>
                  <a:pt x="1049" y="1256"/>
                </a:lnTo>
                <a:lnTo>
                  <a:pt x="1057" y="1221"/>
                </a:lnTo>
                <a:lnTo>
                  <a:pt x="1067" y="1187"/>
                </a:lnTo>
                <a:lnTo>
                  <a:pt x="1078" y="1153"/>
                </a:lnTo>
                <a:lnTo>
                  <a:pt x="1091" y="1120"/>
                </a:lnTo>
                <a:lnTo>
                  <a:pt x="1106" y="1088"/>
                </a:lnTo>
                <a:lnTo>
                  <a:pt x="1122" y="1056"/>
                </a:lnTo>
                <a:lnTo>
                  <a:pt x="1140" y="1025"/>
                </a:lnTo>
                <a:lnTo>
                  <a:pt x="1159" y="995"/>
                </a:lnTo>
                <a:lnTo>
                  <a:pt x="1180" y="966"/>
                </a:lnTo>
                <a:lnTo>
                  <a:pt x="1202" y="939"/>
                </a:lnTo>
                <a:lnTo>
                  <a:pt x="1226" y="912"/>
                </a:lnTo>
                <a:lnTo>
                  <a:pt x="1251" y="887"/>
                </a:lnTo>
                <a:lnTo>
                  <a:pt x="1277" y="862"/>
                </a:lnTo>
                <a:lnTo>
                  <a:pt x="1304" y="840"/>
                </a:lnTo>
                <a:lnTo>
                  <a:pt x="1332" y="818"/>
                </a:lnTo>
                <a:lnTo>
                  <a:pt x="1362" y="798"/>
                </a:lnTo>
                <a:lnTo>
                  <a:pt x="1392" y="780"/>
                </a:lnTo>
                <a:lnTo>
                  <a:pt x="1424" y="763"/>
                </a:lnTo>
                <a:lnTo>
                  <a:pt x="1456" y="747"/>
                </a:lnTo>
                <a:lnTo>
                  <a:pt x="1488" y="734"/>
                </a:lnTo>
                <a:lnTo>
                  <a:pt x="1522" y="722"/>
                </a:lnTo>
                <a:lnTo>
                  <a:pt x="1556" y="711"/>
                </a:lnTo>
                <a:lnTo>
                  <a:pt x="1590" y="702"/>
                </a:lnTo>
                <a:lnTo>
                  <a:pt x="1625" y="695"/>
                </a:lnTo>
                <a:lnTo>
                  <a:pt x="1660" y="690"/>
                </a:lnTo>
                <a:lnTo>
                  <a:pt x="1696" y="687"/>
                </a:lnTo>
                <a:lnTo>
                  <a:pt x="1731" y="685"/>
                </a:lnTo>
                <a:lnTo>
                  <a:pt x="1767" y="685"/>
                </a:lnTo>
                <a:lnTo>
                  <a:pt x="1803" y="687"/>
                </a:lnTo>
                <a:lnTo>
                  <a:pt x="1838" y="691"/>
                </a:lnTo>
                <a:lnTo>
                  <a:pt x="1873" y="696"/>
                </a:lnTo>
                <a:lnTo>
                  <a:pt x="1908" y="703"/>
                </a:lnTo>
                <a:lnTo>
                  <a:pt x="1942" y="712"/>
                </a:lnTo>
                <a:lnTo>
                  <a:pt x="1976" y="723"/>
                </a:lnTo>
                <a:lnTo>
                  <a:pt x="2010" y="735"/>
                </a:lnTo>
                <a:lnTo>
                  <a:pt x="2042" y="749"/>
                </a:lnTo>
                <a:lnTo>
                  <a:pt x="2074" y="765"/>
                </a:lnTo>
                <a:lnTo>
                  <a:pt x="2106" y="782"/>
                </a:lnTo>
                <a:lnTo>
                  <a:pt x="2136" y="801"/>
                </a:lnTo>
                <a:lnTo>
                  <a:pt x="2165" y="821"/>
                </a:lnTo>
                <a:lnTo>
                  <a:pt x="2193" y="842"/>
                </a:lnTo>
                <a:lnTo>
                  <a:pt x="2221" y="865"/>
                </a:lnTo>
                <a:lnTo>
                  <a:pt x="2247" y="890"/>
                </a:lnTo>
                <a:lnTo>
                  <a:pt x="2271" y="915"/>
                </a:lnTo>
                <a:lnTo>
                  <a:pt x="2295" y="942"/>
                </a:lnTo>
                <a:lnTo>
                  <a:pt x="2317" y="970"/>
                </a:lnTo>
                <a:lnTo>
                  <a:pt x="2337" y="999"/>
                </a:lnTo>
                <a:lnTo>
                  <a:pt x="2356" y="1029"/>
                </a:lnTo>
                <a:lnTo>
                  <a:pt x="2374" y="1060"/>
                </a:lnTo>
                <a:lnTo>
                  <a:pt x="2390" y="1092"/>
                </a:lnTo>
                <a:lnTo>
                  <a:pt x="2405" y="1124"/>
                </a:lnTo>
                <a:lnTo>
                  <a:pt x="2417" y="1157"/>
                </a:lnTo>
                <a:lnTo>
                  <a:pt x="2429" y="1191"/>
                </a:lnTo>
                <a:lnTo>
                  <a:pt x="2438" y="1225"/>
                </a:lnTo>
                <a:lnTo>
                  <a:pt x="2446" y="1260"/>
                </a:lnTo>
                <a:lnTo>
                  <a:pt x="2452" y="1295"/>
                </a:lnTo>
                <a:lnTo>
                  <a:pt x="2456" y="1330"/>
                </a:lnTo>
                <a:lnTo>
                  <a:pt x="2458" y="1366"/>
                </a:lnTo>
                <a:lnTo>
                  <a:pt x="2459" y="1401"/>
                </a:lnTo>
                <a:lnTo>
                  <a:pt x="2458" y="1437"/>
                </a:lnTo>
                <a:lnTo>
                  <a:pt x="2455" y="1472"/>
                </a:lnTo>
                <a:lnTo>
                  <a:pt x="2450" y="1508"/>
                </a:lnTo>
                <a:lnTo>
                  <a:pt x="2444" y="1543"/>
                </a:lnTo>
                <a:lnTo>
                  <a:pt x="2436" y="1577"/>
                </a:lnTo>
                <a:lnTo>
                  <a:pt x="2426" y="1611"/>
                </a:lnTo>
                <a:lnTo>
                  <a:pt x="2414" y="1645"/>
                </a:lnTo>
                <a:lnTo>
                  <a:pt x="2401" y="1678"/>
                </a:lnTo>
                <a:lnTo>
                  <a:pt x="2386" y="1710"/>
                </a:lnTo>
                <a:lnTo>
                  <a:pt x="2370" y="1742"/>
                </a:lnTo>
                <a:lnTo>
                  <a:pt x="2352" y="1773"/>
                </a:lnTo>
                <a:lnTo>
                  <a:pt x="2332" y="1802"/>
                </a:lnTo>
                <a:lnTo>
                  <a:pt x="2311" y="1831"/>
                </a:lnTo>
                <a:lnTo>
                  <a:pt x="2289" y="1859"/>
                </a:lnTo>
                <a:lnTo>
                  <a:pt x="2265" y="1885"/>
                </a:lnTo>
                <a:lnTo>
                  <a:pt x="2240" y="1911"/>
                </a:lnTo>
                <a:lnTo>
                  <a:pt x="2214" y="1935"/>
                </a:lnTo>
                <a:lnTo>
                  <a:pt x="2186" y="1957"/>
                </a:lnTo>
                <a:lnTo>
                  <a:pt x="2158" y="1978"/>
                </a:lnTo>
                <a:lnTo>
                  <a:pt x="2128" y="1998"/>
                </a:lnTo>
                <a:lnTo>
                  <a:pt x="2098" y="2017"/>
                </a:lnTo>
                <a:lnTo>
                  <a:pt x="2066" y="2033"/>
                </a:lnTo>
                <a:lnTo>
                  <a:pt x="2034" y="2048"/>
                </a:lnTo>
                <a:lnTo>
                  <a:pt x="2001" y="2062"/>
                </a:lnTo>
                <a:lnTo>
                  <a:pt x="1968" y="2074"/>
                </a:lnTo>
                <a:lnTo>
                  <a:pt x="1934" y="2084"/>
                </a:lnTo>
                <a:lnTo>
                  <a:pt x="1899" y="2093"/>
                </a:lnTo>
                <a:lnTo>
                  <a:pt x="1864" y="2099"/>
                </a:lnTo>
                <a:lnTo>
                  <a:pt x="1829" y="2104"/>
                </a:lnTo>
                <a:lnTo>
                  <a:pt x="1794" y="2107"/>
                </a:lnTo>
                <a:lnTo>
                  <a:pt x="1758" y="2109"/>
                </a:lnTo>
                <a:lnTo>
                  <a:pt x="1769" y="2794"/>
                </a:lnTo>
                <a:lnTo>
                  <a:pt x="1839" y="2791"/>
                </a:lnTo>
                <a:lnTo>
                  <a:pt x="1908" y="2785"/>
                </a:lnTo>
                <a:lnTo>
                  <a:pt x="1977" y="2775"/>
                </a:lnTo>
                <a:lnTo>
                  <a:pt x="2046" y="2762"/>
                </a:lnTo>
                <a:lnTo>
                  <a:pt x="2114" y="2745"/>
                </a:lnTo>
                <a:lnTo>
                  <a:pt x="2181" y="2725"/>
                </a:lnTo>
                <a:lnTo>
                  <a:pt x="2246" y="2702"/>
                </a:lnTo>
                <a:lnTo>
                  <a:pt x="2311" y="2675"/>
                </a:lnTo>
                <a:lnTo>
                  <a:pt x="2374" y="2645"/>
                </a:lnTo>
                <a:lnTo>
                  <a:pt x="2436" y="2613"/>
                </a:lnTo>
                <a:lnTo>
                  <a:pt x="2495" y="2577"/>
                </a:lnTo>
                <a:lnTo>
                  <a:pt x="2553" y="2538"/>
                </a:lnTo>
                <a:lnTo>
                  <a:pt x="2609" y="2496"/>
                </a:lnTo>
                <a:lnTo>
                  <a:pt x="2663" y="2452"/>
                </a:lnTo>
                <a:lnTo>
                  <a:pt x="2715" y="2405"/>
                </a:lnTo>
                <a:lnTo>
                  <a:pt x="2764" y="2355"/>
                </a:lnTo>
                <a:lnTo>
                  <a:pt x="2810" y="2303"/>
                </a:lnTo>
                <a:lnTo>
                  <a:pt x="2854" y="2249"/>
                </a:lnTo>
                <a:lnTo>
                  <a:pt x="2895" y="2192"/>
                </a:lnTo>
                <a:lnTo>
                  <a:pt x="2934" y="2134"/>
                </a:lnTo>
                <a:lnTo>
                  <a:pt x="2969" y="2074"/>
                </a:lnTo>
                <a:lnTo>
                  <a:pt x="3001" y="2012"/>
                </a:lnTo>
                <a:lnTo>
                  <a:pt x="3031" y="1949"/>
                </a:lnTo>
                <a:lnTo>
                  <a:pt x="3056" y="1884"/>
                </a:lnTo>
                <a:lnTo>
                  <a:pt x="3079" y="1818"/>
                </a:lnTo>
                <a:lnTo>
                  <a:pt x="3098" y="1751"/>
                </a:lnTo>
                <a:lnTo>
                  <a:pt x="3114" y="1683"/>
                </a:lnTo>
                <a:lnTo>
                  <a:pt x="3127" y="1614"/>
                </a:lnTo>
                <a:lnTo>
                  <a:pt x="3136" y="1545"/>
                </a:lnTo>
                <a:lnTo>
                  <a:pt x="3142" y="1475"/>
                </a:lnTo>
                <a:lnTo>
                  <a:pt x="3144" y="1406"/>
                </a:lnTo>
                <a:lnTo>
                  <a:pt x="3143" y="1336"/>
                </a:lnTo>
                <a:lnTo>
                  <a:pt x="3138" y="1266"/>
                </a:lnTo>
                <a:lnTo>
                  <a:pt x="3130" y="1197"/>
                </a:lnTo>
                <a:lnTo>
                  <a:pt x="3118" y="1128"/>
                </a:lnTo>
                <a:lnTo>
                  <a:pt x="3103" y="1060"/>
                </a:lnTo>
                <a:lnTo>
                  <a:pt x="3084" y="993"/>
                </a:lnTo>
                <a:lnTo>
                  <a:pt x="3062" y="926"/>
                </a:lnTo>
                <a:lnTo>
                  <a:pt x="3037" y="861"/>
                </a:lnTo>
                <a:lnTo>
                  <a:pt x="3009" y="798"/>
                </a:lnTo>
                <a:lnTo>
                  <a:pt x="2977" y="735"/>
                </a:lnTo>
                <a:lnTo>
                  <a:pt x="2943" y="675"/>
                </a:lnTo>
                <a:lnTo>
                  <a:pt x="2905" y="616"/>
                </a:lnTo>
                <a:lnTo>
                  <a:pt x="2865" y="559"/>
                </a:lnTo>
                <a:lnTo>
                  <a:pt x="2821" y="504"/>
                </a:lnTo>
                <a:lnTo>
                  <a:pt x="2776" y="452"/>
                </a:lnTo>
                <a:lnTo>
                  <a:pt x="2727" y="401"/>
                </a:lnTo>
                <a:lnTo>
                  <a:pt x="2676" y="354"/>
                </a:lnTo>
                <a:lnTo>
                  <a:pt x="2623" y="309"/>
                </a:lnTo>
                <a:lnTo>
                  <a:pt x="2567" y="266"/>
                </a:lnTo>
                <a:lnTo>
                  <a:pt x="2510" y="227"/>
                </a:lnTo>
                <a:lnTo>
                  <a:pt x="2450" y="190"/>
                </a:lnTo>
                <a:lnTo>
                  <a:pt x="2389" y="156"/>
                </a:lnTo>
                <a:lnTo>
                  <a:pt x="2327" y="126"/>
                </a:lnTo>
                <a:lnTo>
                  <a:pt x="2262" y="99"/>
                </a:lnTo>
                <a:lnTo>
                  <a:pt x="2197" y="74"/>
                </a:lnTo>
                <a:lnTo>
                  <a:pt x="2130" y="54"/>
                </a:lnTo>
                <a:lnTo>
                  <a:pt x="2063" y="36"/>
                </a:lnTo>
                <a:lnTo>
                  <a:pt x="1994" y="22"/>
                </a:lnTo>
                <a:lnTo>
                  <a:pt x="1925" y="11"/>
                </a:lnTo>
                <a:lnTo>
                  <a:pt x="1856" y="4"/>
                </a:lnTo>
                <a:lnTo>
                  <a:pt x="1786" y="1"/>
                </a:lnTo>
                <a:lnTo>
                  <a:pt x="1716" y="0"/>
                </a:lnTo>
                <a:lnTo>
                  <a:pt x="1647" y="4"/>
                </a:lnTo>
                <a:lnTo>
                  <a:pt x="1577" y="10"/>
                </a:lnTo>
                <a:lnTo>
                  <a:pt x="1508" y="21"/>
                </a:lnTo>
                <a:lnTo>
                  <a:pt x="1440" y="34"/>
                </a:lnTo>
                <a:lnTo>
                  <a:pt x="1372" y="51"/>
                </a:lnTo>
                <a:lnTo>
                  <a:pt x="1305" y="72"/>
                </a:lnTo>
                <a:lnTo>
                  <a:pt x="1240" y="95"/>
                </a:lnTo>
                <a:lnTo>
                  <a:pt x="1175" y="122"/>
                </a:lnTo>
                <a:lnTo>
                  <a:pt x="1112" y="152"/>
                </a:lnTo>
                <a:lnTo>
                  <a:pt x="1051" y="186"/>
                </a:lnTo>
                <a:lnTo>
                  <a:pt x="991" y="222"/>
                </a:lnTo>
                <a:lnTo>
                  <a:pt x="934" y="261"/>
                </a:lnTo>
                <a:lnTo>
                  <a:pt x="878" y="303"/>
                </a:lnTo>
                <a:lnTo>
                  <a:pt x="824" y="348"/>
                </a:lnTo>
                <a:lnTo>
                  <a:pt x="773" y="395"/>
                </a:lnTo>
                <a:lnTo>
                  <a:pt x="724" y="445"/>
                </a:lnTo>
                <a:lnTo>
                  <a:pt x="678" y="498"/>
                </a:lnTo>
                <a:lnTo>
                  <a:pt x="634" y="552"/>
                </a:lnTo>
                <a:lnTo>
                  <a:pt x="594" y="609"/>
                </a:lnTo>
                <a:lnTo>
                  <a:pt x="556" y="667"/>
                </a:lnTo>
                <a:lnTo>
                  <a:pt x="521" y="728"/>
                </a:lnTo>
                <a:lnTo>
                  <a:pt x="489" y="790"/>
                </a:lnTo>
                <a:lnTo>
                  <a:pt x="460" y="853"/>
                </a:lnTo>
                <a:lnTo>
                  <a:pt x="435" y="918"/>
                </a:lnTo>
                <a:lnTo>
                  <a:pt x="412" y="984"/>
                </a:lnTo>
                <a:lnTo>
                  <a:pt x="393" y="1052"/>
                </a:lnTo>
                <a:lnTo>
                  <a:pt x="378" y="1120"/>
                </a:lnTo>
                <a:lnTo>
                  <a:pt x="366" y="1188"/>
                </a:lnTo>
                <a:lnTo>
                  <a:pt x="357" y="1258"/>
                </a:lnTo>
                <a:lnTo>
                  <a:pt x="352" y="1327"/>
                </a:lnTo>
                <a:lnTo>
                  <a:pt x="350" y="1397"/>
                </a:lnTo>
                <a:lnTo>
                  <a:pt x="0" y="1397"/>
                </a:lnTo>
                <a:lnTo>
                  <a:pt x="692" y="2089"/>
                </a:lnTo>
                <a:lnTo>
                  <a:pt x="1385" y="1397"/>
                </a:lnTo>
                <a:lnTo>
                  <a:pt x="1035" y="1397"/>
                </a:lnTo>
              </a:path>
            </a:pathLst>
          </a:custGeom>
          <a:solidFill>
            <a:srgbClr val="729fcf">
              <a:alpha val="5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5"/>
          <p:cNvSpPr/>
          <p:nvPr/>
        </p:nvSpPr>
        <p:spPr>
          <a:xfrm>
            <a:off x="5822640" y="4803120"/>
            <a:ext cx="1460880" cy="22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5c2d91"/>
                </a:solidFill>
                <a:latin typeface="Arial"/>
                <a:ea typeface="DejaVu Sans"/>
              </a:rPr>
              <a:t>https://xkcd.com/844/</a:t>
            </a:r>
            <a:endParaRPr b="0" lang="en-US" sz="1000" spc="-1" strike="noStrike">
              <a:latin typeface="Arial"/>
            </a:endParaRPr>
          </a:p>
        </p:txBody>
      </p:sp>
    </p:spTree>
  </p:cSld>
  <p:timing>
    <p:tnLst>
      <p:par>
        <p:cTn id="167" dur="indefinite" restart="never" nodeType="tmRoot">
          <p:childTnLst>
            <p:seq>
              <p:cTn id="168" dur="indefinite" nodeType="mainSeq">
                <p:childTnLst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908640" y="3360960"/>
            <a:ext cx="3472560" cy="1568880"/>
          </a:xfrm>
          <a:prstGeom prst="rect">
            <a:avLst/>
          </a:prstGeom>
          <a:noFill/>
          <a:ln cap="rnd" w="38160">
            <a:solidFill>
              <a:srgbClr val="000000"/>
            </a:solidFill>
            <a:custDash>
              <a:ds d="100000" sp="100000"/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CustomShape 2"/>
          <p:cNvSpPr/>
          <p:nvPr/>
        </p:nvSpPr>
        <p:spPr>
          <a:xfrm>
            <a:off x="182880" y="174960"/>
            <a:ext cx="87732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latin typeface="Arial"/>
                <a:ea typeface="DejaVu Sans"/>
              </a:rPr>
              <a:t>Code: modeling a system (1/2)</a:t>
            </a:r>
            <a:endParaRPr b="0" lang="en-US" sz="4600" spc="-1" strike="noStrike"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182880" y="994320"/>
            <a:ext cx="8681760" cy="319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A system is based on components: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‘</a:t>
            </a:r>
            <a:r>
              <a:rPr b="0" i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basics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’ are elements which have a failure mode attached</a:t>
            </a:r>
            <a:endParaRPr b="0" lang="en-US" sz="2400" spc="-1" strike="noStrike">
              <a:latin typeface="Arial"/>
            </a:endParaRPr>
          </a:p>
          <a:p>
            <a:pPr marL="216000" indent="-2109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‘</a:t>
            </a:r>
            <a:r>
              <a:rPr b="0" i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compounds</a:t>
            </a:r>
            <a:r>
              <a:rPr b="0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’ are elements which group basics for logical reasons and have their status defined by their </a:t>
            </a:r>
            <a:r>
              <a:rPr b="0" i="1" lang="en-US" sz="2400" spc="-1" strike="noStrike">
                <a:solidFill>
                  <a:srgbClr val="0055a0"/>
                </a:solidFill>
                <a:latin typeface="Arial"/>
                <a:ea typeface="DejaVu Sans"/>
              </a:rPr>
              <a:t>children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8185320" y="4767120"/>
            <a:ext cx="4957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5"/>
          <p:cNvSpPr/>
          <p:nvPr/>
        </p:nvSpPr>
        <p:spPr>
          <a:xfrm>
            <a:off x="1091520" y="4017600"/>
            <a:ext cx="820800" cy="637920"/>
          </a:xfrm>
          <a:prstGeom prst="rect">
            <a:avLst/>
          </a:prstGeom>
          <a:noFill/>
          <a:ln w="38160">
            <a:solidFill>
              <a:srgbClr val="00a65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a65d"/>
                </a:solidFill>
                <a:latin typeface="Arial"/>
                <a:ea typeface="DejaVu Sans"/>
              </a:rPr>
              <a:t>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0" name="CustomShape 6"/>
          <p:cNvSpPr/>
          <p:nvPr/>
        </p:nvSpPr>
        <p:spPr>
          <a:xfrm>
            <a:off x="2365920" y="4017600"/>
            <a:ext cx="820800" cy="637920"/>
          </a:xfrm>
          <a:prstGeom prst="rect">
            <a:avLst/>
          </a:prstGeom>
          <a:noFill/>
          <a:ln w="38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21409a"/>
                </a:solidFill>
                <a:latin typeface="Arial"/>
                <a:ea typeface="DejaVu Sans"/>
              </a:rPr>
              <a:t>B1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1" name="CustomShape 7"/>
          <p:cNvSpPr/>
          <p:nvPr/>
        </p:nvSpPr>
        <p:spPr>
          <a:xfrm>
            <a:off x="3280320" y="4017600"/>
            <a:ext cx="820800" cy="637920"/>
          </a:xfrm>
          <a:prstGeom prst="rect">
            <a:avLst/>
          </a:prstGeom>
          <a:noFill/>
          <a:ln w="38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21409a"/>
                </a:solidFill>
                <a:latin typeface="Arial"/>
                <a:ea typeface="DejaVu Sans"/>
              </a:rPr>
              <a:t>B2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2" name="CustomShape 8"/>
          <p:cNvSpPr/>
          <p:nvPr/>
        </p:nvSpPr>
        <p:spPr>
          <a:xfrm>
            <a:off x="908640" y="3506760"/>
            <a:ext cx="1369440" cy="60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3" name="CustomShape 9"/>
          <p:cNvSpPr/>
          <p:nvPr/>
        </p:nvSpPr>
        <p:spPr>
          <a:xfrm>
            <a:off x="4937760" y="3931920"/>
            <a:ext cx="820800" cy="637920"/>
          </a:xfrm>
          <a:prstGeom prst="rect">
            <a:avLst/>
          </a:prstGeom>
          <a:noFill/>
          <a:ln w="38160">
            <a:solidFill>
              <a:srgbClr val="00a65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a65d"/>
                </a:solidFill>
                <a:latin typeface="Arial"/>
                <a:ea typeface="DejaVu Sans"/>
              </a:rPr>
              <a:t>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4" name="CustomShape 10"/>
          <p:cNvSpPr/>
          <p:nvPr/>
        </p:nvSpPr>
        <p:spPr>
          <a:xfrm>
            <a:off x="6361920" y="4413600"/>
            <a:ext cx="820800" cy="637920"/>
          </a:xfrm>
          <a:prstGeom prst="rect">
            <a:avLst/>
          </a:prstGeom>
          <a:noFill/>
          <a:ln w="38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21409a"/>
                </a:solidFill>
                <a:latin typeface="Arial"/>
                <a:ea typeface="DejaVu Sans"/>
              </a:rPr>
              <a:t>B1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5" name="CustomShape 11"/>
          <p:cNvSpPr/>
          <p:nvPr/>
        </p:nvSpPr>
        <p:spPr>
          <a:xfrm>
            <a:off x="7276320" y="4413600"/>
            <a:ext cx="820800" cy="637920"/>
          </a:xfrm>
          <a:prstGeom prst="rect">
            <a:avLst/>
          </a:prstGeom>
          <a:noFill/>
          <a:ln w="38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21409a"/>
                </a:solidFill>
                <a:latin typeface="Arial"/>
                <a:ea typeface="DejaVu Sans"/>
              </a:rPr>
              <a:t>B2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6" name="CustomShape 12"/>
          <p:cNvSpPr/>
          <p:nvPr/>
        </p:nvSpPr>
        <p:spPr>
          <a:xfrm>
            <a:off x="5943600" y="2834640"/>
            <a:ext cx="1003680" cy="637920"/>
          </a:xfrm>
          <a:prstGeom prst="rect">
            <a:avLst/>
          </a:prstGeom>
          <a:noFill/>
          <a:ln cap="rnd" w="38160">
            <a:solidFill>
              <a:srgbClr val="000000"/>
            </a:solidFill>
            <a:custDash>
              <a:ds d="100000" sp="100000"/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7" name="CustomShape 13"/>
          <p:cNvSpPr/>
          <p:nvPr/>
        </p:nvSpPr>
        <p:spPr>
          <a:xfrm>
            <a:off x="2280240" y="3560400"/>
            <a:ext cx="1918080" cy="1186560"/>
          </a:xfrm>
          <a:prstGeom prst="rect">
            <a:avLst/>
          </a:prstGeom>
          <a:noFill/>
          <a:ln cap="rnd" w="38160">
            <a:solidFill>
              <a:srgbClr val="3465a4"/>
            </a:solidFill>
            <a:custDash>
              <a:ds d="100000" sp="100000"/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CustomShape 14"/>
          <p:cNvSpPr/>
          <p:nvPr/>
        </p:nvSpPr>
        <p:spPr>
          <a:xfrm>
            <a:off x="2546640" y="3608280"/>
            <a:ext cx="1369440" cy="34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21409a"/>
                </a:solidFill>
                <a:latin typeface="Arial"/>
                <a:ea typeface="DejaVu Sans"/>
              </a:rPr>
              <a:t>Bs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9" name="CustomShape 15"/>
          <p:cNvSpPr/>
          <p:nvPr/>
        </p:nvSpPr>
        <p:spPr>
          <a:xfrm>
            <a:off x="6858000" y="3635280"/>
            <a:ext cx="820800" cy="637920"/>
          </a:xfrm>
          <a:prstGeom prst="rect">
            <a:avLst/>
          </a:prstGeom>
          <a:noFill/>
          <a:ln cap="rnd" w="38160">
            <a:solidFill>
              <a:srgbClr val="3465a4"/>
            </a:solidFill>
            <a:custDash>
              <a:ds d="100000" sp="100000"/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9080" rIns="109080" tIns="64080" bIns="64080" anchor="ctr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21409a"/>
                </a:solidFill>
                <a:latin typeface="Arial"/>
                <a:ea typeface="DejaVu Sans"/>
              </a:rPr>
              <a:t>Bs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0" name="Line 16"/>
          <p:cNvSpPr/>
          <p:nvPr/>
        </p:nvSpPr>
        <p:spPr>
          <a:xfrm flipV="1">
            <a:off x="5303520" y="3474720"/>
            <a:ext cx="1097280" cy="457200"/>
          </a:xfrm>
          <a:prstGeom prst="line">
            <a:avLst/>
          </a:prstGeom>
          <a:ln w="3816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Line 17"/>
          <p:cNvSpPr/>
          <p:nvPr/>
        </p:nvSpPr>
        <p:spPr>
          <a:xfrm flipH="1" flipV="1">
            <a:off x="6400800" y="3474720"/>
            <a:ext cx="914400" cy="160560"/>
          </a:xfrm>
          <a:prstGeom prst="line">
            <a:avLst/>
          </a:prstGeom>
          <a:ln w="3816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Line 18"/>
          <p:cNvSpPr/>
          <p:nvPr/>
        </p:nvSpPr>
        <p:spPr>
          <a:xfrm flipH="1">
            <a:off x="6766560" y="4275360"/>
            <a:ext cx="457200" cy="138240"/>
          </a:xfrm>
          <a:prstGeom prst="line">
            <a:avLst/>
          </a:prstGeom>
          <a:ln w="38160">
            <a:solidFill>
              <a:srgbClr val="faa61a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Line 19"/>
          <p:cNvSpPr/>
          <p:nvPr/>
        </p:nvSpPr>
        <p:spPr>
          <a:xfrm>
            <a:off x="7223760" y="4275360"/>
            <a:ext cx="457200" cy="138240"/>
          </a:xfrm>
          <a:prstGeom prst="line">
            <a:avLst/>
          </a:prstGeom>
          <a:ln w="38160">
            <a:solidFill>
              <a:srgbClr val="faa61a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20"/>
          <p:cNvSpPr/>
          <p:nvPr/>
        </p:nvSpPr>
        <p:spPr>
          <a:xfrm flipH="1">
            <a:off x="820800" y="2747160"/>
            <a:ext cx="3564000" cy="3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System = A and  (B1 or B2)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5" name="CustomShape 21"/>
          <p:cNvSpPr/>
          <p:nvPr/>
        </p:nvSpPr>
        <p:spPr>
          <a:xfrm>
            <a:off x="6035040" y="3566160"/>
            <a:ext cx="729360" cy="34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ce181e"/>
                </a:solidFill>
                <a:latin typeface="Arial"/>
                <a:ea typeface="DejaVu Sans"/>
              </a:rPr>
              <a:t>AND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6" name="CustomShape 22"/>
          <p:cNvSpPr/>
          <p:nvPr/>
        </p:nvSpPr>
        <p:spPr>
          <a:xfrm>
            <a:off x="7772400" y="4067280"/>
            <a:ext cx="729360" cy="34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faa61a"/>
                </a:solidFill>
                <a:latin typeface="Arial"/>
                <a:ea typeface="DejaVu Sans"/>
              </a:rPr>
              <a:t>OR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193" dur="indefinite" restart="never" nodeType="tmRoot">
          <p:childTnLst>
            <p:seq>
              <p:cTn id="194" dur="indefinite" nodeType="mainSeq">
                <p:childTnLst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517</TotalTime>
  <Application>LibreOffice/6.0.7.3$Linux_X86_64 LibreOffice_project/00m0$Build-3</Application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2020-10-21T08:19:07Z</dcterms:created>
  <dc:creator>Jan Uythoven</dc:creator>
  <dc:description/>
  <dc:language>en-US</dc:language>
  <cp:lastModifiedBy/>
  <dcterms:modified xsi:type="dcterms:W3CDTF">2021-03-11T09:01:32Z</dcterms:modified>
  <cp:revision>458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Bildschirmpräsentation (16:9)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30</vt:i4>
  </property>
</Properties>
</file>