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1" r:id="rId2"/>
    <p:sldId id="1783" r:id="rId3"/>
    <p:sldId id="1790" r:id="rId4"/>
    <p:sldId id="1789" r:id="rId5"/>
    <p:sldId id="1734" r:id="rId6"/>
    <p:sldId id="1752" r:id="rId7"/>
    <p:sldId id="1785" r:id="rId8"/>
    <p:sldId id="3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R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AFF"/>
    <a:srgbClr val="16D6EA"/>
    <a:srgbClr val="00A4FF"/>
    <a:srgbClr val="009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9" autoAdjust="0"/>
    <p:restoredTop sz="94450"/>
  </p:normalViewPr>
  <p:slideViewPr>
    <p:cSldViewPr snapToGrid="0" snapToObjects="1">
      <p:cViewPr varScale="1">
        <p:scale>
          <a:sx n="61" d="100"/>
          <a:sy n="61" d="100"/>
        </p:scale>
        <p:origin x="816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04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A28B2-28B8-364D-9670-4B162B54CA37}" type="datetimeFigureOut">
              <a:rPr lang="en-US" smtClean="0"/>
              <a:t>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15AF5-5D84-804C-BA78-8F8C31435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208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487CE-4BC8-F744-A3DE-180CA8258505}" type="datetimeFigureOut">
              <a:rPr lang="en-US" smtClean="0"/>
              <a:t>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76310-DAD6-EE4F-ABB6-4124C82A74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68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694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70000" y="634696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900" b="0" i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270000" y="4906619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5" hasCustomPrompt="1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 dirty="0"/>
              <a:t>Presentation Title. Arial Regular 32pt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1148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 hasCustomPrompt="1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Presentation Subtitle-Arial Regular 16-Title Case</a:t>
            </a:r>
          </a:p>
          <a:p>
            <a:pPr lvl="0"/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-11408"/>
            <a:ext cx="12192000" cy="1034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78" y="313154"/>
            <a:ext cx="1783444" cy="32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32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804E3-FF6F-468A-9B76-2C9A675739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E723C-B918-48C4-8F61-82704A8852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445AE0-589F-4B5E-99FE-94D510844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BCFA6-BC12-4215-A7B1-39ED91FB7170}" type="datetimeFigureOut">
              <a:rPr lang="en-CA" smtClean="0"/>
              <a:t>29/01/2021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F1E85-ECD2-49FB-ACD0-9B4B7520C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27FC7-053F-40FF-AD96-68CB83E8A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14C-AFC4-429C-964F-74DEF36D27C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215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958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1794183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 hasCustomPrompt="1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47696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35869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508127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 hasCustomPrompt="1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Bulleted List-Arial Bold 20-Cyan Blue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3557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Information Source-Arial Italic 9-Cyan Blue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 hasCustomPrompt="1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Section Title—Arial Bold 20-Cyan Blue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  <a:p>
            <a:pPr lvl="0"/>
            <a:r>
              <a:rPr lang="en-US" dirty="0"/>
              <a:t>Type can get bigger, but no smaller.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Arial Regular 20 is the default type for paragraphs (in black).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Slide Title—Arial Bold 24-Cyan Blue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  <p:extLst>
      <p:ext uri="{BB962C8B-B14F-4D97-AF65-F5344CB8AC3E}">
        <p14:creationId xmlns:p14="http://schemas.microsoft.com/office/powerpoint/2010/main" val="207644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100" b="0" i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fld id="{72890513-E58D-2644-ACDB-E89B1349FCE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 dirty="0"/>
              <a:t>Author’s Full Name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2019-04-08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108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6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764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5" r:id="rId6"/>
    <p:sldLayoutId id="2147483656" r:id="rId7"/>
    <p:sldLayoutId id="2147483658" r:id="rId8"/>
    <p:sldLayoutId id="2147483661" r:id="rId9"/>
    <p:sldLayoutId id="2147483662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7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751" y="2366885"/>
            <a:ext cx="5077675" cy="2082023"/>
          </a:xfrm>
        </p:spPr>
        <p:txBody>
          <a:bodyPr>
            <a:normAutofit/>
          </a:bodyPr>
          <a:lstStyle/>
          <a:p>
            <a:r>
              <a:rPr lang="en-GB" dirty="0"/>
              <a:t>Hi-</a:t>
            </a:r>
            <a:r>
              <a:rPr lang="en-GB" dirty="0" err="1"/>
              <a:t>Lumi</a:t>
            </a:r>
            <a:r>
              <a:rPr lang="en-GB" dirty="0"/>
              <a:t> RFD CM</a:t>
            </a:r>
            <a:br>
              <a:rPr lang="en-GB" dirty="0"/>
            </a:br>
            <a:r>
              <a:rPr lang="en-GB" dirty="0"/>
              <a:t>Project P455</a:t>
            </a:r>
            <a:br>
              <a:rPr lang="en-GB" dirty="0"/>
            </a:br>
            <a:r>
              <a:rPr lang="en-GB" dirty="0"/>
              <a:t>at TRIUMF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751" y="3846235"/>
            <a:ext cx="4095787" cy="1746043"/>
          </a:xfrm>
        </p:spPr>
        <p:txBody>
          <a:bodyPr/>
          <a:lstStyle/>
          <a:p>
            <a:r>
              <a:rPr lang="en-US" dirty="0"/>
              <a:t>Bob Laxdal</a:t>
            </a:r>
          </a:p>
          <a:p>
            <a:r>
              <a:rPr lang="en-US" sz="1400" dirty="0"/>
              <a:t>TRIUMF Hi-</a:t>
            </a:r>
            <a:r>
              <a:rPr lang="en-US" sz="1400" dirty="0" err="1"/>
              <a:t>Lumi</a:t>
            </a:r>
            <a:r>
              <a:rPr lang="en-US" sz="1400" dirty="0"/>
              <a:t> Technical Coordinator</a:t>
            </a:r>
          </a:p>
          <a:p>
            <a:r>
              <a:rPr lang="en-US" sz="1400"/>
              <a:t>Dec 11, </a:t>
            </a:r>
            <a:r>
              <a:rPr lang="en-US" sz="1400" dirty="0"/>
              <a:t>2020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F6473B-5DF5-4A68-84F5-1CCD9D014D3E}"/>
              </a:ext>
            </a:extLst>
          </p:cNvPr>
          <p:cNvGrpSpPr/>
          <p:nvPr/>
        </p:nvGrpSpPr>
        <p:grpSpPr>
          <a:xfrm>
            <a:off x="-51699" y="6248400"/>
            <a:ext cx="1637090" cy="611164"/>
            <a:chOff x="2899741" y="3408765"/>
            <a:chExt cx="3401670" cy="142159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487F4D9-76D5-484E-8B5A-8BB69AF6A8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 descr="Bildergebnis für canadian flag">
              <a:extLst>
                <a:ext uri="{FF2B5EF4-FFF2-40B4-BE49-F238E27FC236}">
                  <a16:creationId xmlns:a16="http://schemas.microsoft.com/office/drawing/2014/main" id="{EBB3C2A4-C3F3-4930-AC90-D39AB6A5981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7761EA9-98FC-4FBC-8739-74B386128E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24D2BF6-687C-4D1C-9DDD-6D775B3823DE}"/>
              </a:ext>
            </a:extLst>
          </p:cNvPr>
          <p:cNvSpPr txBox="1"/>
          <p:nvPr/>
        </p:nvSpPr>
        <p:spPr>
          <a:xfrm>
            <a:off x="2512194" y="6581001"/>
            <a:ext cx="3280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i="1" dirty="0">
                <a:solidFill>
                  <a:srgbClr val="00A4FF"/>
                </a:solidFill>
              </a:rPr>
              <a:t>Hi-</a:t>
            </a:r>
            <a:r>
              <a:rPr lang="en-CA" sz="1200" i="1" dirty="0" err="1">
                <a:solidFill>
                  <a:srgbClr val="00A4FF"/>
                </a:solidFill>
              </a:rPr>
              <a:t>Lumi</a:t>
            </a:r>
            <a:r>
              <a:rPr lang="en-CA" sz="1200" i="1" dirty="0">
                <a:solidFill>
                  <a:srgbClr val="00A4FF"/>
                </a:solidFill>
              </a:rPr>
              <a:t> “</a:t>
            </a:r>
            <a:r>
              <a:rPr lang="en-CA" sz="1200" i="1" dirty="0" err="1">
                <a:solidFill>
                  <a:srgbClr val="00A4FF"/>
                </a:solidFill>
              </a:rPr>
              <a:t>Chrisis</a:t>
            </a:r>
            <a:r>
              <a:rPr lang="en-CA" sz="1200" i="1" dirty="0">
                <a:solidFill>
                  <a:srgbClr val="00A4FF"/>
                </a:solidFill>
              </a:rPr>
              <a:t>” PSM</a:t>
            </a:r>
          </a:p>
        </p:txBody>
      </p:sp>
    </p:spTree>
    <p:extLst>
      <p:ext uri="{BB962C8B-B14F-4D97-AF65-F5344CB8AC3E}">
        <p14:creationId xmlns:p14="http://schemas.microsoft.com/office/powerpoint/2010/main" val="242708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C2B27D-51BC-4C1E-8E2B-1C3CFB45A89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3009" y="261214"/>
            <a:ext cx="10450005" cy="1014516"/>
          </a:xfrm>
        </p:spPr>
        <p:txBody>
          <a:bodyPr/>
          <a:lstStyle/>
          <a:p>
            <a:r>
              <a:rPr lang="en-CA" b="0" dirty="0"/>
              <a:t>Our status –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8FED7D-A520-467F-B0FC-922D06281B24}"/>
              </a:ext>
            </a:extLst>
          </p:cNvPr>
          <p:cNvSpPr txBox="1"/>
          <p:nvPr/>
        </p:nvSpPr>
        <p:spPr>
          <a:xfrm>
            <a:off x="513009" y="1231055"/>
            <a:ext cx="583603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TRIUMF is now in Phase 3 CV-19 protocols – technical staff on site at 80% level – work on CM work is ramping up – we have one CM in the pipeline before we start Hi-</a:t>
            </a:r>
            <a:r>
              <a:rPr lang="en-CA" sz="2400" dirty="0" err="1"/>
              <a:t>Lumi</a:t>
            </a:r>
            <a:r>
              <a:rPr lang="en-CA" sz="2400" dirty="0"/>
              <a:t> TCM-0</a:t>
            </a: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We are preparing clean room and cryostat for Hi-</a:t>
            </a:r>
            <a:r>
              <a:rPr lang="en-CA" sz="2400" dirty="0" err="1"/>
              <a:t>Lumi</a:t>
            </a:r>
            <a:r>
              <a:rPr lang="en-CA" sz="2400" dirty="0"/>
              <a:t> testing – adding 2K capability (next slide) </a:t>
            </a: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Student designer is now working on testing infrastructure</a:t>
            </a: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Preparing for Gate 3A</a:t>
            </a: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C1DD65-82AD-49F9-B48B-BC04BF42E348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C312541-42D1-4005-8A27-F4DA51E35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Bildergebnis für canadian flag">
              <a:extLst>
                <a:ext uri="{FF2B5EF4-FFF2-40B4-BE49-F238E27FC236}">
                  <a16:creationId xmlns:a16="http://schemas.microsoft.com/office/drawing/2014/main" id="{6EEE4834-C4EF-44C4-A3EE-467E9A7A75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DB3ED4FD-1D75-4462-8621-2E2A0847AE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3197AD-3A7E-4E1B-8FAD-F6E56D458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D64ECCC-0FDB-48E1-B87A-1D86F885E6EC}"/>
              </a:ext>
            </a:extLst>
          </p:cNvPr>
          <p:cNvGrpSpPr/>
          <p:nvPr/>
        </p:nvGrpSpPr>
        <p:grpSpPr>
          <a:xfrm>
            <a:off x="8283254" y="0"/>
            <a:ext cx="3695700" cy="6477000"/>
            <a:chOff x="8283254" y="0"/>
            <a:chExt cx="3695700" cy="6477000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4F4830A-A3F5-42B5-A170-AC24DAF799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83254" y="0"/>
              <a:ext cx="3695700" cy="647700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F49BC5C-1ABF-4401-86A8-133F1F83F4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943" t="10528" r="11508" b="10115"/>
            <a:stretch/>
          </p:blipFill>
          <p:spPr>
            <a:xfrm>
              <a:off x="9591407" y="4218242"/>
              <a:ext cx="1228385" cy="2195345"/>
            </a:xfrm>
            <a:prstGeom prst="rect">
              <a:avLst/>
            </a:prstGeom>
          </p:spPr>
        </p:pic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6E78FE8-C68C-4ADD-A6F3-714DD6772EA3}"/>
                </a:ext>
              </a:extLst>
            </p:cNvPr>
            <p:cNvSpPr/>
            <p:nvPr/>
          </p:nvSpPr>
          <p:spPr>
            <a:xfrm>
              <a:off x="9789781" y="4788132"/>
              <a:ext cx="87458" cy="24973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AEF9D7A-42D4-4C09-B679-0984D93582DF}"/>
                </a:ext>
              </a:extLst>
            </p:cNvPr>
            <p:cNvSpPr/>
            <p:nvPr/>
          </p:nvSpPr>
          <p:spPr>
            <a:xfrm>
              <a:off x="10601139" y="4074277"/>
              <a:ext cx="164875" cy="4571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39CDD44B-D83F-4633-928E-9383517DEFC4}"/>
                </a:ext>
              </a:extLst>
            </p:cNvPr>
            <p:cNvSpPr/>
            <p:nvPr/>
          </p:nvSpPr>
          <p:spPr>
            <a:xfrm>
              <a:off x="10627207" y="4125192"/>
              <a:ext cx="118027" cy="87855"/>
            </a:xfrm>
            <a:prstGeom prst="rect">
              <a:avLst/>
            </a:prstGeom>
            <a:solidFill>
              <a:srgbClr val="F0975A"/>
            </a:solidFill>
            <a:ln>
              <a:solidFill>
                <a:srgbClr val="F197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E16E97D-D78C-49F0-A727-0662E09D7FC1}"/>
                </a:ext>
              </a:extLst>
            </p:cNvPr>
            <p:cNvSpPr/>
            <p:nvPr/>
          </p:nvSpPr>
          <p:spPr>
            <a:xfrm>
              <a:off x="9970077" y="4074277"/>
              <a:ext cx="992937" cy="1254109"/>
            </a:xfrm>
            <a:custGeom>
              <a:avLst/>
              <a:gdLst>
                <a:gd name="connsiteX0" fmla="*/ 0 w 901219"/>
                <a:gd name="connsiteY0" fmla="*/ 67541 h 945721"/>
                <a:gd name="connsiteX1" fmla="*/ 5196 w 901219"/>
                <a:gd name="connsiteY1" fmla="*/ 93518 h 945721"/>
                <a:gd name="connsiteX2" fmla="*/ 20782 w 901219"/>
                <a:gd name="connsiteY2" fmla="*/ 103909 h 945721"/>
                <a:gd name="connsiteX3" fmla="*/ 166255 w 901219"/>
                <a:gd name="connsiteY3" fmla="*/ 98714 h 945721"/>
                <a:gd name="connsiteX4" fmla="*/ 187037 w 901219"/>
                <a:gd name="connsiteY4" fmla="*/ 88323 h 945721"/>
                <a:gd name="connsiteX5" fmla="*/ 218209 w 901219"/>
                <a:gd name="connsiteY5" fmla="*/ 77932 h 945721"/>
                <a:gd name="connsiteX6" fmla="*/ 233796 w 901219"/>
                <a:gd name="connsiteY6" fmla="*/ 72736 h 945721"/>
                <a:gd name="connsiteX7" fmla="*/ 264968 w 901219"/>
                <a:gd name="connsiteY7" fmla="*/ 62345 h 945721"/>
                <a:gd name="connsiteX8" fmla="*/ 285750 w 901219"/>
                <a:gd name="connsiteY8" fmla="*/ 51954 h 945721"/>
                <a:gd name="connsiteX9" fmla="*/ 322118 w 901219"/>
                <a:gd name="connsiteY9" fmla="*/ 41564 h 945721"/>
                <a:gd name="connsiteX10" fmla="*/ 337705 w 901219"/>
                <a:gd name="connsiteY10" fmla="*/ 36368 h 945721"/>
                <a:gd name="connsiteX11" fmla="*/ 358487 w 901219"/>
                <a:gd name="connsiteY11" fmla="*/ 31173 h 945721"/>
                <a:gd name="connsiteX12" fmla="*/ 394855 w 901219"/>
                <a:gd name="connsiteY12" fmla="*/ 15586 h 945721"/>
                <a:gd name="connsiteX13" fmla="*/ 431223 w 901219"/>
                <a:gd name="connsiteY13" fmla="*/ 5195 h 945721"/>
                <a:gd name="connsiteX14" fmla="*/ 446809 w 901219"/>
                <a:gd name="connsiteY14" fmla="*/ 0 h 945721"/>
                <a:gd name="connsiteX15" fmla="*/ 503959 w 901219"/>
                <a:gd name="connsiteY15" fmla="*/ 5195 h 945721"/>
                <a:gd name="connsiteX16" fmla="*/ 529937 w 901219"/>
                <a:gd name="connsiteY16" fmla="*/ 15586 h 945721"/>
                <a:gd name="connsiteX17" fmla="*/ 561109 w 901219"/>
                <a:gd name="connsiteY17" fmla="*/ 25977 h 945721"/>
                <a:gd name="connsiteX18" fmla="*/ 576696 w 901219"/>
                <a:gd name="connsiteY18" fmla="*/ 31173 h 945721"/>
                <a:gd name="connsiteX19" fmla="*/ 597478 w 901219"/>
                <a:gd name="connsiteY19" fmla="*/ 36368 h 945721"/>
                <a:gd name="connsiteX20" fmla="*/ 623455 w 901219"/>
                <a:gd name="connsiteY20" fmla="*/ 46759 h 945721"/>
                <a:gd name="connsiteX21" fmla="*/ 670214 w 901219"/>
                <a:gd name="connsiteY21" fmla="*/ 57150 h 945721"/>
                <a:gd name="connsiteX22" fmla="*/ 706582 w 901219"/>
                <a:gd name="connsiteY22" fmla="*/ 67541 h 945721"/>
                <a:gd name="connsiteX23" fmla="*/ 727364 w 901219"/>
                <a:gd name="connsiteY23" fmla="*/ 83127 h 945721"/>
                <a:gd name="connsiteX24" fmla="*/ 742950 w 901219"/>
                <a:gd name="connsiteY24" fmla="*/ 88323 h 945721"/>
                <a:gd name="connsiteX25" fmla="*/ 763732 w 901219"/>
                <a:gd name="connsiteY25" fmla="*/ 98714 h 945721"/>
                <a:gd name="connsiteX26" fmla="*/ 779318 w 901219"/>
                <a:gd name="connsiteY26" fmla="*/ 109104 h 945721"/>
                <a:gd name="connsiteX27" fmla="*/ 800100 w 901219"/>
                <a:gd name="connsiteY27" fmla="*/ 119495 h 945721"/>
                <a:gd name="connsiteX28" fmla="*/ 836468 w 901219"/>
                <a:gd name="connsiteY28" fmla="*/ 155864 h 945721"/>
                <a:gd name="connsiteX29" fmla="*/ 846859 w 901219"/>
                <a:gd name="connsiteY29" fmla="*/ 171450 h 945721"/>
                <a:gd name="connsiteX30" fmla="*/ 857250 w 901219"/>
                <a:gd name="connsiteY30" fmla="*/ 192232 h 945721"/>
                <a:gd name="connsiteX31" fmla="*/ 872837 w 901219"/>
                <a:gd name="connsiteY31" fmla="*/ 202623 h 945721"/>
                <a:gd name="connsiteX32" fmla="*/ 883228 w 901219"/>
                <a:gd name="connsiteY32" fmla="*/ 233795 h 945721"/>
                <a:gd name="connsiteX33" fmla="*/ 888423 w 901219"/>
                <a:gd name="connsiteY33" fmla="*/ 249382 h 945721"/>
                <a:gd name="connsiteX34" fmla="*/ 888423 w 901219"/>
                <a:gd name="connsiteY34" fmla="*/ 680604 h 945721"/>
                <a:gd name="connsiteX35" fmla="*/ 883228 w 901219"/>
                <a:gd name="connsiteY35" fmla="*/ 711777 h 945721"/>
                <a:gd name="connsiteX36" fmla="*/ 867641 w 901219"/>
                <a:gd name="connsiteY36" fmla="*/ 758536 h 945721"/>
                <a:gd name="connsiteX37" fmla="*/ 852055 w 901219"/>
                <a:gd name="connsiteY37" fmla="*/ 805295 h 945721"/>
                <a:gd name="connsiteX38" fmla="*/ 846859 w 901219"/>
                <a:gd name="connsiteY38" fmla="*/ 820882 h 945721"/>
                <a:gd name="connsiteX39" fmla="*/ 841664 w 901219"/>
                <a:gd name="connsiteY39" fmla="*/ 836468 h 945721"/>
                <a:gd name="connsiteX40" fmla="*/ 826078 w 901219"/>
                <a:gd name="connsiteY40" fmla="*/ 841664 h 945721"/>
                <a:gd name="connsiteX41" fmla="*/ 805296 w 901219"/>
                <a:gd name="connsiteY41" fmla="*/ 878032 h 945721"/>
                <a:gd name="connsiteX42" fmla="*/ 789709 w 901219"/>
                <a:gd name="connsiteY42" fmla="*/ 888423 h 945721"/>
                <a:gd name="connsiteX43" fmla="*/ 784514 w 901219"/>
                <a:gd name="connsiteY43" fmla="*/ 904009 h 945721"/>
                <a:gd name="connsiteX44" fmla="*/ 753341 w 901219"/>
                <a:gd name="connsiteY44" fmla="*/ 924791 h 945721"/>
                <a:gd name="connsiteX45" fmla="*/ 742950 w 901219"/>
                <a:gd name="connsiteY45" fmla="*/ 940377 h 945721"/>
                <a:gd name="connsiteX46" fmla="*/ 675409 w 901219"/>
                <a:gd name="connsiteY46" fmla="*/ 940377 h 945721"/>
                <a:gd name="connsiteX47" fmla="*/ 675409 w 901219"/>
                <a:gd name="connsiteY47" fmla="*/ 929986 h 94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01219" h="945721">
                  <a:moveTo>
                    <a:pt x="0" y="67541"/>
                  </a:moveTo>
                  <a:cubicBezTo>
                    <a:pt x="1732" y="76200"/>
                    <a:pt x="815" y="85851"/>
                    <a:pt x="5196" y="93518"/>
                  </a:cubicBezTo>
                  <a:cubicBezTo>
                    <a:pt x="8294" y="98939"/>
                    <a:pt x="14541" y="103708"/>
                    <a:pt x="20782" y="103909"/>
                  </a:cubicBezTo>
                  <a:lnTo>
                    <a:pt x="166255" y="98714"/>
                  </a:lnTo>
                  <a:cubicBezTo>
                    <a:pt x="173182" y="95250"/>
                    <a:pt x="179846" y="91199"/>
                    <a:pt x="187037" y="88323"/>
                  </a:cubicBezTo>
                  <a:cubicBezTo>
                    <a:pt x="197206" y="84255"/>
                    <a:pt x="207818" y="81396"/>
                    <a:pt x="218209" y="77932"/>
                  </a:cubicBezTo>
                  <a:lnTo>
                    <a:pt x="233796" y="72736"/>
                  </a:lnTo>
                  <a:lnTo>
                    <a:pt x="264968" y="62345"/>
                  </a:lnTo>
                  <a:cubicBezTo>
                    <a:pt x="271895" y="58881"/>
                    <a:pt x="278631" y="55005"/>
                    <a:pt x="285750" y="51954"/>
                  </a:cubicBezTo>
                  <a:cubicBezTo>
                    <a:pt x="298204" y="46617"/>
                    <a:pt x="308940" y="45329"/>
                    <a:pt x="322118" y="41564"/>
                  </a:cubicBezTo>
                  <a:cubicBezTo>
                    <a:pt x="327384" y="40059"/>
                    <a:pt x="332439" y="37873"/>
                    <a:pt x="337705" y="36368"/>
                  </a:cubicBezTo>
                  <a:cubicBezTo>
                    <a:pt x="344571" y="34406"/>
                    <a:pt x="351621" y="33135"/>
                    <a:pt x="358487" y="31173"/>
                  </a:cubicBezTo>
                  <a:cubicBezTo>
                    <a:pt x="382850" y="24212"/>
                    <a:pt x="367153" y="27458"/>
                    <a:pt x="394855" y="15586"/>
                  </a:cubicBezTo>
                  <a:cubicBezTo>
                    <a:pt x="407306" y="10250"/>
                    <a:pt x="418049" y="8959"/>
                    <a:pt x="431223" y="5195"/>
                  </a:cubicBezTo>
                  <a:cubicBezTo>
                    <a:pt x="436489" y="3691"/>
                    <a:pt x="441614" y="1732"/>
                    <a:pt x="446809" y="0"/>
                  </a:cubicBezTo>
                  <a:cubicBezTo>
                    <a:pt x="465859" y="1732"/>
                    <a:pt x="485158" y="1670"/>
                    <a:pt x="503959" y="5195"/>
                  </a:cubicBezTo>
                  <a:cubicBezTo>
                    <a:pt x="513126" y="6914"/>
                    <a:pt x="521172" y="12399"/>
                    <a:pt x="529937" y="15586"/>
                  </a:cubicBezTo>
                  <a:cubicBezTo>
                    <a:pt x="540230" y="19329"/>
                    <a:pt x="550718" y="22513"/>
                    <a:pt x="561109" y="25977"/>
                  </a:cubicBezTo>
                  <a:cubicBezTo>
                    <a:pt x="566305" y="27709"/>
                    <a:pt x="571383" y="29845"/>
                    <a:pt x="576696" y="31173"/>
                  </a:cubicBezTo>
                  <a:cubicBezTo>
                    <a:pt x="583623" y="32905"/>
                    <a:pt x="590704" y="34110"/>
                    <a:pt x="597478" y="36368"/>
                  </a:cubicBezTo>
                  <a:cubicBezTo>
                    <a:pt x="606325" y="39317"/>
                    <a:pt x="614608" y="43810"/>
                    <a:pt x="623455" y="46759"/>
                  </a:cubicBezTo>
                  <a:cubicBezTo>
                    <a:pt x="636115" y="50979"/>
                    <a:pt x="657874" y="54408"/>
                    <a:pt x="670214" y="57150"/>
                  </a:cubicBezTo>
                  <a:cubicBezTo>
                    <a:pt x="689794" y="61501"/>
                    <a:pt x="689219" y="61753"/>
                    <a:pt x="706582" y="67541"/>
                  </a:cubicBezTo>
                  <a:cubicBezTo>
                    <a:pt x="713509" y="72736"/>
                    <a:pt x="719846" y="78831"/>
                    <a:pt x="727364" y="83127"/>
                  </a:cubicBezTo>
                  <a:cubicBezTo>
                    <a:pt x="732119" y="85844"/>
                    <a:pt x="737916" y="86166"/>
                    <a:pt x="742950" y="88323"/>
                  </a:cubicBezTo>
                  <a:cubicBezTo>
                    <a:pt x="750069" y="91374"/>
                    <a:pt x="757007" y="94872"/>
                    <a:pt x="763732" y="98714"/>
                  </a:cubicBezTo>
                  <a:cubicBezTo>
                    <a:pt x="769153" y="101812"/>
                    <a:pt x="773897" y="106006"/>
                    <a:pt x="779318" y="109104"/>
                  </a:cubicBezTo>
                  <a:cubicBezTo>
                    <a:pt x="786043" y="112946"/>
                    <a:pt x="794106" y="114591"/>
                    <a:pt x="800100" y="119495"/>
                  </a:cubicBezTo>
                  <a:cubicBezTo>
                    <a:pt x="813369" y="130352"/>
                    <a:pt x="826958" y="141599"/>
                    <a:pt x="836468" y="155864"/>
                  </a:cubicBezTo>
                  <a:cubicBezTo>
                    <a:pt x="839932" y="161059"/>
                    <a:pt x="843761" y="166029"/>
                    <a:pt x="846859" y="171450"/>
                  </a:cubicBezTo>
                  <a:cubicBezTo>
                    <a:pt x="850702" y="178175"/>
                    <a:pt x="852292" y="186282"/>
                    <a:pt x="857250" y="192232"/>
                  </a:cubicBezTo>
                  <a:cubicBezTo>
                    <a:pt x="861248" y="197029"/>
                    <a:pt x="867641" y="199159"/>
                    <a:pt x="872837" y="202623"/>
                  </a:cubicBezTo>
                  <a:lnTo>
                    <a:pt x="883228" y="233795"/>
                  </a:lnTo>
                  <a:lnTo>
                    <a:pt x="888423" y="249382"/>
                  </a:lnTo>
                  <a:cubicBezTo>
                    <a:pt x="911868" y="413513"/>
                    <a:pt x="897685" y="300846"/>
                    <a:pt x="888423" y="680604"/>
                  </a:cubicBezTo>
                  <a:cubicBezTo>
                    <a:pt x="888166" y="691135"/>
                    <a:pt x="885942" y="701598"/>
                    <a:pt x="883228" y="711777"/>
                  </a:cubicBezTo>
                  <a:cubicBezTo>
                    <a:pt x="878995" y="727652"/>
                    <a:pt x="872836" y="742950"/>
                    <a:pt x="867641" y="758536"/>
                  </a:cubicBezTo>
                  <a:lnTo>
                    <a:pt x="852055" y="805295"/>
                  </a:lnTo>
                  <a:lnTo>
                    <a:pt x="846859" y="820882"/>
                  </a:lnTo>
                  <a:cubicBezTo>
                    <a:pt x="845127" y="826077"/>
                    <a:pt x="846859" y="834736"/>
                    <a:pt x="841664" y="836468"/>
                  </a:cubicBezTo>
                  <a:lnTo>
                    <a:pt x="826078" y="841664"/>
                  </a:lnTo>
                  <a:cubicBezTo>
                    <a:pt x="822004" y="849812"/>
                    <a:pt x="812638" y="870690"/>
                    <a:pt x="805296" y="878032"/>
                  </a:cubicBezTo>
                  <a:cubicBezTo>
                    <a:pt x="800881" y="882447"/>
                    <a:pt x="794905" y="884959"/>
                    <a:pt x="789709" y="888423"/>
                  </a:cubicBezTo>
                  <a:cubicBezTo>
                    <a:pt x="787977" y="893618"/>
                    <a:pt x="787552" y="899452"/>
                    <a:pt x="784514" y="904009"/>
                  </a:cubicBezTo>
                  <a:cubicBezTo>
                    <a:pt x="773395" y="920688"/>
                    <a:pt x="769682" y="919344"/>
                    <a:pt x="753341" y="924791"/>
                  </a:cubicBezTo>
                  <a:cubicBezTo>
                    <a:pt x="749877" y="929986"/>
                    <a:pt x="748145" y="936913"/>
                    <a:pt x="742950" y="940377"/>
                  </a:cubicBezTo>
                  <a:cubicBezTo>
                    <a:pt x="727401" y="950743"/>
                    <a:pt x="684360" y="943361"/>
                    <a:pt x="675409" y="940377"/>
                  </a:cubicBezTo>
                  <a:cubicBezTo>
                    <a:pt x="672123" y="939282"/>
                    <a:pt x="675409" y="933450"/>
                    <a:pt x="675409" y="929986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F8CB7E6-5258-4066-A122-CD6E4891BB01}"/>
                </a:ext>
              </a:extLst>
            </p:cNvPr>
            <p:cNvSpPr/>
            <p:nvPr/>
          </p:nvSpPr>
          <p:spPr>
            <a:xfrm>
              <a:off x="9373793" y="4139738"/>
              <a:ext cx="472491" cy="759229"/>
            </a:xfrm>
            <a:custGeom>
              <a:avLst/>
              <a:gdLst>
                <a:gd name="connsiteX0" fmla="*/ 432262 w 472491"/>
                <a:gd name="connsiteY0" fmla="*/ 0 h 759229"/>
                <a:gd name="connsiteX1" fmla="*/ 448887 w 472491"/>
                <a:gd name="connsiteY1" fmla="*/ 44334 h 759229"/>
                <a:gd name="connsiteX2" fmla="*/ 465513 w 472491"/>
                <a:gd name="connsiteY2" fmla="*/ 49876 h 759229"/>
                <a:gd name="connsiteX3" fmla="*/ 459971 w 472491"/>
                <a:gd name="connsiteY3" fmla="*/ 127461 h 759229"/>
                <a:gd name="connsiteX4" fmla="*/ 454429 w 472491"/>
                <a:gd name="connsiteY4" fmla="*/ 144087 h 759229"/>
                <a:gd name="connsiteX5" fmla="*/ 421178 w 472491"/>
                <a:gd name="connsiteY5" fmla="*/ 166254 h 759229"/>
                <a:gd name="connsiteX6" fmla="*/ 393469 w 472491"/>
                <a:gd name="connsiteY6" fmla="*/ 193963 h 759229"/>
                <a:gd name="connsiteX7" fmla="*/ 360218 w 472491"/>
                <a:gd name="connsiteY7" fmla="*/ 205047 h 759229"/>
                <a:gd name="connsiteX8" fmla="*/ 343593 w 472491"/>
                <a:gd name="connsiteY8" fmla="*/ 210589 h 759229"/>
                <a:gd name="connsiteX9" fmla="*/ 304800 w 472491"/>
                <a:gd name="connsiteY9" fmla="*/ 232756 h 759229"/>
                <a:gd name="connsiteX10" fmla="*/ 266007 w 472491"/>
                <a:gd name="connsiteY10" fmla="*/ 243840 h 759229"/>
                <a:gd name="connsiteX11" fmla="*/ 227214 w 472491"/>
                <a:gd name="connsiteY11" fmla="*/ 260465 h 759229"/>
                <a:gd name="connsiteX12" fmla="*/ 210589 w 472491"/>
                <a:gd name="connsiteY12" fmla="*/ 266007 h 759229"/>
                <a:gd name="connsiteX13" fmla="*/ 193964 w 472491"/>
                <a:gd name="connsiteY13" fmla="*/ 277091 h 759229"/>
                <a:gd name="connsiteX14" fmla="*/ 160713 w 472491"/>
                <a:gd name="connsiteY14" fmla="*/ 288174 h 759229"/>
                <a:gd name="connsiteX15" fmla="*/ 105294 w 472491"/>
                <a:gd name="connsiteY15" fmla="*/ 315883 h 759229"/>
                <a:gd name="connsiteX16" fmla="*/ 83127 w 472491"/>
                <a:gd name="connsiteY16" fmla="*/ 354676 h 759229"/>
                <a:gd name="connsiteX17" fmla="*/ 66502 w 472491"/>
                <a:gd name="connsiteY17" fmla="*/ 360218 h 759229"/>
                <a:gd name="connsiteX18" fmla="*/ 55418 w 472491"/>
                <a:gd name="connsiteY18" fmla="*/ 393469 h 759229"/>
                <a:gd name="connsiteX19" fmla="*/ 49876 w 472491"/>
                <a:gd name="connsiteY19" fmla="*/ 415636 h 759229"/>
                <a:gd name="connsiteX20" fmla="*/ 38793 w 472491"/>
                <a:gd name="connsiteY20" fmla="*/ 432261 h 759229"/>
                <a:gd name="connsiteX21" fmla="*/ 16625 w 472491"/>
                <a:gd name="connsiteY21" fmla="*/ 471054 h 759229"/>
                <a:gd name="connsiteX22" fmla="*/ 11084 w 472491"/>
                <a:gd name="connsiteY22" fmla="*/ 493221 h 759229"/>
                <a:gd name="connsiteX23" fmla="*/ 0 w 472491"/>
                <a:gd name="connsiteY23" fmla="*/ 526472 h 759229"/>
                <a:gd name="connsiteX24" fmla="*/ 5542 w 472491"/>
                <a:gd name="connsiteY24" fmla="*/ 637309 h 759229"/>
                <a:gd name="connsiteX25" fmla="*/ 11084 w 472491"/>
                <a:gd name="connsiteY25" fmla="*/ 653934 h 759229"/>
                <a:gd name="connsiteX26" fmla="*/ 33251 w 472491"/>
                <a:gd name="connsiteY26" fmla="*/ 665018 h 759229"/>
                <a:gd name="connsiteX27" fmla="*/ 49876 w 472491"/>
                <a:gd name="connsiteY27" fmla="*/ 676101 h 759229"/>
                <a:gd name="connsiteX28" fmla="*/ 88669 w 472491"/>
                <a:gd name="connsiteY28" fmla="*/ 681643 h 759229"/>
                <a:gd name="connsiteX29" fmla="*/ 116378 w 472491"/>
                <a:gd name="connsiteY29" fmla="*/ 692727 h 759229"/>
                <a:gd name="connsiteX30" fmla="*/ 149629 w 472491"/>
                <a:gd name="connsiteY30" fmla="*/ 703811 h 759229"/>
                <a:gd name="connsiteX31" fmla="*/ 188422 w 472491"/>
                <a:gd name="connsiteY31" fmla="*/ 720436 h 759229"/>
                <a:gd name="connsiteX32" fmla="*/ 277091 w 472491"/>
                <a:gd name="connsiteY32" fmla="*/ 737061 h 759229"/>
                <a:gd name="connsiteX33" fmla="*/ 299258 w 472491"/>
                <a:gd name="connsiteY33" fmla="*/ 742603 h 759229"/>
                <a:gd name="connsiteX34" fmla="*/ 326967 w 472491"/>
                <a:gd name="connsiteY34" fmla="*/ 748145 h 759229"/>
                <a:gd name="connsiteX35" fmla="*/ 349134 w 472491"/>
                <a:gd name="connsiteY35" fmla="*/ 753687 h 759229"/>
                <a:gd name="connsiteX36" fmla="*/ 393469 w 472491"/>
                <a:gd name="connsiteY36" fmla="*/ 759229 h 759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72491" h="759229">
                  <a:moveTo>
                    <a:pt x="432262" y="0"/>
                  </a:moveTo>
                  <a:cubicBezTo>
                    <a:pt x="435266" y="15019"/>
                    <a:pt x="435298" y="33463"/>
                    <a:pt x="448887" y="44334"/>
                  </a:cubicBezTo>
                  <a:cubicBezTo>
                    <a:pt x="453449" y="47983"/>
                    <a:pt x="459971" y="48029"/>
                    <a:pt x="465513" y="49876"/>
                  </a:cubicBezTo>
                  <a:cubicBezTo>
                    <a:pt x="477211" y="84976"/>
                    <a:pt x="473417" y="64710"/>
                    <a:pt x="459971" y="127461"/>
                  </a:cubicBezTo>
                  <a:cubicBezTo>
                    <a:pt x="458747" y="133173"/>
                    <a:pt x="458560" y="139956"/>
                    <a:pt x="454429" y="144087"/>
                  </a:cubicBezTo>
                  <a:cubicBezTo>
                    <a:pt x="445010" y="153506"/>
                    <a:pt x="421178" y="166254"/>
                    <a:pt x="421178" y="166254"/>
                  </a:cubicBezTo>
                  <a:cubicBezTo>
                    <a:pt x="411066" y="181422"/>
                    <a:pt x="410970" y="186185"/>
                    <a:pt x="393469" y="193963"/>
                  </a:cubicBezTo>
                  <a:cubicBezTo>
                    <a:pt x="382793" y="198708"/>
                    <a:pt x="371302" y="201352"/>
                    <a:pt x="360218" y="205047"/>
                  </a:cubicBezTo>
                  <a:cubicBezTo>
                    <a:pt x="354676" y="206894"/>
                    <a:pt x="348454" y="207349"/>
                    <a:pt x="343593" y="210589"/>
                  </a:cubicBezTo>
                  <a:cubicBezTo>
                    <a:pt x="326899" y="221718"/>
                    <a:pt x="324483" y="224320"/>
                    <a:pt x="304800" y="232756"/>
                  </a:cubicBezTo>
                  <a:cubicBezTo>
                    <a:pt x="291516" y="238449"/>
                    <a:pt x="280064" y="239824"/>
                    <a:pt x="266007" y="243840"/>
                  </a:cubicBezTo>
                  <a:cubicBezTo>
                    <a:pt x="240011" y="251267"/>
                    <a:pt x="256775" y="247796"/>
                    <a:pt x="227214" y="260465"/>
                  </a:cubicBezTo>
                  <a:cubicBezTo>
                    <a:pt x="221845" y="262766"/>
                    <a:pt x="215814" y="263394"/>
                    <a:pt x="210589" y="266007"/>
                  </a:cubicBezTo>
                  <a:cubicBezTo>
                    <a:pt x="204632" y="268986"/>
                    <a:pt x="200050" y="274386"/>
                    <a:pt x="193964" y="277091"/>
                  </a:cubicBezTo>
                  <a:cubicBezTo>
                    <a:pt x="183288" y="281836"/>
                    <a:pt x="170434" y="281693"/>
                    <a:pt x="160713" y="288174"/>
                  </a:cubicBezTo>
                  <a:cubicBezTo>
                    <a:pt x="121124" y="314566"/>
                    <a:pt x="140385" y="307110"/>
                    <a:pt x="105294" y="315883"/>
                  </a:cubicBezTo>
                  <a:cubicBezTo>
                    <a:pt x="102565" y="321341"/>
                    <a:pt x="89657" y="349452"/>
                    <a:pt x="83127" y="354676"/>
                  </a:cubicBezTo>
                  <a:cubicBezTo>
                    <a:pt x="78566" y="358325"/>
                    <a:pt x="72044" y="358371"/>
                    <a:pt x="66502" y="360218"/>
                  </a:cubicBezTo>
                  <a:cubicBezTo>
                    <a:pt x="62807" y="371302"/>
                    <a:pt x="58252" y="382135"/>
                    <a:pt x="55418" y="393469"/>
                  </a:cubicBezTo>
                  <a:cubicBezTo>
                    <a:pt x="53571" y="400858"/>
                    <a:pt x="52876" y="408635"/>
                    <a:pt x="49876" y="415636"/>
                  </a:cubicBezTo>
                  <a:cubicBezTo>
                    <a:pt x="47252" y="421758"/>
                    <a:pt x="42097" y="426478"/>
                    <a:pt x="38793" y="432261"/>
                  </a:cubicBezTo>
                  <a:cubicBezTo>
                    <a:pt x="10677" y="481466"/>
                    <a:pt x="43622" y="430561"/>
                    <a:pt x="16625" y="471054"/>
                  </a:cubicBezTo>
                  <a:cubicBezTo>
                    <a:pt x="14778" y="478443"/>
                    <a:pt x="13272" y="485926"/>
                    <a:pt x="11084" y="493221"/>
                  </a:cubicBezTo>
                  <a:cubicBezTo>
                    <a:pt x="7727" y="504412"/>
                    <a:pt x="0" y="526472"/>
                    <a:pt x="0" y="526472"/>
                  </a:cubicBezTo>
                  <a:cubicBezTo>
                    <a:pt x="1847" y="563418"/>
                    <a:pt x="2337" y="600456"/>
                    <a:pt x="5542" y="637309"/>
                  </a:cubicBezTo>
                  <a:cubicBezTo>
                    <a:pt x="6048" y="643129"/>
                    <a:pt x="6953" y="649803"/>
                    <a:pt x="11084" y="653934"/>
                  </a:cubicBezTo>
                  <a:cubicBezTo>
                    <a:pt x="16926" y="659776"/>
                    <a:pt x="26078" y="660919"/>
                    <a:pt x="33251" y="665018"/>
                  </a:cubicBezTo>
                  <a:cubicBezTo>
                    <a:pt x="39034" y="668322"/>
                    <a:pt x="43497" y="674187"/>
                    <a:pt x="49876" y="676101"/>
                  </a:cubicBezTo>
                  <a:cubicBezTo>
                    <a:pt x="62387" y="679854"/>
                    <a:pt x="75738" y="679796"/>
                    <a:pt x="88669" y="681643"/>
                  </a:cubicBezTo>
                  <a:cubicBezTo>
                    <a:pt x="97905" y="685338"/>
                    <a:pt x="107029" y="689327"/>
                    <a:pt x="116378" y="692727"/>
                  </a:cubicBezTo>
                  <a:cubicBezTo>
                    <a:pt x="127358" y="696720"/>
                    <a:pt x="139908" y="697330"/>
                    <a:pt x="149629" y="703811"/>
                  </a:cubicBezTo>
                  <a:cubicBezTo>
                    <a:pt x="172592" y="719119"/>
                    <a:pt x="159793" y="713279"/>
                    <a:pt x="188422" y="720436"/>
                  </a:cubicBezTo>
                  <a:cubicBezTo>
                    <a:pt x="233569" y="743010"/>
                    <a:pt x="194052" y="726682"/>
                    <a:pt x="277091" y="737061"/>
                  </a:cubicBezTo>
                  <a:cubicBezTo>
                    <a:pt x="284649" y="738006"/>
                    <a:pt x="291823" y="740951"/>
                    <a:pt x="299258" y="742603"/>
                  </a:cubicBezTo>
                  <a:cubicBezTo>
                    <a:pt x="308453" y="744646"/>
                    <a:pt x="317772" y="746102"/>
                    <a:pt x="326967" y="748145"/>
                  </a:cubicBezTo>
                  <a:cubicBezTo>
                    <a:pt x="334402" y="749797"/>
                    <a:pt x="341621" y="752435"/>
                    <a:pt x="349134" y="753687"/>
                  </a:cubicBezTo>
                  <a:cubicBezTo>
                    <a:pt x="363825" y="756136"/>
                    <a:pt x="393469" y="759229"/>
                    <a:pt x="393469" y="759229"/>
                  </a:cubicBez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2413686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4AF1C7-8469-4C94-8922-282DBCF10DE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4k-2k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824A78-C5D1-4428-BA17-4CD109E9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58B215-7FA0-4E0E-8A8B-7063FB53162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C0992E-6E5D-4E72-8BCE-54D1CFDBA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599" y="678902"/>
            <a:ext cx="3474731" cy="20797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23721B-6E9F-4943-82B0-38EC9F74A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506" y="802381"/>
            <a:ext cx="4461181" cy="55444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DBA37E-6633-429A-9C79-77E98E8B3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3456" y="2758606"/>
            <a:ext cx="3511874" cy="3588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CC3A22-A6C0-456E-8B71-06E89184F776}"/>
              </a:ext>
            </a:extLst>
          </p:cNvPr>
          <p:cNvSpPr txBox="1"/>
          <p:nvPr/>
        </p:nvSpPr>
        <p:spPr>
          <a:xfrm>
            <a:off x="220717" y="812535"/>
            <a:ext cx="3494877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Modifying existing cryostat lid for adaption of 4k-2k insert</a:t>
            </a:r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Reviewing feedthroughs/port orientation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073951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0C2B27D-51BC-4C1E-8E2B-1C3CFB45A89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3009" y="261214"/>
            <a:ext cx="10450005" cy="1014516"/>
          </a:xfrm>
        </p:spPr>
        <p:txBody>
          <a:bodyPr/>
          <a:lstStyle/>
          <a:p>
            <a:r>
              <a:rPr lang="en-CA" b="0" dirty="0"/>
              <a:t>Cavity test – diagnostics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8FED7D-A520-467F-B0FC-922D06281B24}"/>
              </a:ext>
            </a:extLst>
          </p:cNvPr>
          <p:cNvSpPr txBox="1"/>
          <p:nvPr/>
        </p:nvSpPr>
        <p:spPr>
          <a:xfrm>
            <a:off x="513009" y="987616"/>
            <a:ext cx="7379968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Diagnostics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Temperature sensors 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Requirement - &lt;50K thermal gradient across cavity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Would be good to see CERN and FNAL position of sensors 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Need additional temperature sensors to monitor 4K fill and 2K production</a:t>
            </a:r>
          </a:p>
          <a:p>
            <a:pPr marL="800100" lvl="1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Magnetic field probes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Requirement is &lt;1micT at the cavity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400" dirty="0"/>
              <a:t>Would be good to see CERN and FNAL position of sensors</a:t>
            </a:r>
          </a:p>
          <a:p>
            <a:pPr marL="1257300" lvl="2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C1DD65-82AD-49F9-B48B-BC04BF42E348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C312541-42D1-4005-8A27-F4DA51E35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Bildergebnis für canadian flag">
              <a:extLst>
                <a:ext uri="{FF2B5EF4-FFF2-40B4-BE49-F238E27FC236}">
                  <a16:creationId xmlns:a16="http://schemas.microsoft.com/office/drawing/2014/main" id="{6EEE4834-C4EF-44C4-A3EE-467E9A7A75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DB3ED4FD-1D75-4462-8621-2E2A0847AE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3197AD-3A7E-4E1B-8FAD-F6E56D458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3CED790-848D-4B8F-AC62-087EB4AA77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254" y="0"/>
            <a:ext cx="3695700" cy="6477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BD3A864-A1B6-44C9-AE90-049C2C3ABB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943" t="10528" r="11508" b="10115"/>
          <a:stretch/>
        </p:blipFill>
        <p:spPr>
          <a:xfrm>
            <a:off x="9591407" y="4218242"/>
            <a:ext cx="1228385" cy="219534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6C4453BC-465D-4822-8558-89A3CA2DB8E8}"/>
              </a:ext>
            </a:extLst>
          </p:cNvPr>
          <p:cNvSpPr/>
          <p:nvPr/>
        </p:nvSpPr>
        <p:spPr>
          <a:xfrm>
            <a:off x="9821313" y="4788132"/>
            <a:ext cx="87458" cy="24973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F7DF51F-0BA7-487E-9327-6968D99E8E7B}"/>
              </a:ext>
            </a:extLst>
          </p:cNvPr>
          <p:cNvSpPr/>
          <p:nvPr/>
        </p:nvSpPr>
        <p:spPr>
          <a:xfrm>
            <a:off x="10601139" y="4074277"/>
            <a:ext cx="164875" cy="45719"/>
          </a:xfrm>
          <a:prstGeom prst="rect">
            <a:avLst/>
          </a:prstGeom>
          <a:solidFill>
            <a:schemeClr val="accent3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F86CB9-E235-47A4-90F8-E28841C9B63E}"/>
              </a:ext>
            </a:extLst>
          </p:cNvPr>
          <p:cNvSpPr/>
          <p:nvPr/>
        </p:nvSpPr>
        <p:spPr>
          <a:xfrm>
            <a:off x="10627207" y="4125192"/>
            <a:ext cx="118027" cy="87855"/>
          </a:xfrm>
          <a:prstGeom prst="rect">
            <a:avLst/>
          </a:prstGeom>
          <a:solidFill>
            <a:srgbClr val="F0975A"/>
          </a:solidFill>
          <a:ln>
            <a:solidFill>
              <a:srgbClr val="F197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54F69EF-E8A4-4AE7-8B10-C2DBEFD9C44A}"/>
              </a:ext>
            </a:extLst>
          </p:cNvPr>
          <p:cNvSpPr/>
          <p:nvPr/>
        </p:nvSpPr>
        <p:spPr>
          <a:xfrm>
            <a:off x="9970077" y="4074277"/>
            <a:ext cx="992937" cy="1254109"/>
          </a:xfrm>
          <a:custGeom>
            <a:avLst/>
            <a:gdLst>
              <a:gd name="connsiteX0" fmla="*/ 0 w 901219"/>
              <a:gd name="connsiteY0" fmla="*/ 67541 h 945721"/>
              <a:gd name="connsiteX1" fmla="*/ 5196 w 901219"/>
              <a:gd name="connsiteY1" fmla="*/ 93518 h 945721"/>
              <a:gd name="connsiteX2" fmla="*/ 20782 w 901219"/>
              <a:gd name="connsiteY2" fmla="*/ 103909 h 945721"/>
              <a:gd name="connsiteX3" fmla="*/ 166255 w 901219"/>
              <a:gd name="connsiteY3" fmla="*/ 98714 h 945721"/>
              <a:gd name="connsiteX4" fmla="*/ 187037 w 901219"/>
              <a:gd name="connsiteY4" fmla="*/ 88323 h 945721"/>
              <a:gd name="connsiteX5" fmla="*/ 218209 w 901219"/>
              <a:gd name="connsiteY5" fmla="*/ 77932 h 945721"/>
              <a:gd name="connsiteX6" fmla="*/ 233796 w 901219"/>
              <a:gd name="connsiteY6" fmla="*/ 72736 h 945721"/>
              <a:gd name="connsiteX7" fmla="*/ 264968 w 901219"/>
              <a:gd name="connsiteY7" fmla="*/ 62345 h 945721"/>
              <a:gd name="connsiteX8" fmla="*/ 285750 w 901219"/>
              <a:gd name="connsiteY8" fmla="*/ 51954 h 945721"/>
              <a:gd name="connsiteX9" fmla="*/ 322118 w 901219"/>
              <a:gd name="connsiteY9" fmla="*/ 41564 h 945721"/>
              <a:gd name="connsiteX10" fmla="*/ 337705 w 901219"/>
              <a:gd name="connsiteY10" fmla="*/ 36368 h 945721"/>
              <a:gd name="connsiteX11" fmla="*/ 358487 w 901219"/>
              <a:gd name="connsiteY11" fmla="*/ 31173 h 945721"/>
              <a:gd name="connsiteX12" fmla="*/ 394855 w 901219"/>
              <a:gd name="connsiteY12" fmla="*/ 15586 h 945721"/>
              <a:gd name="connsiteX13" fmla="*/ 431223 w 901219"/>
              <a:gd name="connsiteY13" fmla="*/ 5195 h 945721"/>
              <a:gd name="connsiteX14" fmla="*/ 446809 w 901219"/>
              <a:gd name="connsiteY14" fmla="*/ 0 h 945721"/>
              <a:gd name="connsiteX15" fmla="*/ 503959 w 901219"/>
              <a:gd name="connsiteY15" fmla="*/ 5195 h 945721"/>
              <a:gd name="connsiteX16" fmla="*/ 529937 w 901219"/>
              <a:gd name="connsiteY16" fmla="*/ 15586 h 945721"/>
              <a:gd name="connsiteX17" fmla="*/ 561109 w 901219"/>
              <a:gd name="connsiteY17" fmla="*/ 25977 h 945721"/>
              <a:gd name="connsiteX18" fmla="*/ 576696 w 901219"/>
              <a:gd name="connsiteY18" fmla="*/ 31173 h 945721"/>
              <a:gd name="connsiteX19" fmla="*/ 597478 w 901219"/>
              <a:gd name="connsiteY19" fmla="*/ 36368 h 945721"/>
              <a:gd name="connsiteX20" fmla="*/ 623455 w 901219"/>
              <a:gd name="connsiteY20" fmla="*/ 46759 h 945721"/>
              <a:gd name="connsiteX21" fmla="*/ 670214 w 901219"/>
              <a:gd name="connsiteY21" fmla="*/ 57150 h 945721"/>
              <a:gd name="connsiteX22" fmla="*/ 706582 w 901219"/>
              <a:gd name="connsiteY22" fmla="*/ 67541 h 945721"/>
              <a:gd name="connsiteX23" fmla="*/ 727364 w 901219"/>
              <a:gd name="connsiteY23" fmla="*/ 83127 h 945721"/>
              <a:gd name="connsiteX24" fmla="*/ 742950 w 901219"/>
              <a:gd name="connsiteY24" fmla="*/ 88323 h 945721"/>
              <a:gd name="connsiteX25" fmla="*/ 763732 w 901219"/>
              <a:gd name="connsiteY25" fmla="*/ 98714 h 945721"/>
              <a:gd name="connsiteX26" fmla="*/ 779318 w 901219"/>
              <a:gd name="connsiteY26" fmla="*/ 109104 h 945721"/>
              <a:gd name="connsiteX27" fmla="*/ 800100 w 901219"/>
              <a:gd name="connsiteY27" fmla="*/ 119495 h 945721"/>
              <a:gd name="connsiteX28" fmla="*/ 836468 w 901219"/>
              <a:gd name="connsiteY28" fmla="*/ 155864 h 945721"/>
              <a:gd name="connsiteX29" fmla="*/ 846859 w 901219"/>
              <a:gd name="connsiteY29" fmla="*/ 171450 h 945721"/>
              <a:gd name="connsiteX30" fmla="*/ 857250 w 901219"/>
              <a:gd name="connsiteY30" fmla="*/ 192232 h 945721"/>
              <a:gd name="connsiteX31" fmla="*/ 872837 w 901219"/>
              <a:gd name="connsiteY31" fmla="*/ 202623 h 945721"/>
              <a:gd name="connsiteX32" fmla="*/ 883228 w 901219"/>
              <a:gd name="connsiteY32" fmla="*/ 233795 h 945721"/>
              <a:gd name="connsiteX33" fmla="*/ 888423 w 901219"/>
              <a:gd name="connsiteY33" fmla="*/ 249382 h 945721"/>
              <a:gd name="connsiteX34" fmla="*/ 888423 w 901219"/>
              <a:gd name="connsiteY34" fmla="*/ 680604 h 945721"/>
              <a:gd name="connsiteX35" fmla="*/ 883228 w 901219"/>
              <a:gd name="connsiteY35" fmla="*/ 711777 h 945721"/>
              <a:gd name="connsiteX36" fmla="*/ 867641 w 901219"/>
              <a:gd name="connsiteY36" fmla="*/ 758536 h 945721"/>
              <a:gd name="connsiteX37" fmla="*/ 852055 w 901219"/>
              <a:gd name="connsiteY37" fmla="*/ 805295 h 945721"/>
              <a:gd name="connsiteX38" fmla="*/ 846859 w 901219"/>
              <a:gd name="connsiteY38" fmla="*/ 820882 h 945721"/>
              <a:gd name="connsiteX39" fmla="*/ 841664 w 901219"/>
              <a:gd name="connsiteY39" fmla="*/ 836468 h 945721"/>
              <a:gd name="connsiteX40" fmla="*/ 826078 w 901219"/>
              <a:gd name="connsiteY40" fmla="*/ 841664 h 945721"/>
              <a:gd name="connsiteX41" fmla="*/ 805296 w 901219"/>
              <a:gd name="connsiteY41" fmla="*/ 878032 h 945721"/>
              <a:gd name="connsiteX42" fmla="*/ 789709 w 901219"/>
              <a:gd name="connsiteY42" fmla="*/ 888423 h 945721"/>
              <a:gd name="connsiteX43" fmla="*/ 784514 w 901219"/>
              <a:gd name="connsiteY43" fmla="*/ 904009 h 945721"/>
              <a:gd name="connsiteX44" fmla="*/ 753341 w 901219"/>
              <a:gd name="connsiteY44" fmla="*/ 924791 h 945721"/>
              <a:gd name="connsiteX45" fmla="*/ 742950 w 901219"/>
              <a:gd name="connsiteY45" fmla="*/ 940377 h 945721"/>
              <a:gd name="connsiteX46" fmla="*/ 675409 w 901219"/>
              <a:gd name="connsiteY46" fmla="*/ 940377 h 945721"/>
              <a:gd name="connsiteX47" fmla="*/ 675409 w 901219"/>
              <a:gd name="connsiteY47" fmla="*/ 929986 h 945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01219" h="945721">
                <a:moveTo>
                  <a:pt x="0" y="67541"/>
                </a:moveTo>
                <a:cubicBezTo>
                  <a:pt x="1732" y="76200"/>
                  <a:pt x="815" y="85851"/>
                  <a:pt x="5196" y="93518"/>
                </a:cubicBezTo>
                <a:cubicBezTo>
                  <a:pt x="8294" y="98939"/>
                  <a:pt x="14541" y="103708"/>
                  <a:pt x="20782" y="103909"/>
                </a:cubicBezTo>
                <a:lnTo>
                  <a:pt x="166255" y="98714"/>
                </a:lnTo>
                <a:cubicBezTo>
                  <a:pt x="173182" y="95250"/>
                  <a:pt x="179846" y="91199"/>
                  <a:pt x="187037" y="88323"/>
                </a:cubicBezTo>
                <a:cubicBezTo>
                  <a:pt x="197206" y="84255"/>
                  <a:pt x="207818" y="81396"/>
                  <a:pt x="218209" y="77932"/>
                </a:cubicBezTo>
                <a:lnTo>
                  <a:pt x="233796" y="72736"/>
                </a:lnTo>
                <a:lnTo>
                  <a:pt x="264968" y="62345"/>
                </a:lnTo>
                <a:cubicBezTo>
                  <a:pt x="271895" y="58881"/>
                  <a:pt x="278631" y="55005"/>
                  <a:pt x="285750" y="51954"/>
                </a:cubicBezTo>
                <a:cubicBezTo>
                  <a:pt x="298204" y="46617"/>
                  <a:pt x="308940" y="45329"/>
                  <a:pt x="322118" y="41564"/>
                </a:cubicBezTo>
                <a:cubicBezTo>
                  <a:pt x="327384" y="40059"/>
                  <a:pt x="332439" y="37873"/>
                  <a:pt x="337705" y="36368"/>
                </a:cubicBezTo>
                <a:cubicBezTo>
                  <a:pt x="344571" y="34406"/>
                  <a:pt x="351621" y="33135"/>
                  <a:pt x="358487" y="31173"/>
                </a:cubicBezTo>
                <a:cubicBezTo>
                  <a:pt x="382850" y="24212"/>
                  <a:pt x="367153" y="27458"/>
                  <a:pt x="394855" y="15586"/>
                </a:cubicBezTo>
                <a:cubicBezTo>
                  <a:pt x="407306" y="10250"/>
                  <a:pt x="418049" y="8959"/>
                  <a:pt x="431223" y="5195"/>
                </a:cubicBezTo>
                <a:cubicBezTo>
                  <a:pt x="436489" y="3691"/>
                  <a:pt x="441614" y="1732"/>
                  <a:pt x="446809" y="0"/>
                </a:cubicBezTo>
                <a:cubicBezTo>
                  <a:pt x="465859" y="1732"/>
                  <a:pt x="485158" y="1670"/>
                  <a:pt x="503959" y="5195"/>
                </a:cubicBezTo>
                <a:cubicBezTo>
                  <a:pt x="513126" y="6914"/>
                  <a:pt x="521172" y="12399"/>
                  <a:pt x="529937" y="15586"/>
                </a:cubicBezTo>
                <a:cubicBezTo>
                  <a:pt x="540230" y="19329"/>
                  <a:pt x="550718" y="22513"/>
                  <a:pt x="561109" y="25977"/>
                </a:cubicBezTo>
                <a:cubicBezTo>
                  <a:pt x="566305" y="27709"/>
                  <a:pt x="571383" y="29845"/>
                  <a:pt x="576696" y="31173"/>
                </a:cubicBezTo>
                <a:cubicBezTo>
                  <a:pt x="583623" y="32905"/>
                  <a:pt x="590704" y="34110"/>
                  <a:pt x="597478" y="36368"/>
                </a:cubicBezTo>
                <a:cubicBezTo>
                  <a:pt x="606325" y="39317"/>
                  <a:pt x="614608" y="43810"/>
                  <a:pt x="623455" y="46759"/>
                </a:cubicBezTo>
                <a:cubicBezTo>
                  <a:pt x="636115" y="50979"/>
                  <a:pt x="657874" y="54408"/>
                  <a:pt x="670214" y="57150"/>
                </a:cubicBezTo>
                <a:cubicBezTo>
                  <a:pt x="689794" y="61501"/>
                  <a:pt x="689219" y="61753"/>
                  <a:pt x="706582" y="67541"/>
                </a:cubicBezTo>
                <a:cubicBezTo>
                  <a:pt x="713509" y="72736"/>
                  <a:pt x="719846" y="78831"/>
                  <a:pt x="727364" y="83127"/>
                </a:cubicBezTo>
                <a:cubicBezTo>
                  <a:pt x="732119" y="85844"/>
                  <a:pt x="737916" y="86166"/>
                  <a:pt x="742950" y="88323"/>
                </a:cubicBezTo>
                <a:cubicBezTo>
                  <a:pt x="750069" y="91374"/>
                  <a:pt x="757007" y="94872"/>
                  <a:pt x="763732" y="98714"/>
                </a:cubicBezTo>
                <a:cubicBezTo>
                  <a:pt x="769153" y="101812"/>
                  <a:pt x="773897" y="106006"/>
                  <a:pt x="779318" y="109104"/>
                </a:cubicBezTo>
                <a:cubicBezTo>
                  <a:pt x="786043" y="112946"/>
                  <a:pt x="794106" y="114591"/>
                  <a:pt x="800100" y="119495"/>
                </a:cubicBezTo>
                <a:cubicBezTo>
                  <a:pt x="813369" y="130352"/>
                  <a:pt x="826958" y="141599"/>
                  <a:pt x="836468" y="155864"/>
                </a:cubicBezTo>
                <a:cubicBezTo>
                  <a:pt x="839932" y="161059"/>
                  <a:pt x="843761" y="166029"/>
                  <a:pt x="846859" y="171450"/>
                </a:cubicBezTo>
                <a:cubicBezTo>
                  <a:pt x="850702" y="178175"/>
                  <a:pt x="852292" y="186282"/>
                  <a:pt x="857250" y="192232"/>
                </a:cubicBezTo>
                <a:cubicBezTo>
                  <a:pt x="861248" y="197029"/>
                  <a:pt x="867641" y="199159"/>
                  <a:pt x="872837" y="202623"/>
                </a:cubicBezTo>
                <a:lnTo>
                  <a:pt x="883228" y="233795"/>
                </a:lnTo>
                <a:lnTo>
                  <a:pt x="888423" y="249382"/>
                </a:lnTo>
                <a:cubicBezTo>
                  <a:pt x="911868" y="413513"/>
                  <a:pt x="897685" y="300846"/>
                  <a:pt x="888423" y="680604"/>
                </a:cubicBezTo>
                <a:cubicBezTo>
                  <a:pt x="888166" y="691135"/>
                  <a:pt x="885942" y="701598"/>
                  <a:pt x="883228" y="711777"/>
                </a:cubicBezTo>
                <a:cubicBezTo>
                  <a:pt x="878995" y="727652"/>
                  <a:pt x="872836" y="742950"/>
                  <a:pt x="867641" y="758536"/>
                </a:cubicBezTo>
                <a:lnTo>
                  <a:pt x="852055" y="805295"/>
                </a:lnTo>
                <a:lnTo>
                  <a:pt x="846859" y="820882"/>
                </a:lnTo>
                <a:cubicBezTo>
                  <a:pt x="845127" y="826077"/>
                  <a:pt x="846859" y="834736"/>
                  <a:pt x="841664" y="836468"/>
                </a:cubicBezTo>
                <a:lnTo>
                  <a:pt x="826078" y="841664"/>
                </a:lnTo>
                <a:cubicBezTo>
                  <a:pt x="822004" y="849812"/>
                  <a:pt x="812638" y="870690"/>
                  <a:pt x="805296" y="878032"/>
                </a:cubicBezTo>
                <a:cubicBezTo>
                  <a:pt x="800881" y="882447"/>
                  <a:pt x="794905" y="884959"/>
                  <a:pt x="789709" y="888423"/>
                </a:cubicBezTo>
                <a:cubicBezTo>
                  <a:pt x="787977" y="893618"/>
                  <a:pt x="787552" y="899452"/>
                  <a:pt x="784514" y="904009"/>
                </a:cubicBezTo>
                <a:cubicBezTo>
                  <a:pt x="773395" y="920688"/>
                  <a:pt x="769682" y="919344"/>
                  <a:pt x="753341" y="924791"/>
                </a:cubicBezTo>
                <a:cubicBezTo>
                  <a:pt x="749877" y="929986"/>
                  <a:pt x="748145" y="936913"/>
                  <a:pt x="742950" y="940377"/>
                </a:cubicBezTo>
                <a:cubicBezTo>
                  <a:pt x="727401" y="950743"/>
                  <a:pt x="684360" y="943361"/>
                  <a:pt x="675409" y="940377"/>
                </a:cubicBezTo>
                <a:cubicBezTo>
                  <a:pt x="672123" y="939282"/>
                  <a:pt x="675409" y="933450"/>
                  <a:pt x="675409" y="929986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6E141A7-1749-4DBA-9155-7856EA68BD1E}"/>
              </a:ext>
            </a:extLst>
          </p:cNvPr>
          <p:cNvSpPr/>
          <p:nvPr/>
        </p:nvSpPr>
        <p:spPr>
          <a:xfrm>
            <a:off x="9421091" y="4139738"/>
            <a:ext cx="472491" cy="759229"/>
          </a:xfrm>
          <a:custGeom>
            <a:avLst/>
            <a:gdLst>
              <a:gd name="connsiteX0" fmla="*/ 432262 w 472491"/>
              <a:gd name="connsiteY0" fmla="*/ 0 h 759229"/>
              <a:gd name="connsiteX1" fmla="*/ 448887 w 472491"/>
              <a:gd name="connsiteY1" fmla="*/ 44334 h 759229"/>
              <a:gd name="connsiteX2" fmla="*/ 465513 w 472491"/>
              <a:gd name="connsiteY2" fmla="*/ 49876 h 759229"/>
              <a:gd name="connsiteX3" fmla="*/ 459971 w 472491"/>
              <a:gd name="connsiteY3" fmla="*/ 127461 h 759229"/>
              <a:gd name="connsiteX4" fmla="*/ 454429 w 472491"/>
              <a:gd name="connsiteY4" fmla="*/ 144087 h 759229"/>
              <a:gd name="connsiteX5" fmla="*/ 421178 w 472491"/>
              <a:gd name="connsiteY5" fmla="*/ 166254 h 759229"/>
              <a:gd name="connsiteX6" fmla="*/ 393469 w 472491"/>
              <a:gd name="connsiteY6" fmla="*/ 193963 h 759229"/>
              <a:gd name="connsiteX7" fmla="*/ 360218 w 472491"/>
              <a:gd name="connsiteY7" fmla="*/ 205047 h 759229"/>
              <a:gd name="connsiteX8" fmla="*/ 343593 w 472491"/>
              <a:gd name="connsiteY8" fmla="*/ 210589 h 759229"/>
              <a:gd name="connsiteX9" fmla="*/ 304800 w 472491"/>
              <a:gd name="connsiteY9" fmla="*/ 232756 h 759229"/>
              <a:gd name="connsiteX10" fmla="*/ 266007 w 472491"/>
              <a:gd name="connsiteY10" fmla="*/ 243840 h 759229"/>
              <a:gd name="connsiteX11" fmla="*/ 227214 w 472491"/>
              <a:gd name="connsiteY11" fmla="*/ 260465 h 759229"/>
              <a:gd name="connsiteX12" fmla="*/ 210589 w 472491"/>
              <a:gd name="connsiteY12" fmla="*/ 266007 h 759229"/>
              <a:gd name="connsiteX13" fmla="*/ 193964 w 472491"/>
              <a:gd name="connsiteY13" fmla="*/ 277091 h 759229"/>
              <a:gd name="connsiteX14" fmla="*/ 160713 w 472491"/>
              <a:gd name="connsiteY14" fmla="*/ 288174 h 759229"/>
              <a:gd name="connsiteX15" fmla="*/ 105294 w 472491"/>
              <a:gd name="connsiteY15" fmla="*/ 315883 h 759229"/>
              <a:gd name="connsiteX16" fmla="*/ 83127 w 472491"/>
              <a:gd name="connsiteY16" fmla="*/ 354676 h 759229"/>
              <a:gd name="connsiteX17" fmla="*/ 66502 w 472491"/>
              <a:gd name="connsiteY17" fmla="*/ 360218 h 759229"/>
              <a:gd name="connsiteX18" fmla="*/ 55418 w 472491"/>
              <a:gd name="connsiteY18" fmla="*/ 393469 h 759229"/>
              <a:gd name="connsiteX19" fmla="*/ 49876 w 472491"/>
              <a:gd name="connsiteY19" fmla="*/ 415636 h 759229"/>
              <a:gd name="connsiteX20" fmla="*/ 38793 w 472491"/>
              <a:gd name="connsiteY20" fmla="*/ 432261 h 759229"/>
              <a:gd name="connsiteX21" fmla="*/ 16625 w 472491"/>
              <a:gd name="connsiteY21" fmla="*/ 471054 h 759229"/>
              <a:gd name="connsiteX22" fmla="*/ 11084 w 472491"/>
              <a:gd name="connsiteY22" fmla="*/ 493221 h 759229"/>
              <a:gd name="connsiteX23" fmla="*/ 0 w 472491"/>
              <a:gd name="connsiteY23" fmla="*/ 526472 h 759229"/>
              <a:gd name="connsiteX24" fmla="*/ 5542 w 472491"/>
              <a:gd name="connsiteY24" fmla="*/ 637309 h 759229"/>
              <a:gd name="connsiteX25" fmla="*/ 11084 w 472491"/>
              <a:gd name="connsiteY25" fmla="*/ 653934 h 759229"/>
              <a:gd name="connsiteX26" fmla="*/ 33251 w 472491"/>
              <a:gd name="connsiteY26" fmla="*/ 665018 h 759229"/>
              <a:gd name="connsiteX27" fmla="*/ 49876 w 472491"/>
              <a:gd name="connsiteY27" fmla="*/ 676101 h 759229"/>
              <a:gd name="connsiteX28" fmla="*/ 88669 w 472491"/>
              <a:gd name="connsiteY28" fmla="*/ 681643 h 759229"/>
              <a:gd name="connsiteX29" fmla="*/ 116378 w 472491"/>
              <a:gd name="connsiteY29" fmla="*/ 692727 h 759229"/>
              <a:gd name="connsiteX30" fmla="*/ 149629 w 472491"/>
              <a:gd name="connsiteY30" fmla="*/ 703811 h 759229"/>
              <a:gd name="connsiteX31" fmla="*/ 188422 w 472491"/>
              <a:gd name="connsiteY31" fmla="*/ 720436 h 759229"/>
              <a:gd name="connsiteX32" fmla="*/ 277091 w 472491"/>
              <a:gd name="connsiteY32" fmla="*/ 737061 h 759229"/>
              <a:gd name="connsiteX33" fmla="*/ 299258 w 472491"/>
              <a:gd name="connsiteY33" fmla="*/ 742603 h 759229"/>
              <a:gd name="connsiteX34" fmla="*/ 326967 w 472491"/>
              <a:gd name="connsiteY34" fmla="*/ 748145 h 759229"/>
              <a:gd name="connsiteX35" fmla="*/ 349134 w 472491"/>
              <a:gd name="connsiteY35" fmla="*/ 753687 h 759229"/>
              <a:gd name="connsiteX36" fmla="*/ 393469 w 472491"/>
              <a:gd name="connsiteY36" fmla="*/ 759229 h 759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72491" h="759229">
                <a:moveTo>
                  <a:pt x="432262" y="0"/>
                </a:moveTo>
                <a:cubicBezTo>
                  <a:pt x="435266" y="15019"/>
                  <a:pt x="435298" y="33463"/>
                  <a:pt x="448887" y="44334"/>
                </a:cubicBezTo>
                <a:cubicBezTo>
                  <a:pt x="453449" y="47983"/>
                  <a:pt x="459971" y="48029"/>
                  <a:pt x="465513" y="49876"/>
                </a:cubicBezTo>
                <a:cubicBezTo>
                  <a:pt x="477211" y="84976"/>
                  <a:pt x="473417" y="64710"/>
                  <a:pt x="459971" y="127461"/>
                </a:cubicBezTo>
                <a:cubicBezTo>
                  <a:pt x="458747" y="133173"/>
                  <a:pt x="458560" y="139956"/>
                  <a:pt x="454429" y="144087"/>
                </a:cubicBezTo>
                <a:cubicBezTo>
                  <a:pt x="445010" y="153506"/>
                  <a:pt x="421178" y="166254"/>
                  <a:pt x="421178" y="166254"/>
                </a:cubicBezTo>
                <a:cubicBezTo>
                  <a:pt x="411066" y="181422"/>
                  <a:pt x="410970" y="186185"/>
                  <a:pt x="393469" y="193963"/>
                </a:cubicBezTo>
                <a:cubicBezTo>
                  <a:pt x="382793" y="198708"/>
                  <a:pt x="371302" y="201352"/>
                  <a:pt x="360218" y="205047"/>
                </a:cubicBezTo>
                <a:cubicBezTo>
                  <a:pt x="354676" y="206894"/>
                  <a:pt x="348454" y="207349"/>
                  <a:pt x="343593" y="210589"/>
                </a:cubicBezTo>
                <a:cubicBezTo>
                  <a:pt x="326899" y="221718"/>
                  <a:pt x="324483" y="224320"/>
                  <a:pt x="304800" y="232756"/>
                </a:cubicBezTo>
                <a:cubicBezTo>
                  <a:pt x="291516" y="238449"/>
                  <a:pt x="280064" y="239824"/>
                  <a:pt x="266007" y="243840"/>
                </a:cubicBezTo>
                <a:cubicBezTo>
                  <a:pt x="240011" y="251267"/>
                  <a:pt x="256775" y="247796"/>
                  <a:pt x="227214" y="260465"/>
                </a:cubicBezTo>
                <a:cubicBezTo>
                  <a:pt x="221845" y="262766"/>
                  <a:pt x="215814" y="263394"/>
                  <a:pt x="210589" y="266007"/>
                </a:cubicBezTo>
                <a:cubicBezTo>
                  <a:pt x="204632" y="268986"/>
                  <a:pt x="200050" y="274386"/>
                  <a:pt x="193964" y="277091"/>
                </a:cubicBezTo>
                <a:cubicBezTo>
                  <a:pt x="183288" y="281836"/>
                  <a:pt x="170434" y="281693"/>
                  <a:pt x="160713" y="288174"/>
                </a:cubicBezTo>
                <a:cubicBezTo>
                  <a:pt x="121124" y="314566"/>
                  <a:pt x="140385" y="307110"/>
                  <a:pt x="105294" y="315883"/>
                </a:cubicBezTo>
                <a:cubicBezTo>
                  <a:pt x="102565" y="321341"/>
                  <a:pt x="89657" y="349452"/>
                  <a:pt x="83127" y="354676"/>
                </a:cubicBezTo>
                <a:cubicBezTo>
                  <a:pt x="78566" y="358325"/>
                  <a:pt x="72044" y="358371"/>
                  <a:pt x="66502" y="360218"/>
                </a:cubicBezTo>
                <a:cubicBezTo>
                  <a:pt x="62807" y="371302"/>
                  <a:pt x="58252" y="382135"/>
                  <a:pt x="55418" y="393469"/>
                </a:cubicBezTo>
                <a:cubicBezTo>
                  <a:pt x="53571" y="400858"/>
                  <a:pt x="52876" y="408635"/>
                  <a:pt x="49876" y="415636"/>
                </a:cubicBezTo>
                <a:cubicBezTo>
                  <a:pt x="47252" y="421758"/>
                  <a:pt x="42097" y="426478"/>
                  <a:pt x="38793" y="432261"/>
                </a:cubicBezTo>
                <a:cubicBezTo>
                  <a:pt x="10677" y="481466"/>
                  <a:pt x="43622" y="430561"/>
                  <a:pt x="16625" y="471054"/>
                </a:cubicBezTo>
                <a:cubicBezTo>
                  <a:pt x="14778" y="478443"/>
                  <a:pt x="13272" y="485926"/>
                  <a:pt x="11084" y="493221"/>
                </a:cubicBezTo>
                <a:cubicBezTo>
                  <a:pt x="7727" y="504412"/>
                  <a:pt x="0" y="526472"/>
                  <a:pt x="0" y="526472"/>
                </a:cubicBezTo>
                <a:cubicBezTo>
                  <a:pt x="1847" y="563418"/>
                  <a:pt x="2337" y="600456"/>
                  <a:pt x="5542" y="637309"/>
                </a:cubicBezTo>
                <a:cubicBezTo>
                  <a:pt x="6048" y="643129"/>
                  <a:pt x="6953" y="649803"/>
                  <a:pt x="11084" y="653934"/>
                </a:cubicBezTo>
                <a:cubicBezTo>
                  <a:pt x="16926" y="659776"/>
                  <a:pt x="26078" y="660919"/>
                  <a:pt x="33251" y="665018"/>
                </a:cubicBezTo>
                <a:cubicBezTo>
                  <a:pt x="39034" y="668322"/>
                  <a:pt x="43497" y="674187"/>
                  <a:pt x="49876" y="676101"/>
                </a:cubicBezTo>
                <a:cubicBezTo>
                  <a:pt x="62387" y="679854"/>
                  <a:pt x="75738" y="679796"/>
                  <a:pt x="88669" y="681643"/>
                </a:cubicBezTo>
                <a:cubicBezTo>
                  <a:pt x="97905" y="685338"/>
                  <a:pt x="107029" y="689327"/>
                  <a:pt x="116378" y="692727"/>
                </a:cubicBezTo>
                <a:cubicBezTo>
                  <a:pt x="127358" y="696720"/>
                  <a:pt x="139908" y="697330"/>
                  <a:pt x="149629" y="703811"/>
                </a:cubicBezTo>
                <a:cubicBezTo>
                  <a:pt x="172592" y="719119"/>
                  <a:pt x="159793" y="713279"/>
                  <a:pt x="188422" y="720436"/>
                </a:cubicBezTo>
                <a:cubicBezTo>
                  <a:pt x="233569" y="743010"/>
                  <a:pt x="194052" y="726682"/>
                  <a:pt x="277091" y="737061"/>
                </a:cubicBezTo>
                <a:cubicBezTo>
                  <a:pt x="284649" y="738006"/>
                  <a:pt x="291823" y="740951"/>
                  <a:pt x="299258" y="742603"/>
                </a:cubicBezTo>
                <a:cubicBezTo>
                  <a:pt x="308453" y="744646"/>
                  <a:pt x="317772" y="746102"/>
                  <a:pt x="326967" y="748145"/>
                </a:cubicBezTo>
                <a:cubicBezTo>
                  <a:pt x="334402" y="749797"/>
                  <a:pt x="341621" y="752435"/>
                  <a:pt x="349134" y="753687"/>
                </a:cubicBezTo>
                <a:cubicBezTo>
                  <a:pt x="363825" y="756136"/>
                  <a:pt x="393469" y="759229"/>
                  <a:pt x="393469" y="759229"/>
                </a:cubicBezTo>
              </a:path>
            </a:pathLst>
          </a:cu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0E944F-56D9-4019-B5BA-C1E9DEA4464A}"/>
              </a:ext>
            </a:extLst>
          </p:cNvPr>
          <p:cNvSpPr/>
          <p:nvPr/>
        </p:nvSpPr>
        <p:spPr>
          <a:xfrm>
            <a:off x="10458492" y="5675456"/>
            <a:ext cx="236862" cy="220611"/>
          </a:xfrm>
          <a:prstGeom prst="triangle">
            <a:avLst>
              <a:gd name="adj" fmla="val 483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D3EC6DDA-CF1E-45C1-B900-000E66D41084}"/>
              </a:ext>
            </a:extLst>
          </p:cNvPr>
          <p:cNvSpPr/>
          <p:nvPr/>
        </p:nvSpPr>
        <p:spPr>
          <a:xfrm>
            <a:off x="9908771" y="5718586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DEA179A-E459-4F35-8340-08861B5DA435}"/>
              </a:ext>
            </a:extLst>
          </p:cNvPr>
          <p:cNvSpPr/>
          <p:nvPr/>
        </p:nvSpPr>
        <p:spPr>
          <a:xfrm>
            <a:off x="10611536" y="5268186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6B2968A6-CECE-45FC-BE9C-17154CEBDCE1}"/>
              </a:ext>
            </a:extLst>
          </p:cNvPr>
          <p:cNvSpPr/>
          <p:nvPr/>
        </p:nvSpPr>
        <p:spPr>
          <a:xfrm>
            <a:off x="10466545" y="4299390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A6FFF557-B870-4D9F-9A77-0C318E0D6A51}"/>
              </a:ext>
            </a:extLst>
          </p:cNvPr>
          <p:cNvSpPr/>
          <p:nvPr/>
        </p:nvSpPr>
        <p:spPr>
          <a:xfrm>
            <a:off x="9861599" y="4397932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4EDBC9ED-B598-4BFF-8D8D-D3CD34299D76}"/>
              </a:ext>
            </a:extLst>
          </p:cNvPr>
          <p:cNvSpPr/>
          <p:nvPr/>
        </p:nvSpPr>
        <p:spPr>
          <a:xfrm>
            <a:off x="9714599" y="4844813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223F00F0-68DB-446F-B740-8EA26595F420}"/>
              </a:ext>
            </a:extLst>
          </p:cNvPr>
          <p:cNvSpPr/>
          <p:nvPr/>
        </p:nvSpPr>
        <p:spPr>
          <a:xfrm>
            <a:off x="10111100" y="6113481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F952C831-9EB0-43E1-B966-00D3FB08F97C}"/>
              </a:ext>
            </a:extLst>
          </p:cNvPr>
          <p:cNvSpPr/>
          <p:nvPr/>
        </p:nvSpPr>
        <p:spPr>
          <a:xfrm>
            <a:off x="9982916" y="4252417"/>
            <a:ext cx="236862" cy="220611"/>
          </a:xfrm>
          <a:prstGeom prst="triangle">
            <a:avLst>
              <a:gd name="adj" fmla="val 483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CB378137-EE1C-40ED-B465-20C1E95F2D9C}"/>
              </a:ext>
            </a:extLst>
          </p:cNvPr>
          <p:cNvSpPr/>
          <p:nvPr/>
        </p:nvSpPr>
        <p:spPr>
          <a:xfrm>
            <a:off x="9702882" y="2597428"/>
            <a:ext cx="236862" cy="220611"/>
          </a:xfrm>
          <a:prstGeom prst="triangle">
            <a:avLst>
              <a:gd name="adj" fmla="val 483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DEA85866-3479-4B63-A256-E2ED95DA38B1}"/>
              </a:ext>
            </a:extLst>
          </p:cNvPr>
          <p:cNvSpPr/>
          <p:nvPr/>
        </p:nvSpPr>
        <p:spPr>
          <a:xfrm>
            <a:off x="9851646" y="3481205"/>
            <a:ext cx="236862" cy="220611"/>
          </a:xfrm>
          <a:prstGeom prst="triangle">
            <a:avLst>
              <a:gd name="adj" fmla="val 4836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A8292ECD-588F-4F7A-9FCB-214ED98B78F5}"/>
              </a:ext>
            </a:extLst>
          </p:cNvPr>
          <p:cNvSpPr/>
          <p:nvPr/>
        </p:nvSpPr>
        <p:spPr>
          <a:xfrm>
            <a:off x="10430399" y="3663012"/>
            <a:ext cx="186578" cy="152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F44C0F2-2C8B-463E-9D5E-D72680B01F0F}"/>
              </a:ext>
            </a:extLst>
          </p:cNvPr>
          <p:cNvGrpSpPr/>
          <p:nvPr/>
        </p:nvGrpSpPr>
        <p:grpSpPr>
          <a:xfrm>
            <a:off x="10296698" y="1762298"/>
            <a:ext cx="992937" cy="4855400"/>
            <a:chOff x="10296698" y="1762298"/>
            <a:chExt cx="1047404" cy="4855400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54F2A82-DFA7-40C3-A111-7899E74B75A7}"/>
                </a:ext>
              </a:extLst>
            </p:cNvPr>
            <p:cNvSpPr/>
            <p:nvPr/>
          </p:nvSpPr>
          <p:spPr>
            <a:xfrm>
              <a:off x="10784378" y="1762298"/>
              <a:ext cx="559724" cy="1945178"/>
            </a:xfrm>
            <a:custGeom>
              <a:avLst/>
              <a:gdLst>
                <a:gd name="connsiteX0" fmla="*/ 559724 w 559724"/>
                <a:gd name="connsiteY0" fmla="*/ 0 h 1945178"/>
                <a:gd name="connsiteX1" fmla="*/ 443346 w 559724"/>
                <a:gd name="connsiteY1" fmla="*/ 5542 h 1945178"/>
                <a:gd name="connsiteX2" fmla="*/ 365760 w 559724"/>
                <a:gd name="connsiteY2" fmla="*/ 27709 h 1945178"/>
                <a:gd name="connsiteX3" fmla="*/ 326967 w 559724"/>
                <a:gd name="connsiteY3" fmla="*/ 38793 h 1945178"/>
                <a:gd name="connsiteX4" fmla="*/ 304800 w 559724"/>
                <a:gd name="connsiteY4" fmla="*/ 49877 h 1945178"/>
                <a:gd name="connsiteX5" fmla="*/ 277091 w 559724"/>
                <a:gd name="connsiteY5" fmla="*/ 60960 h 1945178"/>
                <a:gd name="connsiteX6" fmla="*/ 266007 w 559724"/>
                <a:gd name="connsiteY6" fmla="*/ 77586 h 1945178"/>
                <a:gd name="connsiteX7" fmla="*/ 243840 w 559724"/>
                <a:gd name="connsiteY7" fmla="*/ 88669 h 1945178"/>
                <a:gd name="connsiteX8" fmla="*/ 221673 w 559724"/>
                <a:gd name="connsiteY8" fmla="*/ 110837 h 1945178"/>
                <a:gd name="connsiteX9" fmla="*/ 210589 w 559724"/>
                <a:gd name="connsiteY9" fmla="*/ 127462 h 1945178"/>
                <a:gd name="connsiteX10" fmla="*/ 193964 w 559724"/>
                <a:gd name="connsiteY10" fmla="*/ 133004 h 1945178"/>
                <a:gd name="connsiteX11" fmla="*/ 177338 w 559724"/>
                <a:gd name="connsiteY11" fmla="*/ 149629 h 1945178"/>
                <a:gd name="connsiteX12" fmla="*/ 166255 w 559724"/>
                <a:gd name="connsiteY12" fmla="*/ 166255 h 1945178"/>
                <a:gd name="connsiteX13" fmla="*/ 138546 w 559724"/>
                <a:gd name="connsiteY13" fmla="*/ 188422 h 1945178"/>
                <a:gd name="connsiteX14" fmla="*/ 121920 w 559724"/>
                <a:gd name="connsiteY14" fmla="*/ 205047 h 1945178"/>
                <a:gd name="connsiteX15" fmla="*/ 110837 w 559724"/>
                <a:gd name="connsiteY15" fmla="*/ 227215 h 1945178"/>
                <a:gd name="connsiteX16" fmla="*/ 94211 w 559724"/>
                <a:gd name="connsiteY16" fmla="*/ 232757 h 1945178"/>
                <a:gd name="connsiteX17" fmla="*/ 83127 w 559724"/>
                <a:gd name="connsiteY17" fmla="*/ 249382 h 1945178"/>
                <a:gd name="connsiteX18" fmla="*/ 60960 w 559724"/>
                <a:gd name="connsiteY18" fmla="*/ 277091 h 1945178"/>
                <a:gd name="connsiteX19" fmla="*/ 44335 w 559724"/>
                <a:gd name="connsiteY19" fmla="*/ 310342 h 1945178"/>
                <a:gd name="connsiteX20" fmla="*/ 33251 w 559724"/>
                <a:gd name="connsiteY20" fmla="*/ 326967 h 1945178"/>
                <a:gd name="connsiteX21" fmla="*/ 16626 w 559724"/>
                <a:gd name="connsiteY21" fmla="*/ 365760 h 1945178"/>
                <a:gd name="connsiteX22" fmla="*/ 11084 w 559724"/>
                <a:gd name="connsiteY22" fmla="*/ 387927 h 1945178"/>
                <a:gd name="connsiteX23" fmla="*/ 0 w 559724"/>
                <a:gd name="connsiteY23" fmla="*/ 426720 h 1945178"/>
                <a:gd name="connsiteX24" fmla="*/ 5542 w 559724"/>
                <a:gd name="connsiteY24" fmla="*/ 581891 h 1945178"/>
                <a:gd name="connsiteX25" fmla="*/ 22167 w 559724"/>
                <a:gd name="connsiteY25" fmla="*/ 670560 h 1945178"/>
                <a:gd name="connsiteX26" fmla="*/ 27709 w 559724"/>
                <a:gd name="connsiteY26" fmla="*/ 703811 h 1945178"/>
                <a:gd name="connsiteX27" fmla="*/ 33251 w 559724"/>
                <a:gd name="connsiteY27" fmla="*/ 798022 h 1945178"/>
                <a:gd name="connsiteX28" fmla="*/ 44335 w 559724"/>
                <a:gd name="connsiteY28" fmla="*/ 897775 h 1945178"/>
                <a:gd name="connsiteX29" fmla="*/ 49877 w 559724"/>
                <a:gd name="connsiteY29" fmla="*/ 914400 h 1945178"/>
                <a:gd name="connsiteX30" fmla="*/ 55418 w 559724"/>
                <a:gd name="connsiteY30" fmla="*/ 942109 h 1945178"/>
                <a:gd name="connsiteX31" fmla="*/ 77586 w 559724"/>
                <a:gd name="connsiteY31" fmla="*/ 997527 h 1945178"/>
                <a:gd name="connsiteX32" fmla="*/ 88669 w 559724"/>
                <a:gd name="connsiteY32" fmla="*/ 1036320 h 1945178"/>
                <a:gd name="connsiteX33" fmla="*/ 94211 w 559724"/>
                <a:gd name="connsiteY33" fmla="*/ 1058487 h 1945178"/>
                <a:gd name="connsiteX34" fmla="*/ 105295 w 559724"/>
                <a:gd name="connsiteY34" fmla="*/ 1075113 h 1945178"/>
                <a:gd name="connsiteX35" fmla="*/ 121920 w 559724"/>
                <a:gd name="connsiteY35" fmla="*/ 1169324 h 1945178"/>
                <a:gd name="connsiteX36" fmla="*/ 133004 w 559724"/>
                <a:gd name="connsiteY36" fmla="*/ 1202575 h 1945178"/>
                <a:gd name="connsiteX37" fmla="*/ 144087 w 559724"/>
                <a:gd name="connsiteY37" fmla="*/ 1219200 h 1945178"/>
                <a:gd name="connsiteX38" fmla="*/ 155171 w 559724"/>
                <a:gd name="connsiteY38" fmla="*/ 1257993 h 1945178"/>
                <a:gd name="connsiteX39" fmla="*/ 160713 w 559724"/>
                <a:gd name="connsiteY39" fmla="*/ 1280160 h 1945178"/>
                <a:gd name="connsiteX40" fmla="*/ 166255 w 559724"/>
                <a:gd name="connsiteY40" fmla="*/ 1296786 h 1945178"/>
                <a:gd name="connsiteX41" fmla="*/ 182880 w 559724"/>
                <a:gd name="connsiteY41" fmla="*/ 1307869 h 1945178"/>
                <a:gd name="connsiteX42" fmla="*/ 199506 w 559724"/>
                <a:gd name="connsiteY42" fmla="*/ 1363287 h 1945178"/>
                <a:gd name="connsiteX43" fmla="*/ 210589 w 559724"/>
                <a:gd name="connsiteY43" fmla="*/ 1396538 h 1945178"/>
                <a:gd name="connsiteX44" fmla="*/ 232757 w 559724"/>
                <a:gd name="connsiteY44" fmla="*/ 1435331 h 1945178"/>
                <a:gd name="connsiteX45" fmla="*/ 249382 w 559724"/>
                <a:gd name="connsiteY45" fmla="*/ 1490749 h 1945178"/>
                <a:gd name="connsiteX46" fmla="*/ 266007 w 559724"/>
                <a:gd name="connsiteY46" fmla="*/ 1529542 h 1945178"/>
                <a:gd name="connsiteX47" fmla="*/ 271549 w 559724"/>
                <a:gd name="connsiteY47" fmla="*/ 1562793 h 1945178"/>
                <a:gd name="connsiteX48" fmla="*/ 282633 w 559724"/>
                <a:gd name="connsiteY48" fmla="*/ 1679171 h 1945178"/>
                <a:gd name="connsiteX49" fmla="*/ 299258 w 559724"/>
                <a:gd name="connsiteY49" fmla="*/ 1773382 h 1945178"/>
                <a:gd name="connsiteX50" fmla="*/ 304800 w 559724"/>
                <a:gd name="connsiteY50" fmla="*/ 1801091 h 1945178"/>
                <a:gd name="connsiteX51" fmla="*/ 310342 w 559724"/>
                <a:gd name="connsiteY51" fmla="*/ 1817717 h 1945178"/>
                <a:gd name="connsiteX52" fmla="*/ 326967 w 559724"/>
                <a:gd name="connsiteY52" fmla="*/ 1873135 h 1945178"/>
                <a:gd name="connsiteX53" fmla="*/ 338051 w 559724"/>
                <a:gd name="connsiteY53" fmla="*/ 1889760 h 1945178"/>
                <a:gd name="connsiteX54" fmla="*/ 349135 w 559724"/>
                <a:gd name="connsiteY54" fmla="*/ 1945178 h 1945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59724" h="1945178">
                  <a:moveTo>
                    <a:pt x="559724" y="0"/>
                  </a:moveTo>
                  <a:cubicBezTo>
                    <a:pt x="520931" y="1847"/>
                    <a:pt x="482068" y="2563"/>
                    <a:pt x="443346" y="5542"/>
                  </a:cubicBezTo>
                  <a:cubicBezTo>
                    <a:pt x="420004" y="7338"/>
                    <a:pt x="384476" y="21471"/>
                    <a:pt x="365760" y="27709"/>
                  </a:cubicBezTo>
                  <a:cubicBezTo>
                    <a:pt x="341902" y="35662"/>
                    <a:pt x="354811" y="31832"/>
                    <a:pt x="326967" y="38793"/>
                  </a:cubicBezTo>
                  <a:cubicBezTo>
                    <a:pt x="319578" y="42488"/>
                    <a:pt x="312349" y="46522"/>
                    <a:pt x="304800" y="49877"/>
                  </a:cubicBezTo>
                  <a:cubicBezTo>
                    <a:pt x="295710" y="53917"/>
                    <a:pt x="285186" y="55178"/>
                    <a:pt x="277091" y="60960"/>
                  </a:cubicBezTo>
                  <a:cubicBezTo>
                    <a:pt x="271671" y="64831"/>
                    <a:pt x="271124" y="73322"/>
                    <a:pt x="266007" y="77586"/>
                  </a:cubicBezTo>
                  <a:cubicBezTo>
                    <a:pt x="259661" y="82875"/>
                    <a:pt x="251229" y="84975"/>
                    <a:pt x="243840" y="88669"/>
                  </a:cubicBezTo>
                  <a:cubicBezTo>
                    <a:pt x="236451" y="96058"/>
                    <a:pt x="228474" y="102903"/>
                    <a:pt x="221673" y="110837"/>
                  </a:cubicBezTo>
                  <a:cubicBezTo>
                    <a:pt x="217338" y="115894"/>
                    <a:pt x="215790" y="123301"/>
                    <a:pt x="210589" y="127462"/>
                  </a:cubicBezTo>
                  <a:cubicBezTo>
                    <a:pt x="206028" y="131111"/>
                    <a:pt x="199506" y="131157"/>
                    <a:pt x="193964" y="133004"/>
                  </a:cubicBezTo>
                  <a:cubicBezTo>
                    <a:pt x="188422" y="138546"/>
                    <a:pt x="182355" y="143608"/>
                    <a:pt x="177338" y="149629"/>
                  </a:cubicBezTo>
                  <a:cubicBezTo>
                    <a:pt x="173074" y="154746"/>
                    <a:pt x="170965" y="161545"/>
                    <a:pt x="166255" y="166255"/>
                  </a:cubicBezTo>
                  <a:cubicBezTo>
                    <a:pt x="157891" y="174619"/>
                    <a:pt x="147448" y="180633"/>
                    <a:pt x="138546" y="188422"/>
                  </a:cubicBezTo>
                  <a:cubicBezTo>
                    <a:pt x="132648" y="193583"/>
                    <a:pt x="127462" y="199505"/>
                    <a:pt x="121920" y="205047"/>
                  </a:cubicBezTo>
                  <a:cubicBezTo>
                    <a:pt x="118226" y="212436"/>
                    <a:pt x="116679" y="221373"/>
                    <a:pt x="110837" y="227215"/>
                  </a:cubicBezTo>
                  <a:cubicBezTo>
                    <a:pt x="106706" y="231346"/>
                    <a:pt x="98773" y="229108"/>
                    <a:pt x="94211" y="232757"/>
                  </a:cubicBezTo>
                  <a:cubicBezTo>
                    <a:pt x="89010" y="236918"/>
                    <a:pt x="86822" y="243840"/>
                    <a:pt x="83127" y="249382"/>
                  </a:cubicBezTo>
                  <a:cubicBezTo>
                    <a:pt x="72340" y="281748"/>
                    <a:pt x="86027" y="252023"/>
                    <a:pt x="60960" y="277091"/>
                  </a:cubicBezTo>
                  <a:cubicBezTo>
                    <a:pt x="45079" y="292972"/>
                    <a:pt x="53349" y="292315"/>
                    <a:pt x="44335" y="310342"/>
                  </a:cubicBezTo>
                  <a:cubicBezTo>
                    <a:pt x="41356" y="316299"/>
                    <a:pt x="36946" y="321425"/>
                    <a:pt x="33251" y="326967"/>
                  </a:cubicBezTo>
                  <a:cubicBezTo>
                    <a:pt x="17341" y="390609"/>
                    <a:pt x="39588" y="312182"/>
                    <a:pt x="16626" y="365760"/>
                  </a:cubicBezTo>
                  <a:cubicBezTo>
                    <a:pt x="13626" y="372761"/>
                    <a:pt x="13176" y="380604"/>
                    <a:pt x="11084" y="387927"/>
                  </a:cubicBezTo>
                  <a:cubicBezTo>
                    <a:pt x="-4817" y="443579"/>
                    <a:pt x="17325" y="357424"/>
                    <a:pt x="0" y="426720"/>
                  </a:cubicBezTo>
                  <a:cubicBezTo>
                    <a:pt x="1847" y="478444"/>
                    <a:pt x="2589" y="530219"/>
                    <a:pt x="5542" y="581891"/>
                  </a:cubicBezTo>
                  <a:cubicBezTo>
                    <a:pt x="7241" y="611620"/>
                    <a:pt x="16402" y="641733"/>
                    <a:pt x="22167" y="670560"/>
                  </a:cubicBezTo>
                  <a:cubicBezTo>
                    <a:pt x="24371" y="681578"/>
                    <a:pt x="25862" y="692727"/>
                    <a:pt x="27709" y="703811"/>
                  </a:cubicBezTo>
                  <a:cubicBezTo>
                    <a:pt x="29556" y="735215"/>
                    <a:pt x="31158" y="766634"/>
                    <a:pt x="33251" y="798022"/>
                  </a:cubicBezTo>
                  <a:cubicBezTo>
                    <a:pt x="35990" y="839106"/>
                    <a:pt x="35448" y="862228"/>
                    <a:pt x="44335" y="897775"/>
                  </a:cubicBezTo>
                  <a:cubicBezTo>
                    <a:pt x="45752" y="903442"/>
                    <a:pt x="48460" y="908733"/>
                    <a:pt x="49877" y="914400"/>
                  </a:cubicBezTo>
                  <a:cubicBezTo>
                    <a:pt x="52161" y="923538"/>
                    <a:pt x="52439" y="933173"/>
                    <a:pt x="55418" y="942109"/>
                  </a:cubicBezTo>
                  <a:cubicBezTo>
                    <a:pt x="78339" y="1010875"/>
                    <a:pt x="54538" y="905320"/>
                    <a:pt x="77586" y="997527"/>
                  </a:cubicBezTo>
                  <a:cubicBezTo>
                    <a:pt x="94892" y="1066763"/>
                    <a:pt x="72782" y="980718"/>
                    <a:pt x="88669" y="1036320"/>
                  </a:cubicBezTo>
                  <a:cubicBezTo>
                    <a:pt x="90761" y="1043643"/>
                    <a:pt x="91211" y="1051486"/>
                    <a:pt x="94211" y="1058487"/>
                  </a:cubicBezTo>
                  <a:cubicBezTo>
                    <a:pt x="96835" y="1064609"/>
                    <a:pt x="101600" y="1069571"/>
                    <a:pt x="105295" y="1075113"/>
                  </a:cubicBezTo>
                  <a:cubicBezTo>
                    <a:pt x="108770" y="1099436"/>
                    <a:pt x="115099" y="1148862"/>
                    <a:pt x="121920" y="1169324"/>
                  </a:cubicBezTo>
                  <a:cubicBezTo>
                    <a:pt x="125615" y="1180408"/>
                    <a:pt x="126523" y="1192854"/>
                    <a:pt x="133004" y="1202575"/>
                  </a:cubicBezTo>
                  <a:lnTo>
                    <a:pt x="144087" y="1219200"/>
                  </a:lnTo>
                  <a:cubicBezTo>
                    <a:pt x="161412" y="1288496"/>
                    <a:pt x="139270" y="1202341"/>
                    <a:pt x="155171" y="1257993"/>
                  </a:cubicBezTo>
                  <a:cubicBezTo>
                    <a:pt x="157263" y="1265316"/>
                    <a:pt x="158621" y="1272837"/>
                    <a:pt x="160713" y="1280160"/>
                  </a:cubicBezTo>
                  <a:cubicBezTo>
                    <a:pt x="162318" y="1285777"/>
                    <a:pt x="162606" y="1292224"/>
                    <a:pt x="166255" y="1296786"/>
                  </a:cubicBezTo>
                  <a:cubicBezTo>
                    <a:pt x="170416" y="1301987"/>
                    <a:pt x="177338" y="1304175"/>
                    <a:pt x="182880" y="1307869"/>
                  </a:cubicBezTo>
                  <a:cubicBezTo>
                    <a:pt x="191258" y="1341380"/>
                    <a:pt x="186010" y="1322798"/>
                    <a:pt x="199506" y="1363287"/>
                  </a:cubicBezTo>
                  <a:cubicBezTo>
                    <a:pt x="199508" y="1363292"/>
                    <a:pt x="210585" y="1396533"/>
                    <a:pt x="210589" y="1396538"/>
                  </a:cubicBezTo>
                  <a:cubicBezTo>
                    <a:pt x="221718" y="1413232"/>
                    <a:pt x="224322" y="1415648"/>
                    <a:pt x="232757" y="1435331"/>
                  </a:cubicBezTo>
                  <a:cubicBezTo>
                    <a:pt x="240406" y="1453180"/>
                    <a:pt x="241732" y="1472900"/>
                    <a:pt x="249382" y="1490749"/>
                  </a:cubicBezTo>
                  <a:cubicBezTo>
                    <a:pt x="257203" y="1508998"/>
                    <a:pt x="262008" y="1511544"/>
                    <a:pt x="266007" y="1529542"/>
                  </a:cubicBezTo>
                  <a:cubicBezTo>
                    <a:pt x="268444" y="1540511"/>
                    <a:pt x="269960" y="1551669"/>
                    <a:pt x="271549" y="1562793"/>
                  </a:cubicBezTo>
                  <a:cubicBezTo>
                    <a:pt x="280594" y="1626105"/>
                    <a:pt x="275115" y="1600237"/>
                    <a:pt x="282633" y="1679171"/>
                  </a:cubicBezTo>
                  <a:cubicBezTo>
                    <a:pt x="287364" y="1728848"/>
                    <a:pt x="288287" y="1722183"/>
                    <a:pt x="299258" y="1773382"/>
                  </a:cubicBezTo>
                  <a:cubicBezTo>
                    <a:pt x="301232" y="1782592"/>
                    <a:pt x="302515" y="1791953"/>
                    <a:pt x="304800" y="1801091"/>
                  </a:cubicBezTo>
                  <a:cubicBezTo>
                    <a:pt x="306217" y="1806758"/>
                    <a:pt x="308737" y="1812100"/>
                    <a:pt x="310342" y="1817717"/>
                  </a:cubicBezTo>
                  <a:cubicBezTo>
                    <a:pt x="314214" y="1831267"/>
                    <a:pt x="320385" y="1863262"/>
                    <a:pt x="326967" y="1873135"/>
                  </a:cubicBezTo>
                  <a:lnTo>
                    <a:pt x="338051" y="1889760"/>
                  </a:lnTo>
                  <a:cubicBezTo>
                    <a:pt x="351472" y="1930021"/>
                    <a:pt x="349135" y="1911328"/>
                    <a:pt x="349135" y="1945178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20A2661-59DD-425D-923A-286769205082}"/>
                </a:ext>
              </a:extLst>
            </p:cNvPr>
            <p:cNvSpPr/>
            <p:nvPr/>
          </p:nvSpPr>
          <p:spPr>
            <a:xfrm>
              <a:off x="11061469" y="3685309"/>
              <a:ext cx="149629" cy="2139142"/>
            </a:xfrm>
            <a:custGeom>
              <a:avLst/>
              <a:gdLst>
                <a:gd name="connsiteX0" fmla="*/ 66502 w 149629"/>
                <a:gd name="connsiteY0" fmla="*/ 0 h 2139142"/>
                <a:gd name="connsiteX1" fmla="*/ 83127 w 149629"/>
                <a:gd name="connsiteY1" fmla="*/ 182880 h 2139142"/>
                <a:gd name="connsiteX2" fmla="*/ 88669 w 149629"/>
                <a:gd name="connsiteY2" fmla="*/ 254924 h 2139142"/>
                <a:gd name="connsiteX3" fmla="*/ 99753 w 149629"/>
                <a:gd name="connsiteY3" fmla="*/ 304800 h 2139142"/>
                <a:gd name="connsiteX4" fmla="*/ 105295 w 149629"/>
                <a:gd name="connsiteY4" fmla="*/ 354676 h 2139142"/>
                <a:gd name="connsiteX5" fmla="*/ 116378 w 149629"/>
                <a:gd name="connsiteY5" fmla="*/ 459971 h 2139142"/>
                <a:gd name="connsiteX6" fmla="*/ 127462 w 149629"/>
                <a:gd name="connsiteY6" fmla="*/ 509847 h 2139142"/>
                <a:gd name="connsiteX7" fmla="*/ 138546 w 149629"/>
                <a:gd name="connsiteY7" fmla="*/ 620684 h 2139142"/>
                <a:gd name="connsiteX8" fmla="*/ 149629 w 149629"/>
                <a:gd name="connsiteY8" fmla="*/ 698269 h 2139142"/>
                <a:gd name="connsiteX9" fmla="*/ 144087 w 149629"/>
                <a:gd name="connsiteY9" fmla="*/ 1041862 h 2139142"/>
                <a:gd name="connsiteX10" fmla="*/ 138546 w 149629"/>
                <a:gd name="connsiteY10" fmla="*/ 1075113 h 2139142"/>
                <a:gd name="connsiteX11" fmla="*/ 127462 w 149629"/>
                <a:gd name="connsiteY11" fmla="*/ 1158240 h 2139142"/>
                <a:gd name="connsiteX12" fmla="*/ 121920 w 149629"/>
                <a:gd name="connsiteY12" fmla="*/ 1252451 h 2139142"/>
                <a:gd name="connsiteX13" fmla="*/ 110836 w 149629"/>
                <a:gd name="connsiteY13" fmla="*/ 1318953 h 2139142"/>
                <a:gd name="connsiteX14" fmla="*/ 105295 w 149629"/>
                <a:gd name="connsiteY14" fmla="*/ 1363287 h 2139142"/>
                <a:gd name="connsiteX15" fmla="*/ 94211 w 149629"/>
                <a:gd name="connsiteY15" fmla="*/ 1435331 h 2139142"/>
                <a:gd name="connsiteX16" fmla="*/ 83127 w 149629"/>
                <a:gd name="connsiteY16" fmla="*/ 1579418 h 2139142"/>
                <a:gd name="connsiteX17" fmla="*/ 72044 w 149629"/>
                <a:gd name="connsiteY17" fmla="*/ 1712422 h 2139142"/>
                <a:gd name="connsiteX18" fmla="*/ 66502 w 149629"/>
                <a:gd name="connsiteY18" fmla="*/ 1756756 h 2139142"/>
                <a:gd name="connsiteX19" fmla="*/ 55418 w 149629"/>
                <a:gd name="connsiteY19" fmla="*/ 1795549 h 2139142"/>
                <a:gd name="connsiteX20" fmla="*/ 16626 w 149629"/>
                <a:gd name="connsiteY20" fmla="*/ 2028306 h 2139142"/>
                <a:gd name="connsiteX21" fmla="*/ 5542 w 149629"/>
                <a:gd name="connsiteY21" fmla="*/ 2105891 h 2139142"/>
                <a:gd name="connsiteX22" fmla="*/ 0 w 149629"/>
                <a:gd name="connsiteY22" fmla="*/ 2139142 h 2139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9629" h="2139142">
                  <a:moveTo>
                    <a:pt x="66502" y="0"/>
                  </a:moveTo>
                  <a:cubicBezTo>
                    <a:pt x="79264" y="165904"/>
                    <a:pt x="62907" y="-39544"/>
                    <a:pt x="83127" y="182880"/>
                  </a:cubicBezTo>
                  <a:cubicBezTo>
                    <a:pt x="85308" y="206867"/>
                    <a:pt x="85415" y="231059"/>
                    <a:pt x="88669" y="254924"/>
                  </a:cubicBezTo>
                  <a:cubicBezTo>
                    <a:pt x="90970" y="271799"/>
                    <a:pt x="96953" y="288001"/>
                    <a:pt x="99753" y="304800"/>
                  </a:cubicBezTo>
                  <a:cubicBezTo>
                    <a:pt x="102503" y="321300"/>
                    <a:pt x="103544" y="338040"/>
                    <a:pt x="105295" y="354676"/>
                  </a:cubicBezTo>
                  <a:cubicBezTo>
                    <a:pt x="106311" y="364328"/>
                    <a:pt x="114362" y="447878"/>
                    <a:pt x="116378" y="459971"/>
                  </a:cubicBezTo>
                  <a:cubicBezTo>
                    <a:pt x="119178" y="476770"/>
                    <a:pt x="124502" y="493075"/>
                    <a:pt x="127462" y="509847"/>
                  </a:cubicBezTo>
                  <a:cubicBezTo>
                    <a:pt x="134349" y="548872"/>
                    <a:pt x="133879" y="580237"/>
                    <a:pt x="138546" y="620684"/>
                  </a:cubicBezTo>
                  <a:cubicBezTo>
                    <a:pt x="141540" y="646636"/>
                    <a:pt x="145935" y="672407"/>
                    <a:pt x="149629" y="698269"/>
                  </a:cubicBezTo>
                  <a:cubicBezTo>
                    <a:pt x="147782" y="812800"/>
                    <a:pt x="147454" y="927366"/>
                    <a:pt x="144087" y="1041862"/>
                  </a:cubicBezTo>
                  <a:cubicBezTo>
                    <a:pt x="143757" y="1053094"/>
                    <a:pt x="140135" y="1063989"/>
                    <a:pt x="138546" y="1075113"/>
                  </a:cubicBezTo>
                  <a:cubicBezTo>
                    <a:pt x="134593" y="1102786"/>
                    <a:pt x="131157" y="1130531"/>
                    <a:pt x="127462" y="1158240"/>
                  </a:cubicBezTo>
                  <a:cubicBezTo>
                    <a:pt x="125615" y="1189644"/>
                    <a:pt x="125157" y="1221160"/>
                    <a:pt x="121920" y="1252451"/>
                  </a:cubicBezTo>
                  <a:cubicBezTo>
                    <a:pt x="119607" y="1274805"/>
                    <a:pt x="114170" y="1296729"/>
                    <a:pt x="110836" y="1318953"/>
                  </a:cubicBezTo>
                  <a:cubicBezTo>
                    <a:pt x="108627" y="1333681"/>
                    <a:pt x="107401" y="1348544"/>
                    <a:pt x="105295" y="1363287"/>
                  </a:cubicBezTo>
                  <a:cubicBezTo>
                    <a:pt x="101859" y="1387340"/>
                    <a:pt x="97906" y="1411316"/>
                    <a:pt x="94211" y="1435331"/>
                  </a:cubicBezTo>
                  <a:cubicBezTo>
                    <a:pt x="82032" y="1642365"/>
                    <a:pt x="95150" y="1447163"/>
                    <a:pt x="83127" y="1579418"/>
                  </a:cubicBezTo>
                  <a:cubicBezTo>
                    <a:pt x="79099" y="1623724"/>
                    <a:pt x="76196" y="1668128"/>
                    <a:pt x="72044" y="1712422"/>
                  </a:cubicBezTo>
                  <a:cubicBezTo>
                    <a:pt x="70654" y="1727250"/>
                    <a:pt x="69423" y="1742152"/>
                    <a:pt x="66502" y="1756756"/>
                  </a:cubicBezTo>
                  <a:cubicBezTo>
                    <a:pt x="63864" y="1769943"/>
                    <a:pt x="57847" y="1782322"/>
                    <a:pt x="55418" y="1795549"/>
                  </a:cubicBezTo>
                  <a:cubicBezTo>
                    <a:pt x="41209" y="1872911"/>
                    <a:pt x="29557" y="1950720"/>
                    <a:pt x="16626" y="2028306"/>
                  </a:cubicBezTo>
                  <a:cubicBezTo>
                    <a:pt x="3398" y="2107675"/>
                    <a:pt x="19420" y="2008750"/>
                    <a:pt x="5542" y="2105891"/>
                  </a:cubicBezTo>
                  <a:cubicBezTo>
                    <a:pt x="3953" y="2117015"/>
                    <a:pt x="0" y="2139142"/>
                    <a:pt x="0" y="2139142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5D8F848-8DB4-4730-9BF1-A61650C39A2E}"/>
                </a:ext>
              </a:extLst>
            </p:cNvPr>
            <p:cNvSpPr/>
            <p:nvPr/>
          </p:nvSpPr>
          <p:spPr>
            <a:xfrm>
              <a:off x="10296698" y="5763491"/>
              <a:ext cx="764771" cy="854207"/>
            </a:xfrm>
            <a:custGeom>
              <a:avLst/>
              <a:gdLst>
                <a:gd name="connsiteX0" fmla="*/ 764771 w 764771"/>
                <a:gd name="connsiteY0" fmla="*/ 0 h 854207"/>
                <a:gd name="connsiteX1" fmla="*/ 759229 w 764771"/>
                <a:gd name="connsiteY1" fmla="*/ 133004 h 854207"/>
                <a:gd name="connsiteX2" fmla="*/ 753687 w 764771"/>
                <a:gd name="connsiteY2" fmla="*/ 160713 h 854207"/>
                <a:gd name="connsiteX3" fmla="*/ 748146 w 764771"/>
                <a:gd name="connsiteY3" fmla="*/ 199505 h 854207"/>
                <a:gd name="connsiteX4" fmla="*/ 737062 w 764771"/>
                <a:gd name="connsiteY4" fmla="*/ 238298 h 854207"/>
                <a:gd name="connsiteX5" fmla="*/ 731520 w 764771"/>
                <a:gd name="connsiteY5" fmla="*/ 260465 h 854207"/>
                <a:gd name="connsiteX6" fmla="*/ 714895 w 764771"/>
                <a:gd name="connsiteY6" fmla="*/ 349134 h 854207"/>
                <a:gd name="connsiteX7" fmla="*/ 709353 w 764771"/>
                <a:gd name="connsiteY7" fmla="*/ 376844 h 854207"/>
                <a:gd name="connsiteX8" fmla="*/ 698269 w 764771"/>
                <a:gd name="connsiteY8" fmla="*/ 393469 h 854207"/>
                <a:gd name="connsiteX9" fmla="*/ 687186 w 764771"/>
                <a:gd name="connsiteY9" fmla="*/ 437804 h 854207"/>
                <a:gd name="connsiteX10" fmla="*/ 681644 w 764771"/>
                <a:gd name="connsiteY10" fmla="*/ 471054 h 854207"/>
                <a:gd name="connsiteX11" fmla="*/ 670560 w 764771"/>
                <a:gd name="connsiteY11" fmla="*/ 498764 h 854207"/>
                <a:gd name="connsiteX12" fmla="*/ 659477 w 764771"/>
                <a:gd name="connsiteY12" fmla="*/ 537556 h 854207"/>
                <a:gd name="connsiteX13" fmla="*/ 648393 w 764771"/>
                <a:gd name="connsiteY13" fmla="*/ 559724 h 854207"/>
                <a:gd name="connsiteX14" fmla="*/ 631767 w 764771"/>
                <a:gd name="connsiteY14" fmla="*/ 565265 h 854207"/>
                <a:gd name="connsiteX15" fmla="*/ 615142 w 764771"/>
                <a:gd name="connsiteY15" fmla="*/ 581891 h 854207"/>
                <a:gd name="connsiteX16" fmla="*/ 598517 w 764771"/>
                <a:gd name="connsiteY16" fmla="*/ 587433 h 854207"/>
                <a:gd name="connsiteX17" fmla="*/ 576349 w 764771"/>
                <a:gd name="connsiteY17" fmla="*/ 609600 h 854207"/>
                <a:gd name="connsiteX18" fmla="*/ 559724 w 764771"/>
                <a:gd name="connsiteY18" fmla="*/ 620684 h 854207"/>
                <a:gd name="connsiteX19" fmla="*/ 548640 w 764771"/>
                <a:gd name="connsiteY19" fmla="*/ 637309 h 854207"/>
                <a:gd name="connsiteX20" fmla="*/ 515389 w 764771"/>
                <a:gd name="connsiteY20" fmla="*/ 659476 h 854207"/>
                <a:gd name="connsiteX21" fmla="*/ 482138 w 764771"/>
                <a:gd name="connsiteY21" fmla="*/ 692727 h 854207"/>
                <a:gd name="connsiteX22" fmla="*/ 465513 w 764771"/>
                <a:gd name="connsiteY22" fmla="*/ 714894 h 854207"/>
                <a:gd name="connsiteX23" fmla="*/ 443346 w 764771"/>
                <a:gd name="connsiteY23" fmla="*/ 725978 h 854207"/>
                <a:gd name="connsiteX24" fmla="*/ 426720 w 764771"/>
                <a:gd name="connsiteY24" fmla="*/ 737062 h 854207"/>
                <a:gd name="connsiteX25" fmla="*/ 415637 w 764771"/>
                <a:gd name="connsiteY25" fmla="*/ 753687 h 854207"/>
                <a:gd name="connsiteX26" fmla="*/ 399011 w 764771"/>
                <a:gd name="connsiteY26" fmla="*/ 759229 h 854207"/>
                <a:gd name="connsiteX27" fmla="*/ 382386 w 764771"/>
                <a:gd name="connsiteY27" fmla="*/ 770313 h 854207"/>
                <a:gd name="connsiteX28" fmla="*/ 360218 w 764771"/>
                <a:gd name="connsiteY28" fmla="*/ 781396 h 854207"/>
                <a:gd name="connsiteX29" fmla="*/ 343593 w 764771"/>
                <a:gd name="connsiteY29" fmla="*/ 792480 h 854207"/>
                <a:gd name="connsiteX30" fmla="*/ 321426 w 764771"/>
                <a:gd name="connsiteY30" fmla="*/ 798022 h 854207"/>
                <a:gd name="connsiteX31" fmla="*/ 304800 w 764771"/>
                <a:gd name="connsiteY31" fmla="*/ 803564 h 854207"/>
                <a:gd name="connsiteX32" fmla="*/ 282633 w 764771"/>
                <a:gd name="connsiteY32" fmla="*/ 809105 h 854207"/>
                <a:gd name="connsiteX33" fmla="*/ 243840 w 764771"/>
                <a:gd name="connsiteY33" fmla="*/ 820189 h 854207"/>
                <a:gd name="connsiteX34" fmla="*/ 182880 w 764771"/>
                <a:gd name="connsiteY34" fmla="*/ 842356 h 854207"/>
                <a:gd name="connsiteX35" fmla="*/ 160713 w 764771"/>
                <a:gd name="connsiteY35" fmla="*/ 847898 h 854207"/>
                <a:gd name="connsiteX36" fmla="*/ 138546 w 764771"/>
                <a:gd name="connsiteY36" fmla="*/ 853440 h 854207"/>
                <a:gd name="connsiteX37" fmla="*/ 44335 w 764771"/>
                <a:gd name="connsiteY37" fmla="*/ 836814 h 854207"/>
                <a:gd name="connsiteX38" fmla="*/ 38793 w 764771"/>
                <a:gd name="connsiteY38" fmla="*/ 820189 h 854207"/>
                <a:gd name="connsiteX39" fmla="*/ 27709 w 764771"/>
                <a:gd name="connsiteY39" fmla="*/ 803564 h 854207"/>
                <a:gd name="connsiteX40" fmla="*/ 22167 w 764771"/>
                <a:gd name="connsiteY40" fmla="*/ 786938 h 854207"/>
                <a:gd name="connsiteX41" fmla="*/ 11084 w 764771"/>
                <a:gd name="connsiteY41" fmla="*/ 770313 h 854207"/>
                <a:gd name="connsiteX42" fmla="*/ 5542 w 764771"/>
                <a:gd name="connsiteY42" fmla="*/ 748145 h 854207"/>
                <a:gd name="connsiteX43" fmla="*/ 0 w 764771"/>
                <a:gd name="connsiteY43" fmla="*/ 620684 h 854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64771" h="854207">
                  <a:moveTo>
                    <a:pt x="764771" y="0"/>
                  </a:moveTo>
                  <a:cubicBezTo>
                    <a:pt x="762924" y="44335"/>
                    <a:pt x="762282" y="88736"/>
                    <a:pt x="759229" y="133004"/>
                  </a:cubicBezTo>
                  <a:cubicBezTo>
                    <a:pt x="758581" y="142401"/>
                    <a:pt x="755235" y="151422"/>
                    <a:pt x="753687" y="160713"/>
                  </a:cubicBezTo>
                  <a:cubicBezTo>
                    <a:pt x="751540" y="173597"/>
                    <a:pt x="750883" y="186733"/>
                    <a:pt x="748146" y="199505"/>
                  </a:cubicBezTo>
                  <a:cubicBezTo>
                    <a:pt x="745328" y="212655"/>
                    <a:pt x="740601" y="225323"/>
                    <a:pt x="737062" y="238298"/>
                  </a:cubicBezTo>
                  <a:cubicBezTo>
                    <a:pt x="735058" y="245646"/>
                    <a:pt x="733116" y="253018"/>
                    <a:pt x="731520" y="260465"/>
                  </a:cubicBezTo>
                  <a:cubicBezTo>
                    <a:pt x="714862" y="338204"/>
                    <a:pt x="725545" y="290561"/>
                    <a:pt x="714895" y="349134"/>
                  </a:cubicBezTo>
                  <a:cubicBezTo>
                    <a:pt x="713210" y="358402"/>
                    <a:pt x="712661" y="368024"/>
                    <a:pt x="709353" y="376844"/>
                  </a:cubicBezTo>
                  <a:cubicBezTo>
                    <a:pt x="707014" y="383080"/>
                    <a:pt x="701964" y="387927"/>
                    <a:pt x="698269" y="393469"/>
                  </a:cubicBezTo>
                  <a:cubicBezTo>
                    <a:pt x="694575" y="408247"/>
                    <a:pt x="689690" y="422778"/>
                    <a:pt x="687186" y="437804"/>
                  </a:cubicBezTo>
                  <a:cubicBezTo>
                    <a:pt x="685339" y="448887"/>
                    <a:pt x="684601" y="460214"/>
                    <a:pt x="681644" y="471054"/>
                  </a:cubicBezTo>
                  <a:cubicBezTo>
                    <a:pt x="679026" y="480652"/>
                    <a:pt x="673706" y="489326"/>
                    <a:pt x="670560" y="498764"/>
                  </a:cubicBezTo>
                  <a:cubicBezTo>
                    <a:pt x="663533" y="519843"/>
                    <a:pt x="667478" y="518886"/>
                    <a:pt x="659477" y="537556"/>
                  </a:cubicBezTo>
                  <a:cubicBezTo>
                    <a:pt x="656223" y="545150"/>
                    <a:pt x="654235" y="553882"/>
                    <a:pt x="648393" y="559724"/>
                  </a:cubicBezTo>
                  <a:cubicBezTo>
                    <a:pt x="644262" y="563855"/>
                    <a:pt x="637309" y="563418"/>
                    <a:pt x="631767" y="565265"/>
                  </a:cubicBezTo>
                  <a:cubicBezTo>
                    <a:pt x="626225" y="570807"/>
                    <a:pt x="621663" y="577543"/>
                    <a:pt x="615142" y="581891"/>
                  </a:cubicBezTo>
                  <a:cubicBezTo>
                    <a:pt x="610282" y="585131"/>
                    <a:pt x="602648" y="583302"/>
                    <a:pt x="598517" y="587433"/>
                  </a:cubicBezTo>
                  <a:cubicBezTo>
                    <a:pt x="568961" y="616989"/>
                    <a:pt x="620684" y="594822"/>
                    <a:pt x="576349" y="609600"/>
                  </a:cubicBezTo>
                  <a:cubicBezTo>
                    <a:pt x="570807" y="613295"/>
                    <a:pt x="564434" y="615974"/>
                    <a:pt x="559724" y="620684"/>
                  </a:cubicBezTo>
                  <a:cubicBezTo>
                    <a:pt x="555014" y="625394"/>
                    <a:pt x="553653" y="632923"/>
                    <a:pt x="548640" y="637309"/>
                  </a:cubicBezTo>
                  <a:cubicBezTo>
                    <a:pt x="538615" y="646081"/>
                    <a:pt x="515389" y="659476"/>
                    <a:pt x="515389" y="659476"/>
                  </a:cubicBezTo>
                  <a:cubicBezTo>
                    <a:pt x="489271" y="698656"/>
                    <a:pt x="523379" y="651487"/>
                    <a:pt x="482138" y="692727"/>
                  </a:cubicBezTo>
                  <a:cubicBezTo>
                    <a:pt x="475607" y="699258"/>
                    <a:pt x="472526" y="708883"/>
                    <a:pt x="465513" y="714894"/>
                  </a:cubicBezTo>
                  <a:cubicBezTo>
                    <a:pt x="459241" y="720270"/>
                    <a:pt x="450519" y="721879"/>
                    <a:pt x="443346" y="725978"/>
                  </a:cubicBezTo>
                  <a:cubicBezTo>
                    <a:pt x="437563" y="729283"/>
                    <a:pt x="432262" y="733367"/>
                    <a:pt x="426720" y="737062"/>
                  </a:cubicBezTo>
                  <a:cubicBezTo>
                    <a:pt x="423026" y="742604"/>
                    <a:pt x="420838" y="749526"/>
                    <a:pt x="415637" y="753687"/>
                  </a:cubicBezTo>
                  <a:cubicBezTo>
                    <a:pt x="411075" y="757336"/>
                    <a:pt x="404236" y="756616"/>
                    <a:pt x="399011" y="759229"/>
                  </a:cubicBezTo>
                  <a:cubicBezTo>
                    <a:pt x="393054" y="762208"/>
                    <a:pt x="388169" y="767009"/>
                    <a:pt x="382386" y="770313"/>
                  </a:cubicBezTo>
                  <a:cubicBezTo>
                    <a:pt x="375213" y="774412"/>
                    <a:pt x="367391" y="777297"/>
                    <a:pt x="360218" y="781396"/>
                  </a:cubicBezTo>
                  <a:cubicBezTo>
                    <a:pt x="354435" y="784700"/>
                    <a:pt x="349715" y="789856"/>
                    <a:pt x="343593" y="792480"/>
                  </a:cubicBezTo>
                  <a:cubicBezTo>
                    <a:pt x="336592" y="795480"/>
                    <a:pt x="328749" y="795930"/>
                    <a:pt x="321426" y="798022"/>
                  </a:cubicBezTo>
                  <a:cubicBezTo>
                    <a:pt x="315809" y="799627"/>
                    <a:pt x="310417" y="801959"/>
                    <a:pt x="304800" y="803564"/>
                  </a:cubicBezTo>
                  <a:cubicBezTo>
                    <a:pt x="297477" y="805656"/>
                    <a:pt x="289956" y="807013"/>
                    <a:pt x="282633" y="809105"/>
                  </a:cubicBezTo>
                  <a:cubicBezTo>
                    <a:pt x="226941" y="825016"/>
                    <a:pt x="313188" y="802851"/>
                    <a:pt x="243840" y="820189"/>
                  </a:cubicBezTo>
                  <a:cubicBezTo>
                    <a:pt x="214540" y="839723"/>
                    <a:pt x="233678" y="829657"/>
                    <a:pt x="182880" y="842356"/>
                  </a:cubicBezTo>
                  <a:lnTo>
                    <a:pt x="160713" y="847898"/>
                  </a:lnTo>
                  <a:lnTo>
                    <a:pt x="138546" y="853440"/>
                  </a:lnTo>
                  <a:cubicBezTo>
                    <a:pt x="127911" y="852680"/>
                    <a:pt x="63628" y="860930"/>
                    <a:pt x="44335" y="836814"/>
                  </a:cubicBezTo>
                  <a:cubicBezTo>
                    <a:pt x="40686" y="832253"/>
                    <a:pt x="41406" y="825414"/>
                    <a:pt x="38793" y="820189"/>
                  </a:cubicBezTo>
                  <a:cubicBezTo>
                    <a:pt x="35814" y="814232"/>
                    <a:pt x="31404" y="809106"/>
                    <a:pt x="27709" y="803564"/>
                  </a:cubicBezTo>
                  <a:cubicBezTo>
                    <a:pt x="25862" y="798022"/>
                    <a:pt x="24779" y="792163"/>
                    <a:pt x="22167" y="786938"/>
                  </a:cubicBezTo>
                  <a:cubicBezTo>
                    <a:pt x="19189" y="780981"/>
                    <a:pt x="13708" y="776435"/>
                    <a:pt x="11084" y="770313"/>
                  </a:cubicBezTo>
                  <a:cubicBezTo>
                    <a:pt x="8084" y="763312"/>
                    <a:pt x="7389" y="755534"/>
                    <a:pt x="5542" y="748145"/>
                  </a:cubicBezTo>
                  <a:lnTo>
                    <a:pt x="0" y="620684"/>
                  </a:ln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CFBCA0B6-94D8-4890-A2BB-CD8BFE5A16DF}"/>
              </a:ext>
            </a:extLst>
          </p:cNvPr>
          <p:cNvSpPr/>
          <p:nvPr/>
        </p:nvSpPr>
        <p:spPr>
          <a:xfrm>
            <a:off x="9982916" y="4870070"/>
            <a:ext cx="96171" cy="12714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6719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7CF437-F5E6-49CD-9C73-09B675A7EC7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06401" y="256785"/>
            <a:ext cx="10450005" cy="769765"/>
          </a:xfrm>
        </p:spPr>
        <p:txBody>
          <a:bodyPr/>
          <a:lstStyle/>
          <a:p>
            <a:r>
              <a:rPr lang="en-CA" sz="2800" b="0" dirty="0"/>
              <a:t>TRIUMF Project milestones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DCAEB0-E79F-4F33-94F8-9DE5DFD126CF}"/>
              </a:ext>
            </a:extLst>
          </p:cNvPr>
          <p:cNvSpPr txBox="1"/>
          <p:nvPr/>
        </p:nvSpPr>
        <p:spPr>
          <a:xfrm>
            <a:off x="406399" y="937650"/>
            <a:ext cx="10450005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The project has now completed Gate 2 within TRIUMF project planning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/>
              <a:t>We would like to get to Gate 3 before standard procurements. The prototype TCM0 could be considered in a Gate 3A – need to have released drawings and specifications from CERN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C4C327-A766-4929-AE9A-CCD15EF23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2806" y="1939140"/>
            <a:ext cx="4866403" cy="4379762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96B9FCD-9C8F-4F2F-9D41-64D66FC6FA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036141"/>
              </p:ext>
            </p:extLst>
          </p:nvPr>
        </p:nvGraphicFramePr>
        <p:xfrm>
          <a:off x="406401" y="2343401"/>
          <a:ext cx="6476999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3932">
                  <a:extLst>
                    <a:ext uri="{9D8B030D-6E8A-4147-A177-3AD203B41FA5}">
                      <a16:colId xmlns:a16="http://schemas.microsoft.com/office/drawing/2014/main" val="560946393"/>
                    </a:ext>
                  </a:extLst>
                </a:gridCol>
                <a:gridCol w="1624660">
                  <a:extLst>
                    <a:ext uri="{9D8B030D-6E8A-4147-A177-3AD203B41FA5}">
                      <a16:colId xmlns:a16="http://schemas.microsoft.com/office/drawing/2014/main" val="2201554157"/>
                    </a:ext>
                  </a:extLst>
                </a:gridCol>
                <a:gridCol w="3438407">
                  <a:extLst>
                    <a:ext uri="{9D8B030D-6E8A-4147-A177-3AD203B41FA5}">
                      <a16:colId xmlns:a16="http://schemas.microsoft.com/office/drawing/2014/main" val="4121994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Project Milestone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Proposed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Hi-</a:t>
                      </a:r>
                      <a:r>
                        <a:rPr lang="en-CA" dirty="0" err="1"/>
                        <a:t>Lumi</a:t>
                      </a:r>
                      <a:r>
                        <a:rPr lang="en-CA" dirty="0"/>
                        <a:t> input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156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Gate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Dec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Conceptual design review, preliminary scope </a:t>
                      </a:r>
                      <a:r>
                        <a:rPr lang="en-CA" dirty="0" err="1"/>
                        <a:t>def’n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24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Gate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Aug.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Final scope </a:t>
                      </a:r>
                      <a:r>
                        <a:rPr lang="en-CA" dirty="0" err="1"/>
                        <a:t>def’n</a:t>
                      </a:r>
                      <a:r>
                        <a:rPr lang="en-CA" dirty="0"/>
                        <a:t>, detailed budget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032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Gate 3A TCM0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Feb 2021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TCM0 design review, released drawings and specifications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6672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Tech review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Dec.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Launch</a:t>
                      </a:r>
                      <a:r>
                        <a:rPr lang="en-CA" baseline="0" dirty="0"/>
                        <a:t> long lead procurements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Gate 3B TCM1-4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Feb. 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Final design review, released drawings and specifications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602974"/>
                  </a:ext>
                </a:extLst>
              </a:tr>
            </a:tbl>
          </a:graphicData>
        </a:graphic>
      </p:graphicFrame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69FDCCC7-E7F0-4D35-BB97-BFC63A6C98CA}"/>
              </a:ext>
            </a:extLst>
          </p:cNvPr>
          <p:cNvSpPr txBox="1">
            <a:spLocks/>
          </p:cNvSpPr>
          <p:nvPr/>
        </p:nvSpPr>
        <p:spPr>
          <a:xfrm>
            <a:off x="9067800" y="6581001"/>
            <a:ext cx="2844800" cy="276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420971A8-BAEC-4833-8872-3B095E36DD2F}" type="slidenum">
              <a:rPr lang="en-US" sz="1200" smtClean="0">
                <a:solidFill>
                  <a:srgbClr val="00A4FF"/>
                </a:solidFill>
              </a:rPr>
              <a:pPr algn="r">
                <a:defRPr/>
              </a:pPr>
              <a:t>5</a:t>
            </a:fld>
            <a:endParaRPr lang="en-US" sz="1200" dirty="0">
              <a:solidFill>
                <a:srgbClr val="00A4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3483480-054A-4180-BECC-3CCE9C902D49}"/>
              </a:ext>
            </a:extLst>
          </p:cNvPr>
          <p:cNvSpPr txBox="1"/>
          <p:nvPr/>
        </p:nvSpPr>
        <p:spPr>
          <a:xfrm>
            <a:off x="-30480" y="6581001"/>
            <a:ext cx="8286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i="1" dirty="0">
                <a:solidFill>
                  <a:srgbClr val="00A4FF"/>
                </a:solidFill>
              </a:rPr>
              <a:t>Nov. 12, 2019   Hi-</a:t>
            </a:r>
            <a:r>
              <a:rPr lang="en-CA" sz="1200" i="1" dirty="0" err="1">
                <a:solidFill>
                  <a:srgbClr val="00A4FF"/>
                </a:solidFill>
              </a:rPr>
              <a:t>Lumi</a:t>
            </a:r>
            <a:r>
              <a:rPr lang="en-CA" sz="1200" i="1" dirty="0">
                <a:solidFill>
                  <a:srgbClr val="00A4FF"/>
                </a:solidFill>
              </a:rPr>
              <a:t> C&amp;S Review CERN Nov. 2019 - Laxdal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720AD42-42E6-410E-96D9-BB4E4DB153EA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48FD1B8-A4AF-4863-807D-9195B08360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Bildergebnis für canadian flag">
              <a:extLst>
                <a:ext uri="{FF2B5EF4-FFF2-40B4-BE49-F238E27FC236}">
                  <a16:creationId xmlns:a16="http://schemas.microsoft.com/office/drawing/2014/main" id="{22F2356E-BA86-4277-BEE5-982E6536EC2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D719199-FA96-4685-A7A1-DD5CD60C4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CDAC2CD-DFB8-4A8D-ADF9-D698EF842C91}"/>
              </a:ext>
            </a:extLst>
          </p:cNvPr>
          <p:cNvSpPr/>
          <p:nvPr/>
        </p:nvSpPr>
        <p:spPr>
          <a:xfrm>
            <a:off x="1253067" y="2878667"/>
            <a:ext cx="321733" cy="679638"/>
          </a:xfrm>
          <a:custGeom>
            <a:avLst/>
            <a:gdLst>
              <a:gd name="connsiteX0" fmla="*/ 0 w 321733"/>
              <a:gd name="connsiteY0" fmla="*/ 541866 h 679638"/>
              <a:gd name="connsiteX1" fmla="*/ 67733 w 321733"/>
              <a:gd name="connsiteY1" fmla="*/ 677333 h 679638"/>
              <a:gd name="connsiteX2" fmla="*/ 101600 w 321733"/>
              <a:gd name="connsiteY2" fmla="*/ 626533 h 679638"/>
              <a:gd name="connsiteX3" fmla="*/ 152400 w 321733"/>
              <a:gd name="connsiteY3" fmla="*/ 457200 h 679638"/>
              <a:gd name="connsiteX4" fmla="*/ 186266 w 321733"/>
              <a:gd name="connsiteY4" fmla="*/ 372533 h 679638"/>
              <a:gd name="connsiteX5" fmla="*/ 203200 w 321733"/>
              <a:gd name="connsiteY5" fmla="*/ 304800 h 679638"/>
              <a:gd name="connsiteX6" fmla="*/ 237066 w 321733"/>
              <a:gd name="connsiteY6" fmla="*/ 220133 h 679638"/>
              <a:gd name="connsiteX7" fmla="*/ 254000 w 321733"/>
              <a:gd name="connsiteY7" fmla="*/ 169333 h 679638"/>
              <a:gd name="connsiteX8" fmla="*/ 287866 w 321733"/>
              <a:gd name="connsiteY8" fmla="*/ 101600 h 679638"/>
              <a:gd name="connsiteX9" fmla="*/ 321733 w 321733"/>
              <a:gd name="connsiteY9" fmla="*/ 0 h 67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1733" h="679638">
                <a:moveTo>
                  <a:pt x="0" y="541866"/>
                </a:moveTo>
                <a:cubicBezTo>
                  <a:pt x="22578" y="587022"/>
                  <a:pt x="28949" y="645013"/>
                  <a:pt x="67733" y="677333"/>
                </a:cubicBezTo>
                <a:cubicBezTo>
                  <a:pt x="83367" y="690362"/>
                  <a:pt x="92499" y="644736"/>
                  <a:pt x="101600" y="626533"/>
                </a:cubicBezTo>
                <a:cubicBezTo>
                  <a:pt x="159667" y="510398"/>
                  <a:pt x="116710" y="576165"/>
                  <a:pt x="152400" y="457200"/>
                </a:cubicBezTo>
                <a:cubicBezTo>
                  <a:pt x="161134" y="428086"/>
                  <a:pt x="176654" y="401369"/>
                  <a:pt x="186266" y="372533"/>
                </a:cubicBezTo>
                <a:cubicBezTo>
                  <a:pt x="193625" y="350455"/>
                  <a:pt x="195841" y="326878"/>
                  <a:pt x="203200" y="304800"/>
                </a:cubicBezTo>
                <a:cubicBezTo>
                  <a:pt x="212812" y="275964"/>
                  <a:pt x="226393" y="248594"/>
                  <a:pt x="237066" y="220133"/>
                </a:cubicBezTo>
                <a:cubicBezTo>
                  <a:pt x="243333" y="203420"/>
                  <a:pt x="246969" y="185739"/>
                  <a:pt x="254000" y="169333"/>
                </a:cubicBezTo>
                <a:cubicBezTo>
                  <a:pt x="263944" y="146131"/>
                  <a:pt x="279003" y="125235"/>
                  <a:pt x="287866" y="101600"/>
                </a:cubicBezTo>
                <a:cubicBezTo>
                  <a:pt x="347847" y="-58351"/>
                  <a:pt x="272707" y="98052"/>
                  <a:pt x="321733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D12E7EC-CB33-4AE7-9512-C71FBC63B677}"/>
              </a:ext>
            </a:extLst>
          </p:cNvPr>
          <p:cNvSpPr/>
          <p:nvPr/>
        </p:nvSpPr>
        <p:spPr>
          <a:xfrm>
            <a:off x="1293776" y="3565809"/>
            <a:ext cx="321733" cy="679638"/>
          </a:xfrm>
          <a:custGeom>
            <a:avLst/>
            <a:gdLst>
              <a:gd name="connsiteX0" fmla="*/ 0 w 321733"/>
              <a:gd name="connsiteY0" fmla="*/ 541866 h 679638"/>
              <a:gd name="connsiteX1" fmla="*/ 67733 w 321733"/>
              <a:gd name="connsiteY1" fmla="*/ 677333 h 679638"/>
              <a:gd name="connsiteX2" fmla="*/ 101600 w 321733"/>
              <a:gd name="connsiteY2" fmla="*/ 626533 h 679638"/>
              <a:gd name="connsiteX3" fmla="*/ 152400 w 321733"/>
              <a:gd name="connsiteY3" fmla="*/ 457200 h 679638"/>
              <a:gd name="connsiteX4" fmla="*/ 186266 w 321733"/>
              <a:gd name="connsiteY4" fmla="*/ 372533 h 679638"/>
              <a:gd name="connsiteX5" fmla="*/ 203200 w 321733"/>
              <a:gd name="connsiteY5" fmla="*/ 304800 h 679638"/>
              <a:gd name="connsiteX6" fmla="*/ 237066 w 321733"/>
              <a:gd name="connsiteY6" fmla="*/ 220133 h 679638"/>
              <a:gd name="connsiteX7" fmla="*/ 254000 w 321733"/>
              <a:gd name="connsiteY7" fmla="*/ 169333 h 679638"/>
              <a:gd name="connsiteX8" fmla="*/ 287866 w 321733"/>
              <a:gd name="connsiteY8" fmla="*/ 101600 h 679638"/>
              <a:gd name="connsiteX9" fmla="*/ 321733 w 321733"/>
              <a:gd name="connsiteY9" fmla="*/ 0 h 67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1733" h="679638">
                <a:moveTo>
                  <a:pt x="0" y="541866"/>
                </a:moveTo>
                <a:cubicBezTo>
                  <a:pt x="22578" y="587022"/>
                  <a:pt x="28949" y="645013"/>
                  <a:pt x="67733" y="677333"/>
                </a:cubicBezTo>
                <a:cubicBezTo>
                  <a:pt x="83367" y="690362"/>
                  <a:pt x="92499" y="644736"/>
                  <a:pt x="101600" y="626533"/>
                </a:cubicBezTo>
                <a:cubicBezTo>
                  <a:pt x="159667" y="510398"/>
                  <a:pt x="116710" y="576165"/>
                  <a:pt x="152400" y="457200"/>
                </a:cubicBezTo>
                <a:cubicBezTo>
                  <a:pt x="161134" y="428086"/>
                  <a:pt x="176654" y="401369"/>
                  <a:pt x="186266" y="372533"/>
                </a:cubicBezTo>
                <a:cubicBezTo>
                  <a:pt x="193625" y="350455"/>
                  <a:pt x="195841" y="326878"/>
                  <a:pt x="203200" y="304800"/>
                </a:cubicBezTo>
                <a:cubicBezTo>
                  <a:pt x="212812" y="275964"/>
                  <a:pt x="226393" y="248594"/>
                  <a:pt x="237066" y="220133"/>
                </a:cubicBezTo>
                <a:cubicBezTo>
                  <a:pt x="243333" y="203420"/>
                  <a:pt x="246969" y="185739"/>
                  <a:pt x="254000" y="169333"/>
                </a:cubicBezTo>
                <a:cubicBezTo>
                  <a:pt x="263944" y="146131"/>
                  <a:pt x="279003" y="125235"/>
                  <a:pt x="287866" y="101600"/>
                </a:cubicBezTo>
                <a:cubicBezTo>
                  <a:pt x="347847" y="-58351"/>
                  <a:pt x="272707" y="98052"/>
                  <a:pt x="321733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2065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CA" dirty="0"/>
              <a:t>Level 1 WBS – as of Gate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90513-E58D-2644-ACDB-E89B1349FCE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A806D0-C16B-4FB4-88E0-EF1E0D1B5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550" y="1138237"/>
            <a:ext cx="11370826" cy="4981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726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E1B09-8A49-4BA2-890B-3F76449B7B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8A5E1F-A543-4907-848A-55A62EF45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0C177F-0639-4DD8-91BD-9C42FB57E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2014C-AFC4-429C-964F-74DEF36D27C8}" type="slidenum">
              <a:rPr lang="en-CA" smtClean="0"/>
              <a:t>7</a:t>
            </a:fld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0152A8-841B-49B4-9FF7-5F7AF32B16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204" y="136973"/>
            <a:ext cx="9851365" cy="668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09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8" y="0"/>
            <a:ext cx="5940661" cy="333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338" y="3403601"/>
            <a:ext cx="5947007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00" y="6096564"/>
            <a:ext cx="2190745" cy="74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0"/>
            <a:ext cx="1981199" cy="82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2"/>
          <p:cNvSpPr txBox="1">
            <a:spLocks/>
          </p:cNvSpPr>
          <p:nvPr/>
        </p:nvSpPr>
        <p:spPr>
          <a:xfrm>
            <a:off x="550792" y="488711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039BE7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365229" y="1212989"/>
            <a:ext cx="56732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CV-19 update (now in Phase 3)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Technical staff now in 80% occupancy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Professional staff to 25% occupancy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Working on clean room equipment for cavity testing and handling – adding 2K capability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400" dirty="0"/>
              <a:t>CM Tooling and handling fixtures</a:t>
            </a:r>
          </a:p>
          <a:p>
            <a:pPr marL="914400" lvl="1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Student engineer now engaged</a:t>
            </a:r>
          </a:p>
          <a:p>
            <a:pPr>
              <a:spcBef>
                <a:spcPts val="600"/>
              </a:spcBef>
            </a:pPr>
            <a:endParaRPr lang="en-CA" sz="2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E366C9-3491-4C8C-A7B0-F6D2BD7CE3CC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77B84BA-29DF-4351-B033-E6901310E1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Bildergebnis für canadian flag">
              <a:extLst>
                <a:ext uri="{FF2B5EF4-FFF2-40B4-BE49-F238E27FC236}">
                  <a16:creationId xmlns:a16="http://schemas.microsoft.com/office/drawing/2014/main" id="{F1BB113F-1EA5-4CD3-802A-46A7B9040E9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DEFDB9C-86F0-4111-AE7D-17B8F5A424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6388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21903</TotalTime>
  <Words>354</Words>
  <Application>Microsoft Office PowerPoint</Application>
  <PresentationFormat>Widescreen</PresentationFormat>
  <Paragraphs>64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 Unicode MS</vt:lpstr>
      <vt:lpstr>Arial</vt:lpstr>
      <vt:lpstr>Arial Black</vt:lpstr>
      <vt:lpstr>Calibri</vt:lpstr>
      <vt:lpstr>Wingdings</vt:lpstr>
      <vt:lpstr>Office Theme</vt:lpstr>
      <vt:lpstr>Hi-Lumi RFD CM Project P455 at TRIUMF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Bob Laxdal</cp:lastModifiedBy>
  <cp:revision>558</cp:revision>
  <dcterms:created xsi:type="dcterms:W3CDTF">2018-01-11T22:22:35Z</dcterms:created>
  <dcterms:modified xsi:type="dcterms:W3CDTF">2021-01-29T15:19:56Z</dcterms:modified>
</cp:coreProperties>
</file>