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49.jpg" ContentType="image/jpg"/>
  <Override PartName="/ppt/media/image50.jpg" ContentType="image/jp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2" r:id="rId2"/>
  </p:sldMasterIdLst>
  <p:notesMasterIdLst>
    <p:notesMasterId r:id="rId25"/>
  </p:notesMasterIdLst>
  <p:sldIdLst>
    <p:sldId id="332" r:id="rId3"/>
    <p:sldId id="509" r:id="rId4"/>
    <p:sldId id="501" r:id="rId5"/>
    <p:sldId id="502" r:id="rId6"/>
    <p:sldId id="489" r:id="rId7"/>
    <p:sldId id="496" r:id="rId8"/>
    <p:sldId id="505" r:id="rId9"/>
    <p:sldId id="493" r:id="rId10"/>
    <p:sldId id="504" r:id="rId11"/>
    <p:sldId id="506" r:id="rId12"/>
    <p:sldId id="512" r:id="rId13"/>
    <p:sldId id="510" r:id="rId14"/>
    <p:sldId id="507" r:id="rId15"/>
    <p:sldId id="491" r:id="rId16"/>
    <p:sldId id="498" r:id="rId17"/>
    <p:sldId id="500" r:id="rId18"/>
    <p:sldId id="270" r:id="rId19"/>
    <p:sldId id="271" r:id="rId20"/>
    <p:sldId id="494" r:id="rId21"/>
    <p:sldId id="495" r:id="rId22"/>
    <p:sldId id="480" r:id="rId23"/>
    <p:sldId id="508" r:id="rId2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00B050"/>
    <a:srgbClr val="1CC178"/>
    <a:srgbClr val="4F76C7"/>
    <a:srgbClr val="3A969F"/>
    <a:srgbClr val="5FE8F1"/>
    <a:srgbClr val="2A64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34"/>
    <p:restoredTop sz="94629"/>
  </p:normalViewPr>
  <p:slideViewPr>
    <p:cSldViewPr snapToGrid="0" snapToObjects="1">
      <p:cViewPr varScale="1">
        <p:scale>
          <a:sx n="117" d="100"/>
          <a:sy n="117" d="100"/>
        </p:scale>
        <p:origin x="1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9F00E-6038-CE4C-85C2-ECAB6BC67377}" type="datetimeFigureOut">
              <a:rPr lang="it-IT" smtClean="0"/>
              <a:t>29/04/21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81468-4FF0-F14D-B9B5-1607BF3286C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0006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DF72E-3004-47EC-9737-349E3E7E59B0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600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79903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01111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DF72E-3004-47EC-9737-349E3E7E59B0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44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0023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819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8176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EBD44-8AAB-BA45-AD46-748751DD7E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C0E8B3-6B7D-D64E-A534-405D7C1A1D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79E49B-4C8B-C04C-BF9A-35956E442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81401-DC15-1646-860B-73E3AA366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Precision Timing Detectors - P.Verwilligen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3D31F-F23B-BE48-B836-B958ABEBD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33536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4F17F-6738-1B4F-8B99-C1F8ADA3A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7AEA4-7B94-A04D-9943-72F6D1CAD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53F94-A40C-634C-BB76-DCCD02A32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BD249-145D-9C43-8CEF-451CB4A29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Precision Timing Detectors - P.Verwilligen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F6183-0866-924E-AE93-E6D49F4F7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45981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7154D-7B5E-8947-8BF8-C119F5BF1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16A1C5-69D7-0B40-B022-4D37AA390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95F4C-B274-4641-BD97-46661DD84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01474-9477-3D4D-B91D-3D92D8DF1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Precision Timing Detectors - P.Verwilligen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F2C2C-253B-3D47-828C-352989E83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93922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ACD29-A92C-E040-BD53-A8F8E5D23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4B0752-FB88-E144-9C1C-03413DEEEC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A9FB3A-46D3-C147-B732-C81F4771E3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CACFC-12C7-454E-93D6-450AEA931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1DC1BF-9BD7-0441-8E65-66BDA4485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Precision Timing Detectors - P.Verwilligen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9E6827-D8E0-0345-82DB-1A4EF0D02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153155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B4401-6E19-184A-BAD4-605667263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FAC7D-8ECD-E14C-B1BC-47A22C0481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0264BD-C5F7-8743-A083-C3421F270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9F4B74-4A87-B84C-94E2-502F533437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F7325C-DF03-D649-947A-980F4CDE51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303AB4-3E8F-8349-8BAE-8034D2744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43D383-3C24-9C49-B00F-A0407F625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Precision Timing Detectors - P.Verwilligen</a:t>
            </a:r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1708F4-8CB9-F042-817A-10B7A698E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368868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5040C-0A47-1841-95E1-16F1A3438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2228C0-DA00-8A4D-A1A1-0A647E86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D85BEA-8608-944E-8950-D38D2A1D9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Precision Timing Detectors - P.Verwilligen</a:t>
            </a:r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986E57-35BC-C74A-A231-F318F90F4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34294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F56CE2-EA31-5B48-951B-64546E44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3AB537-F134-1048-9341-25C7BB341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Precision Timing Detectors - P.Verwilligen</a:t>
            </a:r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2BCF5-0E54-4843-B065-4291646FB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310149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F9345-22C4-354D-B0DF-61735E53A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0161B-C52F-A54B-95D0-F72739905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719642-0424-1242-993B-3AAFA00B92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58BB3E-180C-E240-8778-205474AF5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35E5D7-5B6B-4144-8E55-99CFFABA5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Precision Timing Detectors - P.Verwilligen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6C58F0-D68C-5740-B623-4DB8C939F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383107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97292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640D6-6324-4942-9BE5-6D8751C26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27C3B7-3180-5B41-9ED3-E10D0831FC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9E4668-EBC7-CF4A-9B3A-29B36CD05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63F9F3-463B-DD4C-A0F3-BBB17768A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EC10D-5905-E74F-BDAC-7E72BB085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Precision Timing Detectors - P.Verwilligen</a:t>
            </a:r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5BF0C8-B778-4C40-B998-F6BD3296C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40767923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39F90-DD76-BC4B-A072-1DE10AC26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CB1AA2-6D6F-2244-B627-FF91A3F35B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DEBCF-104A-9B4E-9619-3BEC0A850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E045D-9D56-7044-BAA9-D1AB8FBD6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Precision Timing Detectors - P.Verwilligen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AC956-F67D-B446-954A-F61B83012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775795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B2E6F6-D7BB-AB47-9BA5-FC83B7897D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3C5FDE-3B6F-D04A-89C0-213394D56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C17DC-5B95-994C-BD98-9D7CC75D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5F6DE-987D-8445-B8C9-691D1AC23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Precision Timing Detectors - P.Verwilligen</a:t>
            </a:r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C8ABF-DF12-BA41-A627-D27A1FBD2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05174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856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4499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359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3164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3655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7685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0517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ECFA TF1 29/04/21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809E2-FD47-ED45-B19A-631997B74C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834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D64968-D683-7346-A0C2-7EB94D65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7837A-8410-0046-A06F-C039E11AD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A0749-6041-B447-9C96-20A60D2B86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ECFA TF1 29/04/21</a:t>
            </a:r>
            <a:endParaRPr lang="en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56B58-3EE6-DD44-A8EF-95F018A912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Precision Timing Detectors - P.Verwilligen</a:t>
            </a:r>
            <a:endParaRPr lang="en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60ED68-153F-E24B-BB65-3FDF9FA6DC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C1283-C994-B644-B843-A7BCD9D88689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66991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8.png"/><Relationship Id="rId7" Type="http://schemas.openxmlformats.org/officeDocument/2006/relationships/image" Target="../media/image5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49.png"/><Relationship Id="rId9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g"/><Relationship Id="rId5" Type="http://schemas.openxmlformats.org/officeDocument/2006/relationships/image" Target="../media/image54.png"/><Relationship Id="rId4" Type="http://schemas.openxmlformats.org/officeDocument/2006/relationships/image" Target="../media/image50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56.png"/><Relationship Id="rId7" Type="http://schemas.openxmlformats.org/officeDocument/2006/relationships/image" Target="../media/image6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10" Type="http://schemas.openxmlformats.org/officeDocument/2006/relationships/image" Target="../media/image300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56.png"/><Relationship Id="rId7" Type="http://schemas.openxmlformats.org/officeDocument/2006/relationships/image" Target="../media/image7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2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emf"/><Relationship Id="rId5" Type="http://schemas.openxmlformats.org/officeDocument/2006/relationships/image" Target="../media/image7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5.jpg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22.png"/><Relationship Id="rId9" Type="http://schemas.openxmlformats.org/officeDocument/2006/relationships/image" Target="../media/image7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607147/contributions/2476911/attachments/1415361/2168327/SAMPIC_RD51_Breton.pdf" TargetMode="External"/><Relationship Id="rId3" Type="http://schemas.openxmlformats.org/officeDocument/2006/relationships/hyperlink" Target="https://indico.cern.ch/event/757322/contributions/3325190/attachments/1840379/3021153/Vavra_invited_talk_LaRochelle_2019-wide.pdf" TargetMode="External"/><Relationship Id="rId7" Type="http://schemas.openxmlformats.org/officeDocument/2006/relationships/hyperlink" Target="https://indico.cern.ch/event/607147/" TargetMode="External"/><Relationship Id="rId2" Type="http://schemas.openxmlformats.org/officeDocument/2006/relationships/hyperlink" Target="https://indico.cern.ch/event/393078/contributions/2241767/attachments/1333660/2005259/2-Vavra_invited_talk_Bled_2016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genda.infn.it/event/15031/" TargetMode="External"/><Relationship Id="rId5" Type="http://schemas.openxmlformats.org/officeDocument/2006/relationships/hyperlink" Target="https://indico.cern.ch/event/861104/" TargetMode="External"/><Relationship Id="rId4" Type="http://schemas.openxmlformats.org/officeDocument/2006/relationships/hyperlink" Target="https://agenda.infn.it/event/19942/contributions/108489/attachments/70509/87998/RPC_Rome_2020_final-CrispinW.pd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17.png"/><Relationship Id="rId7" Type="http://schemas.openxmlformats.org/officeDocument/2006/relationships/image" Target="../media/image7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100.png"/><Relationship Id="rId4" Type="http://schemas.openxmlformats.org/officeDocument/2006/relationships/image" Target="../media/image18.png"/><Relationship Id="rId9" Type="http://schemas.openxmlformats.org/officeDocument/2006/relationships/image" Target="../media/image9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6.png"/><Relationship Id="rId7" Type="http://schemas.openxmlformats.org/officeDocument/2006/relationships/image" Target="../media/image2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DDE2AAE-8906-3D47-81CE-5FC6C909E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207" y="5434678"/>
            <a:ext cx="2451769" cy="123737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433413" y="1792336"/>
            <a:ext cx="8215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>
                <a:solidFill>
                  <a:srgbClr val="FFC000"/>
                </a:solidFill>
              </a:rPr>
              <a:t>Challenges and New developments</a:t>
            </a:r>
            <a:br>
              <a:rPr lang="en-GB" sz="4800" b="1" dirty="0">
                <a:solidFill>
                  <a:schemeClr val="bg1"/>
                </a:solidFill>
              </a:rPr>
            </a:br>
            <a:r>
              <a:rPr lang="en-GB" sz="4800" b="1" dirty="0">
                <a:solidFill>
                  <a:schemeClr val="bg1"/>
                </a:solidFill>
              </a:rPr>
              <a:t>Precision timing detectors</a:t>
            </a:r>
            <a:endParaRPr lang="en-GB" sz="48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1" name="Connettore 1 10"/>
          <p:cNvCxnSpPr>
            <a:cxnSpLocks/>
          </p:cNvCxnSpPr>
          <p:nvPr/>
        </p:nvCxnSpPr>
        <p:spPr>
          <a:xfrm flipV="1">
            <a:off x="453156" y="6149287"/>
            <a:ext cx="5039619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11">
            <a:extLst>
              <a:ext uri="{FF2B5EF4-FFF2-40B4-BE49-F238E27FC236}">
                <a16:creationId xmlns:a16="http://schemas.microsoft.com/office/drawing/2014/main" id="{724422DD-3DC7-FC4C-B4DC-0BBF2EC46368}"/>
              </a:ext>
            </a:extLst>
          </p:cNvPr>
          <p:cNvSpPr txBox="1"/>
          <p:nvPr/>
        </p:nvSpPr>
        <p:spPr>
          <a:xfrm>
            <a:off x="433413" y="5153425"/>
            <a:ext cx="81758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+mj-lt"/>
              </a:rPr>
              <a:t>Piet </a:t>
            </a:r>
            <a:r>
              <a:rPr lang="en-GB" sz="2400" dirty="0" err="1">
                <a:solidFill>
                  <a:schemeClr val="bg1"/>
                </a:solidFill>
                <a:latin typeface="+mj-lt"/>
              </a:rPr>
              <a:t>Verwilligen</a:t>
            </a:r>
            <a:r>
              <a:rPr lang="en-GB" sz="2400" dirty="0">
                <a:solidFill>
                  <a:schemeClr val="bg1"/>
                </a:solidFill>
                <a:latin typeface="+mj-lt"/>
              </a:rPr>
              <a:t> – INFN Bari</a:t>
            </a:r>
          </a:p>
          <a:p>
            <a:r>
              <a:rPr lang="en-GB" i="1" dirty="0">
                <a:solidFill>
                  <a:schemeClr val="bg1"/>
                </a:solidFill>
                <a:latin typeface="+mj-lt"/>
              </a:rPr>
              <a:t>with input from:</a:t>
            </a:r>
            <a:br>
              <a:rPr lang="en-GB" i="1" dirty="0">
                <a:solidFill>
                  <a:schemeClr val="bg1"/>
                </a:solidFill>
                <a:latin typeface="+mj-lt"/>
              </a:rPr>
            </a:br>
            <a:r>
              <a:rPr lang="en-GB" i="1" dirty="0">
                <a:solidFill>
                  <a:schemeClr val="bg1"/>
                </a:solidFill>
                <a:latin typeface="+mj-lt"/>
              </a:rPr>
              <a:t>Georgios </a:t>
            </a:r>
            <a:r>
              <a:rPr lang="en-GB" i="1" dirty="0" err="1">
                <a:solidFill>
                  <a:schemeClr val="bg1"/>
                </a:solidFill>
                <a:latin typeface="+mj-lt"/>
              </a:rPr>
              <a:t>Fanourakis</a:t>
            </a:r>
            <a:r>
              <a:rPr lang="en-GB" i="1" dirty="0">
                <a:solidFill>
                  <a:schemeClr val="bg1"/>
                </a:solidFill>
                <a:latin typeface="+mj-lt"/>
              </a:rPr>
              <a:t> (NCSR </a:t>
            </a:r>
            <a:r>
              <a:rPr lang="en-GB" i="1" dirty="0" err="1">
                <a:solidFill>
                  <a:schemeClr val="bg1"/>
                </a:solidFill>
                <a:latin typeface="+mj-lt"/>
              </a:rPr>
              <a:t>Demokritos</a:t>
            </a:r>
            <a:r>
              <a:rPr lang="en-GB" i="1" dirty="0">
                <a:solidFill>
                  <a:schemeClr val="bg1"/>
                </a:solidFill>
                <a:latin typeface="+mj-lt"/>
              </a:rPr>
              <a:t>) &amp; Alberto Blanco (LIP)</a:t>
            </a:r>
          </a:p>
        </p:txBody>
      </p:sp>
      <p:sp>
        <p:nvSpPr>
          <p:cNvPr id="13" name="CasellaDiTesto 11">
            <a:extLst>
              <a:ext uri="{FF2B5EF4-FFF2-40B4-BE49-F238E27FC236}">
                <a16:creationId xmlns:a16="http://schemas.microsoft.com/office/drawing/2014/main" id="{2BA2DAD7-0532-3D40-AD1F-4C2B8E1952E0}"/>
              </a:ext>
            </a:extLst>
          </p:cNvPr>
          <p:cNvSpPr txBox="1"/>
          <p:nvPr/>
        </p:nvSpPr>
        <p:spPr>
          <a:xfrm>
            <a:off x="439039" y="3288215"/>
            <a:ext cx="81758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C000"/>
                </a:solidFill>
              </a:rPr>
              <a:t>ECFA Detector R&amp;D Roadmap Symposium of Task Force 1 Gaseous Detectors</a:t>
            </a: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+mj-lt"/>
              </a:rPr>
              <a:t> </a:t>
            </a: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+mj-lt"/>
              </a:rPr>
              <a:t>April 29th 2021</a:t>
            </a:r>
            <a:endParaRPr lang="en-GB" sz="2400" dirty="0">
              <a:solidFill>
                <a:srgbClr val="F08A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823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9967B2D7-4B00-3249-9448-AC97B757E40B}"/>
              </a:ext>
            </a:extLst>
          </p:cNvPr>
          <p:cNvGrpSpPr/>
          <p:nvPr/>
        </p:nvGrpSpPr>
        <p:grpSpPr>
          <a:xfrm>
            <a:off x="346281" y="1705306"/>
            <a:ext cx="4431464" cy="4436215"/>
            <a:chOff x="78626" y="4312558"/>
            <a:chExt cx="2125219" cy="204379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DF2248E-419A-0843-B79C-B69DD99433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626" y="4312558"/>
              <a:ext cx="2125219" cy="204379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DAEF966D-96A3-D749-8653-D28E700AA13F}"/>
                    </a:ext>
                  </a:extLst>
                </p:cNvPr>
                <p:cNvSpPr txBox="1"/>
                <p:nvPr/>
              </p:nvSpPr>
              <p:spPr>
                <a:xfrm>
                  <a:off x="368151" y="4339230"/>
                  <a:ext cx="1546167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T" sz="1000" i="1" dirty="0">
                      <a:solidFill>
                        <a:srgbClr val="0070C0"/>
                      </a:solidFill>
                    </a:rPr>
                    <a:t>Traditional RPC 2mm 50kV/cm </a:t>
                  </a:r>
                  <a14:m>
                    <m:oMath xmlns:m="http://schemas.openxmlformats.org/officeDocument/2006/math">
                      <m:r>
                        <a:rPr lang="en-IT" sz="10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a14:m>
                  <a:r>
                    <a:rPr lang="en-IT" sz="1000" i="1" baseline="-25000" dirty="0">
                      <a:solidFill>
                        <a:srgbClr val="0070C0"/>
                      </a:solidFill>
                    </a:rPr>
                    <a:t>eff </a:t>
                  </a:r>
                  <a:r>
                    <a:rPr lang="en-IT" sz="1000" i="1" dirty="0">
                      <a:solidFill>
                        <a:srgbClr val="0070C0"/>
                      </a:solidFill>
                    </a:rPr>
                    <a:t>= 10 mm</a:t>
                  </a:r>
                  <a:r>
                    <a:rPr lang="en-IT" sz="1000" i="1" baseline="30000" dirty="0">
                      <a:solidFill>
                        <a:srgbClr val="0070C0"/>
                      </a:solidFill>
                    </a:rPr>
                    <a:t>-1</a:t>
                  </a:r>
                </a:p>
                <a:p>
                  <a:r>
                    <a:rPr lang="en-IT" sz="1000" i="1" dirty="0">
                      <a:solidFill>
                        <a:srgbClr val="0070C0"/>
                      </a:solidFill>
                    </a:rPr>
                    <a:t>3 e- created at x = 0</a:t>
                  </a: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DAEF966D-96A3-D749-8653-D28E700AA1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151" y="4339230"/>
                  <a:ext cx="1546167" cy="55399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B92FB92-393F-644B-9115-39F09D167A1E}"/>
                </a:ext>
              </a:extLst>
            </p:cNvPr>
            <p:cNvCxnSpPr>
              <a:cxnSpLocks/>
            </p:cNvCxnSpPr>
            <p:nvPr/>
          </p:nvCxnSpPr>
          <p:spPr>
            <a:xfrm>
              <a:off x="1137856" y="5197334"/>
              <a:ext cx="0" cy="5336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2C83A88-7279-7E49-B0ED-30562EF5D7D0}"/>
                </a:ext>
              </a:extLst>
            </p:cNvPr>
            <p:cNvCxnSpPr>
              <a:cxnSpLocks/>
            </p:cNvCxnSpPr>
            <p:nvPr/>
          </p:nvCxnSpPr>
          <p:spPr>
            <a:xfrm>
              <a:off x="1339670" y="5197334"/>
              <a:ext cx="0" cy="5336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98A65D8-A484-6D4A-8062-8BCCC1A73632}"/>
                </a:ext>
              </a:extLst>
            </p:cNvPr>
            <p:cNvCxnSpPr/>
            <p:nvPr/>
          </p:nvCxnSpPr>
          <p:spPr>
            <a:xfrm>
              <a:off x="978022" y="5685940"/>
              <a:ext cx="15983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BC30A40-521C-824B-BB04-9436AF5181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3717" y="5686246"/>
              <a:ext cx="15409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BEC9837-9C5D-2D44-B1AE-E8D5C0F890FA}"/>
                </a:ext>
              </a:extLst>
            </p:cNvPr>
            <p:cNvSpPr txBox="1"/>
            <p:nvPr/>
          </p:nvSpPr>
          <p:spPr>
            <a:xfrm>
              <a:off x="1146885" y="5614383"/>
              <a:ext cx="4637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000" i="1" dirty="0">
                  <a:solidFill>
                    <a:srgbClr val="0070C0"/>
                  </a:solidFill>
                </a:rPr>
                <a:t>1.7ns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6EEA063-6B66-8E46-9BB2-635B0718BB5C}"/>
                </a:ext>
              </a:extLst>
            </p:cNvPr>
            <p:cNvCxnSpPr>
              <a:cxnSpLocks/>
            </p:cNvCxnSpPr>
            <p:nvPr/>
          </p:nvCxnSpPr>
          <p:spPr>
            <a:xfrm>
              <a:off x="1487668" y="4939990"/>
              <a:ext cx="533568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42D8FBC-800F-B547-B6BF-0BFBD5585B24}"/>
                </a:ext>
              </a:extLst>
            </p:cNvPr>
            <p:cNvSpPr txBox="1"/>
            <p:nvPr/>
          </p:nvSpPr>
          <p:spPr>
            <a:xfrm>
              <a:off x="1768472" y="4759697"/>
              <a:ext cx="40966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000" i="1" dirty="0">
                  <a:solidFill>
                    <a:schemeClr val="accent2"/>
                  </a:solidFill>
                </a:rPr>
                <a:t>thr</a:t>
              </a: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12A29-7ADB-8C4F-B51F-7F2199532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344A2-2B0F-0C4A-BE83-7E50CCB8F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0B3C7-1FCA-8743-BD5F-9038B113D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10</a:t>
            </a:fld>
            <a:endParaRPr lang="it-I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2CD5B6-3F42-534C-836D-084F199FC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3586"/>
            <a:ext cx="7886700" cy="701674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Fast Timing with RPCs: </a:t>
            </a:r>
            <a:r>
              <a:rPr lang="en-IT" b="1" i="1" dirty="0">
                <a:solidFill>
                  <a:srgbClr val="0070C0"/>
                </a:solidFill>
              </a:rPr>
              <a:t>Jitter</a:t>
            </a: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1F096607-E1F0-4B49-9481-279870DC7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027" y="860020"/>
            <a:ext cx="4098097" cy="3078126"/>
          </a:xfrm>
          <a:prstGeom prst="rect">
            <a:avLst/>
          </a:prstGeom>
        </p:spPr>
      </p:pic>
      <p:pic>
        <p:nvPicPr>
          <p:cNvPr id="14" name="Picture 13" descr="A picture containing diagram&#10;&#10;Description automatically generated">
            <a:extLst>
              <a:ext uri="{FF2B5EF4-FFF2-40B4-BE49-F238E27FC236}">
                <a16:creationId xmlns:a16="http://schemas.microsoft.com/office/drawing/2014/main" id="{FB7C658C-EEDF-9E41-A057-97CC24166D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7038" y="902031"/>
            <a:ext cx="4165356" cy="3021383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13A7A140-7D96-1B4A-8622-38FA802CA858}"/>
              </a:ext>
            </a:extLst>
          </p:cNvPr>
          <p:cNvSpPr/>
          <p:nvPr/>
        </p:nvSpPr>
        <p:spPr>
          <a:xfrm>
            <a:off x="403431" y="4369982"/>
            <a:ext cx="1684457" cy="1642730"/>
          </a:xfrm>
          <a:prstGeom prst="ellipse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6A32EE-A376-5745-B492-122D56375684}"/>
              </a:ext>
            </a:extLst>
          </p:cNvPr>
          <p:cNvSpPr txBox="1"/>
          <p:nvPr/>
        </p:nvSpPr>
        <p:spPr>
          <a:xfrm>
            <a:off x="2155245" y="5052131"/>
            <a:ext cx="1546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rgbClr val="0070C0"/>
                </a:solidFill>
              </a:rPr>
              <a:t>J</a:t>
            </a:r>
            <a:r>
              <a:rPr lang="en-IT" sz="1200" i="1" dirty="0">
                <a:solidFill>
                  <a:srgbClr val="0070C0"/>
                </a:solidFill>
              </a:rPr>
              <a:t>itter created early</a:t>
            </a:r>
            <a:br>
              <a:rPr lang="en-IT" sz="1200" i="1" dirty="0">
                <a:solidFill>
                  <a:srgbClr val="0070C0"/>
                </a:solidFill>
              </a:rPr>
            </a:br>
            <a:r>
              <a:rPr lang="en-IT" sz="1200" i="1" dirty="0">
                <a:solidFill>
                  <a:srgbClr val="0070C0"/>
                </a:solidFill>
              </a:rPr>
              <a:t>during avalanche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D8D8EC-EC7A-C14B-BB86-C0B4327C5EE7}"/>
              </a:ext>
            </a:extLst>
          </p:cNvPr>
          <p:cNvSpPr txBox="1"/>
          <p:nvPr/>
        </p:nvSpPr>
        <p:spPr>
          <a:xfrm rot="16200000">
            <a:off x="6955635" y="1684051"/>
            <a:ext cx="3923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Factors that influence Timing properties</a:t>
            </a:r>
            <a:br>
              <a:rPr lang="en-GB" sz="16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IT" sz="1600" dirty="0">
                <a:solidFill>
                  <a:schemeClr val="bg1">
                    <a:lumMod val="50000"/>
                  </a:schemeClr>
                </a:solidFill>
              </a:rPr>
              <a:t>MCS Williams – RPC 2020 </a:t>
            </a:r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4C2D0DBD-97E0-0F40-A579-FA34C76180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9129" y="867989"/>
            <a:ext cx="4079917" cy="3055424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6AC6FBAD-3087-704E-BCD2-F1437FCA038D}"/>
              </a:ext>
            </a:extLst>
          </p:cNvPr>
          <p:cNvSpPr/>
          <p:nvPr/>
        </p:nvSpPr>
        <p:spPr>
          <a:xfrm>
            <a:off x="4562873" y="1284603"/>
            <a:ext cx="4098098" cy="1006231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30" name="Picture 29" descr="Chart&#10;&#10;Description automatically generated with medium confidence">
            <a:extLst>
              <a:ext uri="{FF2B5EF4-FFF2-40B4-BE49-F238E27FC236}">
                <a16:creationId xmlns:a16="http://schemas.microsoft.com/office/drawing/2014/main" id="{997B5F35-73A0-E54D-8653-62F6C38814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1874" y="4018623"/>
            <a:ext cx="3483476" cy="2345448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694F99FE-742B-8E4B-9B75-2CC731E6BE43}"/>
              </a:ext>
            </a:extLst>
          </p:cNvPr>
          <p:cNvSpPr/>
          <p:nvPr/>
        </p:nvSpPr>
        <p:spPr>
          <a:xfrm>
            <a:off x="5024586" y="3989126"/>
            <a:ext cx="3490764" cy="2374945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20DC8EB-1B72-B640-81FA-4B4E8CD4CF2D}"/>
              </a:ext>
            </a:extLst>
          </p:cNvPr>
          <p:cNvSpPr txBox="1"/>
          <p:nvPr/>
        </p:nvSpPr>
        <p:spPr>
          <a:xfrm rot="16200000">
            <a:off x="7644245" y="4986335"/>
            <a:ext cx="2428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 Task 7.2</a:t>
            </a:r>
            <a:br>
              <a:rPr lang="en-GB" sz="16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IT" sz="1600" dirty="0">
                <a:solidFill>
                  <a:schemeClr val="bg1">
                    <a:lumMod val="50000"/>
                  </a:schemeClr>
                </a:solidFill>
              </a:rPr>
              <a:t>MCS Williams – 14.04.21 </a:t>
            </a: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93CC48E4-56F7-D044-A87E-909ECD014487}"/>
              </a:ext>
            </a:extLst>
          </p:cNvPr>
          <p:cNvSpPr/>
          <p:nvPr/>
        </p:nvSpPr>
        <p:spPr>
          <a:xfrm>
            <a:off x="91245" y="2690037"/>
            <a:ext cx="1014541" cy="1977656"/>
          </a:xfrm>
          <a:custGeom>
            <a:avLst/>
            <a:gdLst>
              <a:gd name="connsiteX0" fmla="*/ 1014541 w 1014541"/>
              <a:gd name="connsiteY0" fmla="*/ 0 h 1977656"/>
              <a:gd name="connsiteX1" fmla="*/ 25713 w 1014541"/>
              <a:gd name="connsiteY1" fmla="*/ 808075 h 1977656"/>
              <a:gd name="connsiteX2" fmla="*/ 387220 w 1014541"/>
              <a:gd name="connsiteY2" fmla="*/ 1977656 h 197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14541" h="1977656">
                <a:moveTo>
                  <a:pt x="1014541" y="0"/>
                </a:moveTo>
                <a:cubicBezTo>
                  <a:pt x="572403" y="239233"/>
                  <a:pt x="130266" y="478466"/>
                  <a:pt x="25713" y="808075"/>
                </a:cubicBezTo>
                <a:cubicBezTo>
                  <a:pt x="-78841" y="1137684"/>
                  <a:pt x="154189" y="1557670"/>
                  <a:pt x="387220" y="1977656"/>
                </a:cubicBezTo>
              </a:path>
            </a:pathLst>
          </a:custGeom>
          <a:noFill/>
          <a:ln w="38100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rgbClr val="0070C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FD115D8-F1AE-8D42-B7FB-1A0AC51E7670}"/>
              </a:ext>
            </a:extLst>
          </p:cNvPr>
          <p:cNvSpPr txBox="1"/>
          <p:nvPr/>
        </p:nvSpPr>
        <p:spPr>
          <a:xfrm>
            <a:off x="7435333" y="4064718"/>
            <a:ext cx="1006923" cy="46166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7030A0"/>
                </a:solidFill>
              </a:rPr>
              <a:t>B</a:t>
            </a:r>
            <a:r>
              <a:rPr lang="en-IT" sz="1200" dirty="0">
                <a:solidFill>
                  <a:srgbClr val="7030A0"/>
                </a:solidFill>
              </a:rPr>
              <a:t>est result known to me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572F9A5-2D6C-BE4C-84FE-1002B34D6D54}"/>
              </a:ext>
            </a:extLst>
          </p:cNvPr>
          <p:cNvSpPr/>
          <p:nvPr/>
        </p:nvSpPr>
        <p:spPr>
          <a:xfrm>
            <a:off x="1105786" y="2245832"/>
            <a:ext cx="414670" cy="430025"/>
          </a:xfrm>
          <a:prstGeom prst="ellipse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6726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12A29-7ADB-8C4F-B51F-7F2199532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344A2-2B0F-0C4A-BE83-7E50CCB8F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B0B3C7-1FCA-8743-BD5F-9038B113D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11</a:t>
            </a:fld>
            <a:endParaRPr lang="it-I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72CD5B6-3F42-534C-836D-084F199FC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3586"/>
            <a:ext cx="7886700" cy="701674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Fast Timing with RPCs: </a:t>
            </a:r>
            <a:r>
              <a:rPr lang="en-IT" b="1" i="1" dirty="0">
                <a:solidFill>
                  <a:srgbClr val="0070C0"/>
                </a:solidFill>
              </a:rPr>
              <a:t>Electronics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D8D8EC-EC7A-C14B-BB86-C0B4327C5EE7}"/>
              </a:ext>
            </a:extLst>
          </p:cNvPr>
          <p:cNvSpPr txBox="1"/>
          <p:nvPr/>
        </p:nvSpPr>
        <p:spPr>
          <a:xfrm rot="16200000">
            <a:off x="8283173" y="1522686"/>
            <a:ext cx="3923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Factors that influence Timing properties</a:t>
            </a:r>
            <a:br>
              <a:rPr lang="en-GB" sz="16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IT" sz="1600" dirty="0">
                <a:solidFill>
                  <a:schemeClr val="bg1">
                    <a:lumMod val="50000"/>
                  </a:schemeClr>
                </a:solidFill>
              </a:rPr>
              <a:t>MCS Williams – RPC 2020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3337E7E-DDB9-3B47-A373-F1D9E89DA315}"/>
              </a:ext>
            </a:extLst>
          </p:cNvPr>
          <p:cNvGrpSpPr/>
          <p:nvPr/>
        </p:nvGrpSpPr>
        <p:grpSpPr>
          <a:xfrm>
            <a:off x="410300" y="1293117"/>
            <a:ext cx="4467194" cy="1421470"/>
            <a:chOff x="492083" y="1114759"/>
            <a:chExt cx="4467194" cy="1421470"/>
          </a:xfrm>
        </p:grpSpPr>
        <p:pic>
          <p:nvPicPr>
            <p:cNvPr id="10" name="Picture 9" descr="Text&#10;&#10;Description automatically generated">
              <a:extLst>
                <a:ext uri="{FF2B5EF4-FFF2-40B4-BE49-F238E27FC236}">
                  <a16:creationId xmlns:a16="http://schemas.microsoft.com/office/drawing/2014/main" id="{4C2D0DBD-97E0-0F40-A579-FA34C76180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6298" b="11825"/>
            <a:stretch/>
          </p:blipFill>
          <p:spPr>
            <a:xfrm>
              <a:off x="492083" y="1135247"/>
              <a:ext cx="4467194" cy="1400982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AC6FBAD-3087-704E-BCD2-F1437FCA038D}"/>
                </a:ext>
              </a:extLst>
            </p:cNvPr>
            <p:cNvSpPr/>
            <p:nvPr/>
          </p:nvSpPr>
          <p:spPr>
            <a:xfrm>
              <a:off x="525567" y="1114759"/>
              <a:ext cx="4433710" cy="1400982"/>
            </a:xfrm>
            <a:prstGeom prst="rect">
              <a:avLst/>
            </a:prstGeom>
            <a:noFill/>
            <a:ln w="762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B24A3A77-207C-354D-8250-385F4FA89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7494" y="3544696"/>
            <a:ext cx="4058388" cy="2997582"/>
          </a:xfrm>
          <a:prstGeom prst="rect">
            <a:avLst/>
          </a:prstGeom>
        </p:spPr>
      </p:pic>
      <p:pic>
        <p:nvPicPr>
          <p:cNvPr id="13" name="Picture 12" descr="Text, letter&#10;&#10;Description automatically generated">
            <a:extLst>
              <a:ext uri="{FF2B5EF4-FFF2-40B4-BE49-F238E27FC236}">
                <a16:creationId xmlns:a16="http://schemas.microsoft.com/office/drawing/2014/main" id="{75AD759B-C15E-B841-94F9-2E128B5F43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083" y="2877671"/>
            <a:ext cx="4303629" cy="333673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338DFB6-4C93-C54A-BF46-485F16ABDA8F}"/>
              </a:ext>
            </a:extLst>
          </p:cNvPr>
          <p:cNvSpPr txBox="1"/>
          <p:nvPr/>
        </p:nvSpPr>
        <p:spPr>
          <a:xfrm>
            <a:off x="5047694" y="1236372"/>
            <a:ext cx="38881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ALICE MRPC developed dedicated  Front-End electronics: NINO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</a:t>
            </a:r>
            <a:r>
              <a:rPr lang="en-IT" dirty="0"/>
              <a:t>ifferential input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</a:t>
            </a:r>
            <a:r>
              <a:rPr lang="en-IT" dirty="0"/>
              <a:t>ast amplifier (risetime &lt; 1ns)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Time-over-Threshold (TOT) for slew correction (charge correction)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Discr. Threshold 10-100fC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ENC: ~4300e- at 15pF </a:t>
            </a:r>
          </a:p>
        </p:txBody>
      </p:sp>
    </p:spTree>
    <p:extLst>
      <p:ext uri="{BB962C8B-B14F-4D97-AF65-F5344CB8AC3E}">
        <p14:creationId xmlns:p14="http://schemas.microsoft.com/office/powerpoint/2010/main" val="3972959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A picture containing text&#10;&#10;Description automatically generated">
            <a:extLst>
              <a:ext uri="{FF2B5EF4-FFF2-40B4-BE49-F238E27FC236}">
                <a16:creationId xmlns:a16="http://schemas.microsoft.com/office/drawing/2014/main" id="{5EAF1E4D-1100-A24B-9DAB-9499D1069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188" y="2039832"/>
            <a:ext cx="2632412" cy="677041"/>
          </a:xfrm>
          <a:prstGeom prst="rect">
            <a:avLst/>
          </a:prstGeom>
        </p:spPr>
      </p:pic>
      <p:pic>
        <p:nvPicPr>
          <p:cNvPr id="44" name="Picture 43" descr="Chart&#10;&#10;Description automatically generated with medium confidence">
            <a:extLst>
              <a:ext uri="{FF2B5EF4-FFF2-40B4-BE49-F238E27FC236}">
                <a16:creationId xmlns:a16="http://schemas.microsoft.com/office/drawing/2014/main" id="{04CB1AFF-559C-494F-9F98-0280959034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888"/>
          <a:stretch/>
        </p:blipFill>
        <p:spPr>
          <a:xfrm>
            <a:off x="5637467" y="5471219"/>
            <a:ext cx="3267682" cy="12847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86EEC2-3AD8-9E4D-B91F-B051D2EE0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99" y="128569"/>
            <a:ext cx="8997990" cy="761925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What is the time resolution limit in MRPC?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0F5C46-0F9A-964D-9710-F87202F403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27051"/>
                <a:ext cx="7886700" cy="1524697"/>
              </a:xfrm>
            </p:spPr>
            <p:txBody>
              <a:bodyPr>
                <a:normAutofit fontScale="70000" lnSpcReduction="20000"/>
              </a:bodyPr>
              <a:lstStyle/>
              <a:p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  <m:r>
                          <a:rPr lang="en-US" b="0" i="1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e>
                    </m:d>
                  </m:oMath>
                </a14:m>
                <a:r>
                  <a:rPr lang="en-IT" baseline="30000" dirty="0"/>
                  <a:t>-1</a:t>
                </a:r>
                <a:r>
                  <a:rPr lang="en-IT" dirty="0"/>
                  <a:t>  where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𝑒𝑓𝑓</m:t>
                    </m:r>
                  </m:oMath>
                </a14:m>
                <a:r>
                  <a:rPr lang="en-IT" dirty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𝑣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IT" dirty="0"/>
                  <a:t> are function of the Electric Field</a:t>
                </a:r>
              </a:p>
              <a:p>
                <a:r>
                  <a:rPr lang="en-IT" dirty="0"/>
                  <a:t>In RPC: G = exp(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𝑒𝑓𝑓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IT" dirty="0"/>
                  <a:t> ) = cte =&gt;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𝑒𝑓𝑓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IT" dirty="0"/>
                  <a:t> = cte (independent of thickness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IT" dirty="0"/>
                  <a:t>) </a:t>
                </a:r>
              </a:p>
              <a:p>
                <a:r>
                  <a:rPr lang="en-IT" dirty="0"/>
                  <a:t>Further reduction can be obtained by averaging signals in </a:t>
                </a:r>
                <a:r>
                  <a:rPr lang="en-IT" dirty="0">
                    <a:solidFill>
                      <a:srgbClr val="FF0000"/>
                    </a:solidFill>
                  </a:rPr>
                  <a:t>N</a:t>
                </a:r>
                <a:r>
                  <a:rPr lang="en-IT" dirty="0"/>
                  <a:t> gaps:  </a:t>
                </a:r>
                <a:r>
                  <a:rPr lang="en-IT" dirty="0">
                    <a:solidFill>
                      <a:schemeClr val="bg1"/>
                    </a:solidFill>
                  </a:rPr>
                  <a:t>x</a:t>
                </a:r>
              </a:p>
              <a:p>
                <a:endParaRPr lang="en-IT" dirty="0"/>
              </a:p>
              <a:p>
                <a:endParaRPr lang="en-IT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80F5C46-0F9A-964D-9710-F87202F403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27051"/>
                <a:ext cx="7886700" cy="1524697"/>
              </a:xfrm>
              <a:blipFill>
                <a:blip r:embed="rId4"/>
                <a:stretch>
                  <a:fillRect l="-643" t="-6612" r="-112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78B2C-58BD-3842-BBC4-09105F96DE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056" y="6481805"/>
            <a:ext cx="2057400" cy="365125"/>
          </a:xfrm>
        </p:spPr>
        <p:txBody>
          <a:bodyPr/>
          <a:lstStyle/>
          <a:p>
            <a:r>
              <a:rPr lang="it-IT" dirty="0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2CDA77-7651-1A4B-853B-BC14D0440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517266"/>
            <a:ext cx="3086100" cy="365125"/>
          </a:xfrm>
        </p:spPr>
        <p:txBody>
          <a:bodyPr/>
          <a:lstStyle/>
          <a:p>
            <a:r>
              <a:rPr lang="it-IT" dirty="0"/>
              <a:t>Precision Timing Detectors - </a:t>
            </a:r>
            <a:r>
              <a:rPr lang="it-IT" dirty="0" err="1"/>
              <a:t>P.Verwilligen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26730-E8FA-1841-9F77-829D6BAA2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9543" y="6508060"/>
            <a:ext cx="2057400" cy="365125"/>
          </a:xfrm>
        </p:spPr>
        <p:txBody>
          <a:bodyPr/>
          <a:lstStyle/>
          <a:p>
            <a:fld id="{577809E2-FD47-ED45-B19A-631997B74C0F}" type="slidenum">
              <a:rPr lang="it-IT" smtClean="0"/>
              <a:t>12</a:t>
            </a:fld>
            <a:endParaRPr lang="it-IT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CD4639D-0D46-F641-ADA7-5633264AF580}"/>
              </a:ext>
            </a:extLst>
          </p:cNvPr>
          <p:cNvGrpSpPr/>
          <p:nvPr/>
        </p:nvGrpSpPr>
        <p:grpSpPr>
          <a:xfrm>
            <a:off x="-5290" y="2868672"/>
            <a:ext cx="9149290" cy="3706257"/>
            <a:chOff x="-9179" y="2704482"/>
            <a:chExt cx="9149290" cy="3706257"/>
          </a:xfrm>
        </p:grpSpPr>
        <p:pic>
          <p:nvPicPr>
            <p:cNvPr id="40" name="Picture 39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7573DFB6-2078-B547-A252-63E865712A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48118"/>
            <a:stretch/>
          </p:blipFill>
          <p:spPr>
            <a:xfrm>
              <a:off x="5594776" y="3614919"/>
              <a:ext cx="3267682" cy="1954080"/>
            </a:xfrm>
            <a:prstGeom prst="rect">
              <a:avLst/>
            </a:prstGeom>
          </p:spPr>
        </p:pic>
        <p:pic>
          <p:nvPicPr>
            <p:cNvPr id="9" name="Picture 8" descr="Chart, line chart&#10;&#10;Description automatically generated">
              <a:extLst>
                <a:ext uri="{FF2B5EF4-FFF2-40B4-BE49-F238E27FC236}">
                  <a16:creationId xmlns:a16="http://schemas.microsoft.com/office/drawing/2014/main" id="{08ECEE75-F9C4-2F4C-941B-73F3C45E33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50000"/>
            <a:stretch/>
          </p:blipFill>
          <p:spPr>
            <a:xfrm>
              <a:off x="395621" y="3763422"/>
              <a:ext cx="2569976" cy="2518849"/>
            </a:xfrm>
            <a:prstGeom prst="rect">
              <a:avLst/>
            </a:prstGeom>
          </p:spPr>
        </p:pic>
        <p:pic>
          <p:nvPicPr>
            <p:cNvPr id="11" name="Picture 10" descr="Chart, scatter chart&#10;&#10;Description automatically generated">
              <a:extLst>
                <a:ext uri="{FF2B5EF4-FFF2-40B4-BE49-F238E27FC236}">
                  <a16:creationId xmlns:a16="http://schemas.microsoft.com/office/drawing/2014/main" id="{7782ED5E-787A-134A-915F-65F5E438D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25295" y="3826366"/>
              <a:ext cx="2569977" cy="2455905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6B97267-53B8-A247-A784-C188581E2800}"/>
                </a:ext>
              </a:extLst>
            </p:cNvPr>
            <p:cNvSpPr/>
            <p:nvPr/>
          </p:nvSpPr>
          <p:spPr>
            <a:xfrm>
              <a:off x="2188217" y="3906021"/>
              <a:ext cx="681836" cy="2005681"/>
            </a:xfrm>
            <a:prstGeom prst="rect">
              <a:avLst/>
            </a:prstGeom>
            <a:solidFill>
              <a:srgbClr val="0070C0">
                <a:alpha val="2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474EC67-1921-FA49-989F-4D9E9B0BAB64}"/>
                </a:ext>
              </a:extLst>
            </p:cNvPr>
            <p:cNvSpPr/>
            <p:nvPr/>
          </p:nvSpPr>
          <p:spPr>
            <a:xfrm>
              <a:off x="5146465" y="3948778"/>
              <a:ext cx="339935" cy="2012701"/>
            </a:xfrm>
            <a:prstGeom prst="rect">
              <a:avLst/>
            </a:prstGeom>
            <a:solidFill>
              <a:srgbClr val="FFC000">
                <a:alpha val="2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0A7D1BD-28CF-B548-977D-D555DE199A89}"/>
                </a:ext>
              </a:extLst>
            </p:cNvPr>
            <p:cNvGrpSpPr/>
            <p:nvPr/>
          </p:nvGrpSpPr>
          <p:grpSpPr>
            <a:xfrm>
              <a:off x="281541" y="2704482"/>
              <a:ext cx="8580917" cy="830970"/>
              <a:chOff x="628650" y="2694089"/>
              <a:chExt cx="8580917" cy="83097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6997176A-9329-F34D-B423-B6E1E2728B75}"/>
                  </a:ext>
                </a:extLst>
              </p:cNvPr>
              <p:cNvGrpSpPr/>
              <p:nvPr/>
            </p:nvGrpSpPr>
            <p:grpSpPr>
              <a:xfrm>
                <a:off x="628650" y="2694089"/>
                <a:ext cx="6907176" cy="830970"/>
                <a:chOff x="893135" y="2753833"/>
                <a:chExt cx="6907176" cy="830970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A633954E-0CA7-9D47-A554-C7F681E3EA35}"/>
                    </a:ext>
                  </a:extLst>
                </p:cNvPr>
                <p:cNvGrpSpPr/>
                <p:nvPr/>
              </p:nvGrpSpPr>
              <p:grpSpPr>
                <a:xfrm>
                  <a:off x="893135" y="2753833"/>
                  <a:ext cx="1792915" cy="829123"/>
                  <a:chOff x="893135" y="2753833"/>
                  <a:chExt cx="1792915" cy="829123"/>
                </a:xfrm>
              </p:grpSpPr>
              <p:sp>
                <p:nvSpPr>
                  <p:cNvPr id="12" name="Chevron 11">
                    <a:extLst>
                      <a:ext uri="{FF2B5EF4-FFF2-40B4-BE49-F238E27FC236}">
                        <a16:creationId xmlns:a16="http://schemas.microsoft.com/office/drawing/2014/main" id="{EF0DC577-3608-DF4D-9A7E-9B7FADFC8978}"/>
                      </a:ext>
                    </a:extLst>
                  </p:cNvPr>
                  <p:cNvSpPr/>
                  <p:nvPr/>
                </p:nvSpPr>
                <p:spPr>
                  <a:xfrm>
                    <a:off x="893135" y="2753833"/>
                    <a:ext cx="1792915" cy="829123"/>
                  </a:xfrm>
                  <a:prstGeom prst="chevron">
                    <a:avLst/>
                  </a:prstGeom>
                  <a:solidFill>
                    <a:srgbClr val="7030A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T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5A216619-9B26-8E4A-83FD-86C073B22125}"/>
                      </a:ext>
                    </a:extLst>
                  </p:cNvPr>
                  <p:cNvSpPr txBox="1"/>
                  <p:nvPr/>
                </p:nvSpPr>
                <p:spPr>
                  <a:xfrm>
                    <a:off x="1113871" y="2876006"/>
                    <a:ext cx="1351442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600" b="1" dirty="0">
                        <a:solidFill>
                          <a:schemeClr val="bg1"/>
                        </a:solidFill>
                      </a:rPr>
                      <a:t>R</a:t>
                    </a:r>
                    <a:r>
                      <a:rPr lang="en-IT" sz="1600" b="1" dirty="0">
                        <a:solidFill>
                          <a:schemeClr val="bg1"/>
                        </a:solidFill>
                      </a:rPr>
                      <a:t>educe gap thickness</a:t>
                    </a:r>
                  </a:p>
                </p:txBody>
              </p: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535DCEEC-BC87-EE46-9905-73428C614DF6}"/>
                    </a:ext>
                  </a:extLst>
                </p:cNvPr>
                <p:cNvGrpSpPr/>
                <p:nvPr/>
              </p:nvGrpSpPr>
              <p:grpSpPr>
                <a:xfrm>
                  <a:off x="2597889" y="2753833"/>
                  <a:ext cx="1792915" cy="829123"/>
                  <a:chOff x="2597889" y="2753833"/>
                  <a:chExt cx="1792915" cy="829123"/>
                </a:xfrm>
              </p:grpSpPr>
              <p:sp>
                <p:nvSpPr>
                  <p:cNvPr id="14" name="Chevron 13">
                    <a:extLst>
                      <a:ext uri="{FF2B5EF4-FFF2-40B4-BE49-F238E27FC236}">
                        <a16:creationId xmlns:a16="http://schemas.microsoft.com/office/drawing/2014/main" id="{D4F658AE-AD79-6C4F-847F-60A677253725}"/>
                      </a:ext>
                    </a:extLst>
                  </p:cNvPr>
                  <p:cNvSpPr/>
                  <p:nvPr/>
                </p:nvSpPr>
                <p:spPr>
                  <a:xfrm>
                    <a:off x="2597889" y="2753833"/>
                    <a:ext cx="1792915" cy="829123"/>
                  </a:xfrm>
                  <a:prstGeom prst="chevron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T">
                      <a:solidFill>
                        <a:schemeClr val="tx1"/>
                      </a:solidFill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5" name="TextBox 14">
                        <a:extLst>
                          <a:ext uri="{FF2B5EF4-FFF2-40B4-BE49-F238E27FC236}">
                            <a16:creationId xmlns:a16="http://schemas.microsoft.com/office/drawing/2014/main" id="{DC3E6A0F-F50D-B842-AB45-068BB416A05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988525" y="2844225"/>
                        <a:ext cx="1011642" cy="58477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600" b="1" dirty="0">
                            <a:solidFill>
                              <a:schemeClr val="bg1"/>
                            </a:solidFill>
                          </a:rPr>
                          <a:t>Increase</a:t>
                        </a:r>
                        <a:br>
                          <a:rPr lang="en-US" sz="1600" b="1" dirty="0">
                            <a:solidFill>
                              <a:schemeClr val="bg1"/>
                            </a:solidFill>
                          </a:rPr>
                        </a:br>
                        <a14:m>
                          <m:oMath xmlns:m="http://schemas.openxmlformats.org/officeDocument/2006/math">
                            <m:r>
                              <a:rPr lang="en-IT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  <m:r>
                              <a:rPr lang="en-US" sz="1600" b="1" i="1" baseline="-2500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𝒆𝒇𝒇</m:t>
                            </m:r>
                          </m:oMath>
                        </a14:m>
                        <a:r>
                          <a:rPr lang="en-US" sz="1600" b="1" dirty="0">
                            <a:solidFill>
                              <a:schemeClr val="bg1"/>
                            </a:solidFill>
                          </a:rPr>
                          <a:t> </a:t>
                        </a:r>
                        <a:endParaRPr lang="en-IT" sz="160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5" name="TextBox 14">
                        <a:extLst>
                          <a:ext uri="{FF2B5EF4-FFF2-40B4-BE49-F238E27FC236}">
                            <a16:creationId xmlns:a16="http://schemas.microsoft.com/office/drawing/2014/main" id="{DC3E6A0F-F50D-B842-AB45-068BB416A057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2988525" y="2844225"/>
                        <a:ext cx="1011642" cy="584775"/>
                      </a:xfrm>
                      <a:prstGeom prst="rect">
                        <a:avLst/>
                      </a:prstGeom>
                      <a:blipFill>
                        <a:blip r:embed="rId7"/>
                        <a:stretch>
                          <a:fillRect t="-2128" b="-4255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IT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BB0F5562-887F-F74B-8AF8-2777CFA06B5E}"/>
                    </a:ext>
                  </a:extLst>
                </p:cNvPr>
                <p:cNvGrpSpPr/>
                <p:nvPr/>
              </p:nvGrpSpPr>
              <p:grpSpPr>
                <a:xfrm>
                  <a:off x="4302642" y="2753833"/>
                  <a:ext cx="1792915" cy="829123"/>
                  <a:chOff x="4302642" y="2753833"/>
                  <a:chExt cx="1792915" cy="829123"/>
                </a:xfrm>
              </p:grpSpPr>
              <p:sp>
                <p:nvSpPr>
                  <p:cNvPr id="16" name="Chevron 15">
                    <a:extLst>
                      <a:ext uri="{FF2B5EF4-FFF2-40B4-BE49-F238E27FC236}">
                        <a16:creationId xmlns:a16="http://schemas.microsoft.com/office/drawing/2014/main" id="{D9DAAAD7-3344-3147-82B5-A5F993D195C8}"/>
                      </a:ext>
                    </a:extLst>
                  </p:cNvPr>
                  <p:cNvSpPr/>
                  <p:nvPr/>
                </p:nvSpPr>
                <p:spPr>
                  <a:xfrm>
                    <a:off x="4302642" y="2753833"/>
                    <a:ext cx="1792915" cy="829123"/>
                  </a:xfrm>
                  <a:prstGeom prst="chevron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T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3A2C7CE6-D07F-E244-9BCE-42C1F937F49C}"/>
                      </a:ext>
                    </a:extLst>
                  </p:cNvPr>
                  <p:cNvSpPr txBox="1"/>
                  <p:nvPr/>
                </p:nvSpPr>
                <p:spPr>
                  <a:xfrm>
                    <a:off x="4624941" y="2855055"/>
                    <a:ext cx="1351442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b="1" dirty="0">
                        <a:solidFill>
                          <a:schemeClr val="bg1"/>
                        </a:solidFill>
                      </a:rPr>
                      <a:t>Increase Electric Field</a:t>
                    </a:r>
                    <a:endParaRPr lang="en-IT" sz="16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4138931B-B5E9-B94D-A72A-C93BE0A9D500}"/>
                    </a:ext>
                  </a:extLst>
                </p:cNvPr>
                <p:cNvGrpSpPr/>
                <p:nvPr/>
              </p:nvGrpSpPr>
              <p:grpSpPr>
                <a:xfrm>
                  <a:off x="6007396" y="2755680"/>
                  <a:ext cx="1792915" cy="829123"/>
                  <a:chOff x="6007396" y="2755680"/>
                  <a:chExt cx="1792915" cy="829123"/>
                </a:xfrm>
              </p:grpSpPr>
              <p:sp>
                <p:nvSpPr>
                  <p:cNvPr id="18" name="Chevron 17">
                    <a:extLst>
                      <a:ext uri="{FF2B5EF4-FFF2-40B4-BE49-F238E27FC236}">
                        <a16:creationId xmlns:a16="http://schemas.microsoft.com/office/drawing/2014/main" id="{517A627A-2109-D943-8924-87FFD2B5906A}"/>
                      </a:ext>
                    </a:extLst>
                  </p:cNvPr>
                  <p:cNvSpPr/>
                  <p:nvPr/>
                </p:nvSpPr>
                <p:spPr>
                  <a:xfrm>
                    <a:off x="6007396" y="2755680"/>
                    <a:ext cx="1792915" cy="829123"/>
                  </a:xfrm>
                  <a:prstGeom prst="chevron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T">
                      <a:solidFill>
                        <a:schemeClr val="tx1"/>
                      </a:solidFill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19" name="TextBox 18">
                        <a:extLst>
                          <a:ext uri="{FF2B5EF4-FFF2-40B4-BE49-F238E27FC236}">
                            <a16:creationId xmlns:a16="http://schemas.microsoft.com/office/drawing/2014/main" id="{844C4043-ECA0-9F4E-87C5-C8FC1C6C42E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259046" y="2847094"/>
                        <a:ext cx="1351442" cy="58477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600" b="1" dirty="0">
                            <a:solidFill>
                              <a:schemeClr val="bg1"/>
                            </a:solidFill>
                          </a:rPr>
                          <a:t>Increase</a:t>
                        </a:r>
                        <a:br>
                          <a:rPr lang="en-US" sz="1600" b="1" dirty="0">
                            <a:solidFill>
                              <a:schemeClr val="bg1"/>
                            </a:solidFill>
                          </a:rPr>
                        </a:br>
                        <a:r>
                          <a:rPr lang="en-US" sz="1600" b="1" dirty="0">
                            <a:solidFill>
                              <a:schemeClr val="bg1"/>
                            </a:solidFill>
                          </a:rPr>
                          <a:t>v</a:t>
                        </a:r>
                        <a14:m>
                          <m:oMath xmlns:m="http://schemas.openxmlformats.org/officeDocument/2006/math">
                            <m:r>
                              <a:rPr lang="en-US" sz="1600" b="1" i="1" baseline="-250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oMath>
                        </a14:m>
                        <a:r>
                          <a:rPr lang="en-US" sz="1600" b="1" dirty="0">
                            <a:solidFill>
                              <a:schemeClr val="bg1"/>
                            </a:solidFill>
                          </a:rPr>
                          <a:t> </a:t>
                        </a:r>
                        <a:endParaRPr lang="en-IT" sz="1600" b="1" dirty="0">
                          <a:solidFill>
                            <a:schemeClr val="bg1"/>
                          </a:solidFill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19" name="TextBox 18">
                        <a:extLst>
                          <a:ext uri="{FF2B5EF4-FFF2-40B4-BE49-F238E27FC236}">
                            <a16:creationId xmlns:a16="http://schemas.microsoft.com/office/drawing/2014/main" id="{844C4043-ECA0-9F4E-87C5-C8FC1C6C42E6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6259046" y="2847094"/>
                        <a:ext cx="1351442" cy="584775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 t="-4255" b="-10638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IT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3A8245C-61D9-3D44-9ED3-A3095855B592}"/>
                  </a:ext>
                </a:extLst>
              </p:cNvPr>
              <p:cNvGrpSpPr/>
              <p:nvPr/>
            </p:nvGrpSpPr>
            <p:grpSpPr>
              <a:xfrm>
                <a:off x="7416652" y="2694089"/>
                <a:ext cx="1792915" cy="829123"/>
                <a:chOff x="6385073" y="2876183"/>
                <a:chExt cx="1792915" cy="829123"/>
              </a:xfrm>
            </p:grpSpPr>
            <p:sp>
              <p:nvSpPr>
                <p:cNvPr id="27" name="Chevron 26">
                  <a:extLst>
                    <a:ext uri="{FF2B5EF4-FFF2-40B4-BE49-F238E27FC236}">
                      <a16:creationId xmlns:a16="http://schemas.microsoft.com/office/drawing/2014/main" id="{21C6D701-8477-A148-AAEB-945735B4FF18}"/>
                    </a:ext>
                  </a:extLst>
                </p:cNvPr>
                <p:cNvSpPr/>
                <p:nvPr/>
              </p:nvSpPr>
              <p:spPr>
                <a:xfrm>
                  <a:off x="6385073" y="2876183"/>
                  <a:ext cx="1792915" cy="829123"/>
                </a:xfrm>
                <a:prstGeom prst="chevron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T">
                    <a:solidFill>
                      <a:schemeClr val="tx1"/>
                    </a:solidFill>
                  </a:endParaRP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8" name="TextBox 27">
                      <a:extLst>
                        <a:ext uri="{FF2B5EF4-FFF2-40B4-BE49-F238E27FC236}">
                          <a16:creationId xmlns:a16="http://schemas.microsoft.com/office/drawing/2014/main" id="{F38852B7-FC7D-3041-87E4-EB102CB75ED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707372" y="2977405"/>
                      <a:ext cx="1351442" cy="58477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Reduce</a:t>
                      </a:r>
                      <a:br>
                        <a:rPr lang="en-US" sz="1600" b="1" dirty="0">
                          <a:solidFill>
                            <a:schemeClr val="bg1"/>
                          </a:solidFill>
                        </a:rPr>
                      </a:br>
                      <a14:m>
                        <m:oMath xmlns:m="http://schemas.openxmlformats.org/officeDocument/2006/math">
                          <m:r>
                            <a:rPr lang="en-IT" sz="16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  <m:r>
                            <a:rPr lang="en-US" sz="1600" b="1" i="1" baseline="-2500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oMath>
                      </a14:m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 </a:t>
                      </a:r>
                      <a:endParaRPr lang="en-IT" sz="1600" b="1" dirty="0">
                        <a:solidFill>
                          <a:schemeClr val="bg1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8" name="TextBox 27">
                      <a:extLst>
                        <a:ext uri="{FF2B5EF4-FFF2-40B4-BE49-F238E27FC236}">
                          <a16:creationId xmlns:a16="http://schemas.microsoft.com/office/drawing/2014/main" id="{F38852B7-FC7D-3041-87E4-EB102CB75ED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707372" y="2977405"/>
                      <a:ext cx="1351442" cy="584775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t="-2128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IT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E595AF3-81A3-784F-A3D7-66519BD2A7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58340" y="4486337"/>
              <a:ext cx="389919" cy="240349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7B9EC08-6910-DF4E-928F-4492A49850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9230" y="4013145"/>
              <a:ext cx="340721" cy="656889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02F977B-9958-CA4C-A375-288A9200A805}"/>
                </a:ext>
              </a:extLst>
            </p:cNvPr>
            <p:cNvSpPr txBox="1"/>
            <p:nvPr/>
          </p:nvSpPr>
          <p:spPr>
            <a:xfrm rot="16200000">
              <a:off x="-1001312" y="4818499"/>
              <a:ext cx="23228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600" dirty="0">
                  <a:solidFill>
                    <a:schemeClr val="bg1">
                      <a:lumMod val="50000"/>
                    </a:schemeClr>
                  </a:solidFill>
                </a:rPr>
                <a:t>NIM A500 (2003) 144-162</a:t>
              </a:r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A330E520-55F5-934C-B515-7686940A6F72}"/>
                </a:ext>
              </a:extLst>
            </p:cNvPr>
            <p:cNvSpPr/>
            <p:nvPr/>
          </p:nvSpPr>
          <p:spPr>
            <a:xfrm>
              <a:off x="2912165" y="3607904"/>
              <a:ext cx="111280" cy="268357"/>
            </a:xfrm>
            <a:custGeom>
              <a:avLst/>
              <a:gdLst>
                <a:gd name="connsiteX0" fmla="*/ 59635 w 111280"/>
                <a:gd name="connsiteY0" fmla="*/ 0 h 268357"/>
                <a:gd name="connsiteX1" fmla="*/ 109331 w 111280"/>
                <a:gd name="connsiteY1" fmla="*/ 178905 h 268357"/>
                <a:gd name="connsiteX2" fmla="*/ 0 w 111280"/>
                <a:gd name="connsiteY2" fmla="*/ 268357 h 268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280" h="268357">
                  <a:moveTo>
                    <a:pt x="59635" y="0"/>
                  </a:moveTo>
                  <a:cubicBezTo>
                    <a:pt x="89452" y="67089"/>
                    <a:pt x="119270" y="134179"/>
                    <a:pt x="109331" y="178905"/>
                  </a:cubicBezTo>
                  <a:cubicBezTo>
                    <a:pt x="99392" y="223631"/>
                    <a:pt x="49696" y="245994"/>
                    <a:pt x="0" y="268357"/>
                  </a:cubicBezTo>
                </a:path>
              </a:pathLst>
            </a:custGeom>
            <a:noFill/>
            <a:ln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EC949A0B-67D1-854D-ABAF-D4751092919A}"/>
                </a:ext>
              </a:extLst>
            </p:cNvPr>
            <p:cNvSpPr/>
            <p:nvPr/>
          </p:nvSpPr>
          <p:spPr>
            <a:xfrm>
              <a:off x="5555974" y="3607904"/>
              <a:ext cx="357809" cy="337931"/>
            </a:xfrm>
            <a:custGeom>
              <a:avLst/>
              <a:gdLst>
                <a:gd name="connsiteX0" fmla="*/ 357809 w 357809"/>
                <a:gd name="connsiteY0" fmla="*/ 0 h 337931"/>
                <a:gd name="connsiteX1" fmla="*/ 59635 w 357809"/>
                <a:gd name="connsiteY1" fmla="*/ 89453 h 337931"/>
                <a:gd name="connsiteX2" fmla="*/ 149087 w 357809"/>
                <a:gd name="connsiteY2" fmla="*/ 258418 h 337931"/>
                <a:gd name="connsiteX3" fmla="*/ 0 w 357809"/>
                <a:gd name="connsiteY3" fmla="*/ 337931 h 337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809" h="337931">
                  <a:moveTo>
                    <a:pt x="357809" y="0"/>
                  </a:moveTo>
                  <a:cubicBezTo>
                    <a:pt x="226115" y="23191"/>
                    <a:pt x="94422" y="46383"/>
                    <a:pt x="59635" y="89453"/>
                  </a:cubicBezTo>
                  <a:cubicBezTo>
                    <a:pt x="24848" y="132523"/>
                    <a:pt x="159026" y="217005"/>
                    <a:pt x="149087" y="258418"/>
                  </a:cubicBezTo>
                  <a:cubicBezTo>
                    <a:pt x="139148" y="299831"/>
                    <a:pt x="69574" y="318881"/>
                    <a:pt x="0" y="337931"/>
                  </a:cubicBezTo>
                </a:path>
              </a:pathLst>
            </a:custGeom>
            <a:noFill/>
            <a:ln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0EEB5D72-7752-BB43-BA89-4CF3B2475D28}"/>
                </a:ext>
              </a:extLst>
            </p:cNvPr>
            <p:cNvCxnSpPr>
              <a:cxnSpLocks/>
            </p:cNvCxnSpPr>
            <p:nvPr/>
          </p:nvCxnSpPr>
          <p:spPr>
            <a:xfrm>
              <a:off x="8313903" y="5787709"/>
              <a:ext cx="0" cy="623030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741B21A8-5C24-D645-8C34-3639113FDDDB}"/>
                </a:ext>
              </a:extLst>
            </p:cNvPr>
            <p:cNvCxnSpPr>
              <a:cxnSpLocks/>
            </p:cNvCxnSpPr>
            <p:nvPr/>
          </p:nvCxnSpPr>
          <p:spPr>
            <a:xfrm>
              <a:off x="7571781" y="5787709"/>
              <a:ext cx="0" cy="623030"/>
            </a:xfrm>
            <a:prstGeom prst="straightConnector1">
              <a:avLst/>
            </a:prstGeom>
            <a:ln w="952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2571EC8-D8E8-6047-A40A-79721F7D838D}"/>
                </a:ext>
              </a:extLst>
            </p:cNvPr>
            <p:cNvSpPr txBox="1"/>
            <p:nvPr/>
          </p:nvSpPr>
          <p:spPr>
            <a:xfrm>
              <a:off x="7570955" y="5899845"/>
              <a:ext cx="145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F1521DD-5B6E-C24D-B2A1-234CC0906E7C}"/>
                </a:ext>
              </a:extLst>
            </p:cNvPr>
            <p:cNvSpPr txBox="1"/>
            <p:nvPr/>
          </p:nvSpPr>
          <p:spPr>
            <a:xfrm>
              <a:off x="8321323" y="5912939"/>
              <a:ext cx="145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dirty="0">
                  <a:solidFill>
                    <a:srgbClr val="FF0000"/>
                  </a:solidFill>
                </a:rPr>
                <a:t>E</a:t>
              </a: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A8A8709C-A7D2-0D40-8085-B5B98A68EA31}"/>
                </a:ext>
              </a:extLst>
            </p:cNvPr>
            <p:cNvSpPr/>
            <p:nvPr/>
          </p:nvSpPr>
          <p:spPr>
            <a:xfrm>
              <a:off x="7257686" y="6244420"/>
              <a:ext cx="257953" cy="14156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F8C1BE8-DAEE-D04D-9AD9-D43E753589ED}"/>
                </a:ext>
              </a:extLst>
            </p:cNvPr>
            <p:cNvSpPr/>
            <p:nvPr/>
          </p:nvSpPr>
          <p:spPr>
            <a:xfrm>
              <a:off x="7999807" y="6253604"/>
              <a:ext cx="257953" cy="14156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A0BB0CD-8669-704B-BCA7-52C922136423}"/>
                </a:ext>
              </a:extLst>
            </p:cNvPr>
            <p:cNvSpPr txBox="1"/>
            <p:nvPr/>
          </p:nvSpPr>
          <p:spPr>
            <a:xfrm rot="16200000">
              <a:off x="7809424" y="4941759"/>
              <a:ext cx="23228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T" sz="1600" dirty="0">
                  <a:solidFill>
                    <a:schemeClr val="bg1">
                      <a:lumMod val="50000"/>
                    </a:schemeClr>
                  </a:solidFill>
                </a:rPr>
                <a:t>NIM A950 (2020) 162932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4B4BE2E-2D73-A34B-9E43-5CD67AFB9DAD}"/>
              </a:ext>
            </a:extLst>
          </p:cNvPr>
          <p:cNvSpPr txBox="1"/>
          <p:nvPr/>
        </p:nvSpPr>
        <p:spPr>
          <a:xfrm>
            <a:off x="6336844" y="2117511"/>
            <a:ext cx="2790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dirty="0">
                <a:solidFill>
                  <a:schemeClr val="bg1">
                    <a:lumMod val="50000"/>
                  </a:schemeClr>
                </a:solidFill>
              </a:rPr>
              <a:t>D. Gonzalez-Diaz</a:t>
            </a:r>
            <a:br>
              <a:rPr lang="en-IT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IT" sz="1400" dirty="0">
                <a:solidFill>
                  <a:schemeClr val="bg1">
                    <a:lumMod val="50000"/>
                  </a:schemeClr>
                </a:solidFill>
              </a:rPr>
              <a:t>JINST 12 (2017) C03029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B7E4166-EA03-0A4F-B210-B844EDD0FD21}"/>
              </a:ext>
            </a:extLst>
          </p:cNvPr>
          <p:cNvCxnSpPr>
            <a:cxnSpLocks/>
          </p:cNvCxnSpPr>
          <p:nvPr/>
        </p:nvCxnSpPr>
        <p:spPr>
          <a:xfrm>
            <a:off x="6036846" y="5076092"/>
            <a:ext cx="2710327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26DFB9F3-11E6-F144-854C-D18B6DB0BCFA}"/>
              </a:ext>
            </a:extLst>
          </p:cNvPr>
          <p:cNvSpPr txBox="1"/>
          <p:nvPr/>
        </p:nvSpPr>
        <p:spPr>
          <a:xfrm>
            <a:off x="7731893" y="4727406"/>
            <a:ext cx="657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FF0000"/>
                </a:solidFill>
              </a:rPr>
              <a:t>10ps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A3861EC-7F8F-D94E-A079-E213D2830409}"/>
              </a:ext>
            </a:extLst>
          </p:cNvPr>
          <p:cNvSpPr txBox="1"/>
          <p:nvPr/>
        </p:nvSpPr>
        <p:spPr>
          <a:xfrm>
            <a:off x="8032777" y="3883926"/>
            <a:ext cx="1271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 dirty="0">
                <a:solidFill>
                  <a:srgbClr val="FF0000"/>
                </a:solidFill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339772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A42508-2EA1-844F-A423-3E43F7BC91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1224" y="733366"/>
                <a:ext cx="8111687" cy="6128773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IT" b="1" dirty="0">
                    <a:solidFill>
                      <a:schemeClr val="accent1"/>
                    </a:solidFill>
                  </a:rPr>
                  <a:t>Timing: </a:t>
                </a:r>
                <a14:m>
                  <m:oMath xmlns:m="http://schemas.openxmlformats.org/officeDocument/2006/math">
                    <m:r>
                      <a:rPr lang="en-IT" sz="18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sz="1800" i="1" baseline="-2500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  <m:r>
                      <a:rPr lang="en-IT" sz="1800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≤ </m:t>
                    </m:r>
                  </m:oMath>
                </a14:m>
                <a:r>
                  <a:rPr lang="en-GB" sz="1800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50 </a:t>
                </a:r>
                <a:r>
                  <a:rPr lang="en-GB" sz="1800" spc="-5" dirty="0" err="1">
                    <a:solidFill>
                      <a:schemeClr val="accent1"/>
                    </a:solidFill>
                    <a:latin typeface="Arial"/>
                    <a:cs typeface="Arial"/>
                  </a:rPr>
                  <a:t>ps</a:t>
                </a:r>
                <a:r>
                  <a:rPr lang="en-GB" sz="1800" spc="23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for </a:t>
                </a:r>
                <a:r>
                  <a:rPr lang="en-GB" sz="1800" spc="-9" dirty="0">
                    <a:solidFill>
                      <a:schemeClr val="accent1"/>
                    </a:solidFill>
                    <a:latin typeface="Arial"/>
                    <a:cs typeface="Arial"/>
                  </a:rPr>
                  <a:t>large areas</a:t>
                </a:r>
                <a:r>
                  <a:rPr lang="en-GB" sz="1800" spc="5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becomes</a:t>
                </a:r>
                <a:r>
                  <a:rPr lang="en-GB" sz="1800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a challenge</a:t>
                </a:r>
                <a:endParaRPr lang="en-GB" sz="1800" spc="-5" dirty="0">
                  <a:latin typeface="Arial"/>
                  <a:cs typeface="Arial"/>
                </a:endParaRPr>
              </a:p>
              <a:p>
                <a:pPr lvl="1">
                  <a:lnSpc>
                    <a:spcPct val="120000"/>
                  </a:lnSpc>
                </a:pPr>
                <a:r>
                  <a:rPr lang="en-GB" sz="1800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More &amp;thinner gas gaps: 20ps with 24 gaps (160um)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GB" sz="1400" spc="-5" dirty="0">
                    <a:latin typeface="Arial"/>
                    <a:cs typeface="Arial"/>
                  </a:rPr>
                  <a:t>Thinner electrodes for better signal induction</a:t>
                </a:r>
              </a:p>
              <a:p>
                <a:pPr lvl="2">
                  <a:lnSpc>
                    <a:spcPct val="120000"/>
                  </a:lnSpc>
                </a:pPr>
                <a:r>
                  <a:rPr lang="en-GB" sz="1400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Very thin gaps &amp; glass, </a:t>
                </a:r>
                <a:r>
                  <a:rPr lang="en-GB" sz="1400" b="1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Mechanically complicated multi-stacks 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sz="1800" spc="-5" dirty="0">
                    <a:solidFill>
                      <a:srgbClr val="0070C0"/>
                    </a:solidFill>
                    <a:latin typeface="Arial"/>
                    <a:cs typeface="Arial"/>
                  </a:rPr>
                  <a:t>Time resolution below 15-20 </a:t>
                </a:r>
                <a:r>
                  <a:rPr lang="en-GB" sz="1800" spc="-5" dirty="0" err="1">
                    <a:solidFill>
                      <a:srgbClr val="0070C0"/>
                    </a:solidFill>
                    <a:latin typeface="Arial"/>
                    <a:cs typeface="Arial"/>
                  </a:rPr>
                  <a:t>ps</a:t>
                </a:r>
                <a:r>
                  <a:rPr lang="en-GB" sz="1800" spc="-5" dirty="0">
                    <a:solidFill>
                      <a:srgbClr val="0070C0"/>
                    </a:solidFill>
                    <a:latin typeface="Arial"/>
                    <a:cs typeface="Arial"/>
                  </a:rPr>
                  <a:t> will be very hard … </a:t>
                </a:r>
                <a:endParaRPr lang="en-GB" sz="1800" i="1" spc="-5" dirty="0">
                  <a:solidFill>
                    <a:srgbClr val="0070C0"/>
                  </a:solidFill>
                  <a:latin typeface="Arial"/>
                  <a:cs typeface="Arial"/>
                </a:endParaRPr>
              </a:p>
              <a:p>
                <a:pPr lvl="2">
                  <a:lnSpc>
                    <a:spcPct val="120000"/>
                  </a:lnSpc>
                </a:pPr>
                <a:r>
                  <a:rPr lang="en-GB" sz="1400" dirty="0">
                    <a:latin typeface="Arial"/>
                    <a:cs typeface="Arial"/>
                  </a:rPr>
                  <a:t>Reaching the </a:t>
                </a:r>
                <a:r>
                  <a:rPr lang="en-GB" sz="1400" dirty="0">
                    <a:solidFill>
                      <a:schemeClr val="accent2"/>
                    </a:solidFill>
                    <a:latin typeface="Arial"/>
                    <a:cs typeface="Arial"/>
                  </a:rPr>
                  <a:t>avalanche jitter floor </a:t>
                </a:r>
                <a:r>
                  <a:rPr lang="en-GB" sz="1400" dirty="0">
                    <a:latin typeface="Arial"/>
                    <a:cs typeface="Arial"/>
                  </a:rPr>
                  <a:t>– can be overcome by averaging many avalanches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sz="1800" spc="-9" dirty="0">
                    <a:solidFill>
                      <a:schemeClr val="accent1"/>
                    </a:solidFill>
                    <a:latin typeface="Arial"/>
                    <a:cs typeface="Arial"/>
                  </a:rPr>
                  <a:t>Exploit best time resolution at system level: </a:t>
                </a:r>
                <a:r>
                  <a:rPr lang="en-GB" sz="1800" b="1" spc="-9" dirty="0">
                    <a:solidFill>
                      <a:schemeClr val="accent2"/>
                    </a:solidFill>
                    <a:latin typeface="Arial"/>
                    <a:cs typeface="Arial"/>
                  </a:rPr>
                  <a:t>New</a:t>
                </a:r>
                <a:r>
                  <a:rPr lang="en-GB" sz="1800" b="1" spc="5" dirty="0">
                    <a:solidFill>
                      <a:schemeClr val="accent2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b="1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low noise</a:t>
                </a:r>
                <a:r>
                  <a:rPr lang="en-GB" sz="1800" b="1" spc="-9" dirty="0">
                    <a:solidFill>
                      <a:schemeClr val="accent2"/>
                    </a:solidFill>
                    <a:latin typeface="Arial"/>
                    <a:cs typeface="Arial"/>
                  </a:rPr>
                  <a:t> FEE</a:t>
                </a:r>
                <a:r>
                  <a:rPr lang="en-GB" sz="1800" b="1" spc="9" dirty="0">
                    <a:solidFill>
                      <a:schemeClr val="accent2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b="1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and</a:t>
                </a:r>
                <a:r>
                  <a:rPr lang="en-GB" sz="1800" b="1" spc="-9" dirty="0">
                    <a:solidFill>
                      <a:schemeClr val="accent2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b="1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DAQ</a:t>
                </a:r>
                <a:endParaRPr lang="en-GB" sz="1800" b="1" dirty="0">
                  <a:solidFill>
                    <a:schemeClr val="accent2"/>
                  </a:solidFill>
                  <a:latin typeface="Arial"/>
                  <a:cs typeface="Arial"/>
                </a:endParaRPr>
              </a:p>
              <a:p>
                <a:pPr lvl="1">
                  <a:lnSpc>
                    <a:spcPct val="120000"/>
                  </a:lnSpc>
                </a:pPr>
                <a:r>
                  <a:rPr lang="en-GB" sz="1800" b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R&amp;D</a:t>
                </a:r>
                <a:r>
                  <a:rPr lang="en-GB" sz="1800" b="1" spc="-18" dirty="0">
                    <a:solidFill>
                      <a:schemeClr val="accent1"/>
                    </a:solidFill>
                    <a:latin typeface="Arial"/>
                    <a:cs typeface="Arial"/>
                  </a:rPr>
                  <a:t> continues </a:t>
                </a:r>
                <a:r>
                  <a:rPr lang="en-GB" sz="1800" b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in</a:t>
                </a:r>
                <a:r>
                  <a:rPr lang="en-GB" sz="1800" b="1" spc="-18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b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WP</a:t>
                </a:r>
                <a:r>
                  <a:rPr lang="en-GB" sz="1800" b="1" spc="-41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b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7</a:t>
                </a:r>
                <a:r>
                  <a:rPr lang="en-GB" sz="1800" b="1" spc="-91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b="1" spc="-5" dirty="0" err="1">
                    <a:solidFill>
                      <a:schemeClr val="accent1"/>
                    </a:solidFill>
                    <a:latin typeface="Arial"/>
                    <a:cs typeface="Arial"/>
                  </a:rPr>
                  <a:t>AIDAinnova</a:t>
                </a:r>
                <a:endParaRPr lang="en-GB" sz="1800" b="1" spc="-5" dirty="0">
                  <a:solidFill>
                    <a:schemeClr val="accent1"/>
                  </a:solidFill>
                  <a:latin typeface="Arial"/>
                  <a:cs typeface="Arial"/>
                </a:endParaRPr>
              </a:p>
              <a:p>
                <a:pPr lvl="2">
                  <a:lnSpc>
                    <a:spcPct val="120000"/>
                  </a:lnSpc>
                </a:pPr>
                <a:r>
                  <a:rPr lang="en-GB" sz="1700" b="1" spc="-5" dirty="0">
                    <a:latin typeface="Arial"/>
                    <a:cs typeface="Arial"/>
                  </a:rPr>
                  <a:t>Goal: 20ps time resolution at 50 kHz/cm</a:t>
                </a:r>
                <a:r>
                  <a:rPr lang="en-GB" sz="1700" b="1" spc="-5" baseline="30000" dirty="0">
                    <a:latin typeface="Arial"/>
                    <a:cs typeface="Arial"/>
                  </a:rPr>
                  <a:t>2</a:t>
                </a:r>
                <a:r>
                  <a:rPr lang="en-GB" sz="1700" b="1" spc="-5" dirty="0">
                    <a:latin typeface="Arial"/>
                    <a:cs typeface="Arial"/>
                  </a:rPr>
                  <a:t> </a:t>
                </a:r>
                <a:endParaRPr lang="en-IT" sz="1800" dirty="0"/>
              </a:p>
              <a:p>
                <a:r>
                  <a:rPr lang="en-IT" b="1" dirty="0">
                    <a:solidFill>
                      <a:schemeClr val="accent1"/>
                    </a:solidFill>
                  </a:rPr>
                  <a:t>Rate Capability:</a:t>
                </a:r>
              </a:p>
              <a:p>
                <a:pPr marL="549331" lvl="1">
                  <a:lnSpc>
                    <a:spcPct val="120000"/>
                  </a:lnSpc>
                  <a:spcBef>
                    <a:spcPts val="86"/>
                  </a:spcBef>
                </a:pPr>
                <a:r>
                  <a:rPr lang="en-GB" sz="1800" spc="-9" dirty="0">
                    <a:latin typeface="Arial"/>
                    <a:cs typeface="Arial"/>
                  </a:rPr>
                  <a:t>Standard</a:t>
                </a:r>
                <a:r>
                  <a:rPr lang="en-GB" sz="1800" spc="-5" dirty="0">
                    <a:latin typeface="Arial"/>
                    <a:cs typeface="Arial"/>
                  </a:rPr>
                  <a:t> float</a:t>
                </a:r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glass</a:t>
                </a:r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is</a:t>
                </a:r>
                <a:r>
                  <a:rPr lang="en-GB" sz="1800" spc="5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limited</a:t>
                </a:r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to ~kHz/cm²</a:t>
                </a:r>
                <a:r>
                  <a:rPr lang="en-GB" sz="1800" spc="5" dirty="0">
                    <a:latin typeface="Arial"/>
                    <a:cs typeface="Arial"/>
                  </a:rPr>
                  <a:t> </a:t>
                </a:r>
                <a:r>
                  <a:rPr lang="en-GB" sz="1800" spc="-9" dirty="0">
                    <a:latin typeface="Arial"/>
                    <a:cs typeface="Arial"/>
                  </a:rPr>
                  <a:t>[</a:t>
                </a:r>
                <a:r>
                  <a:rPr lang="en-GB" sz="1800" spc="-5" dirty="0">
                    <a:latin typeface="Arial"/>
                    <a:cs typeface="Arial"/>
                  </a:rPr>
                  <a:t>bulk</a:t>
                </a:r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resistivity </a:t>
                </a:r>
                <a14:m>
                  <m:oMath xmlns:m="http://schemas.openxmlformats.org/officeDocument/2006/math">
                    <m:r>
                      <a:rPr lang="en-GB" sz="1800" i="1" spc="-5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𝜌</m:t>
                    </m:r>
                  </m:oMath>
                </a14:m>
                <a:r>
                  <a:rPr lang="en-GB" sz="1800" spc="9" dirty="0">
                    <a:latin typeface="Arial"/>
                    <a:cs typeface="Arial"/>
                  </a:rPr>
                  <a:t> </a:t>
                </a:r>
                <a:r>
                  <a:rPr lang="en-GB" sz="1800" spc="23" dirty="0">
                    <a:latin typeface="Arial"/>
                    <a:cs typeface="Arial"/>
                  </a:rPr>
                  <a:t>~10</a:t>
                </a:r>
                <a:r>
                  <a:rPr lang="en-GB" sz="1800" spc="34" baseline="30864" dirty="0">
                    <a:latin typeface="Arial"/>
                    <a:cs typeface="Arial"/>
                  </a:rPr>
                  <a:t>12</a:t>
                </a:r>
                <a:r>
                  <a:rPr lang="en-GB" sz="1800" spc="6" baseline="30864" dirty="0">
                    <a:latin typeface="Arial"/>
                    <a:cs typeface="Arial"/>
                  </a:rPr>
                  <a:t> </a:t>
                </a:r>
                <a:r>
                  <a:rPr lang="el-GR" sz="1800" spc="-5" dirty="0">
                    <a:latin typeface="Arial"/>
                    <a:cs typeface="Arial"/>
                  </a:rPr>
                  <a:t>Ω</a:t>
                </a:r>
                <a:r>
                  <a:rPr lang="en-US" sz="1800" spc="-5" dirty="0">
                    <a:ea typeface="Cambria Math" panose="02040503050406030204" pitchFamily="18" charset="0"/>
                    <a:cs typeface="Arial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spc="-5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∙ </m:t>
                    </m:r>
                  </m:oMath>
                </a14:m>
                <a:r>
                  <a:rPr lang="en-GB" sz="1800" spc="-5" dirty="0">
                    <a:latin typeface="Arial"/>
                    <a:cs typeface="Arial"/>
                  </a:rPr>
                  <a:t>cm]</a:t>
                </a:r>
              </a:p>
              <a:p>
                <a:pPr marL="549331" lvl="1">
                  <a:lnSpc>
                    <a:spcPct val="120000"/>
                  </a:lnSpc>
                  <a:spcBef>
                    <a:spcPts val="86"/>
                  </a:spcBef>
                </a:pPr>
                <a:r>
                  <a:rPr lang="en-GB" sz="1800" spc="-5" dirty="0">
                    <a:latin typeface="Arial"/>
                    <a:cs typeface="Arial"/>
                  </a:rPr>
                  <a:t>Lot of research ongoing to search for </a:t>
                </a:r>
                <a:r>
                  <a:rPr lang="en-GB" sz="1800" b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new materials </a:t>
                </a:r>
                <a:r>
                  <a:rPr lang="en-GB" sz="1800" spc="-5" dirty="0">
                    <a:latin typeface="Arial"/>
                    <a:cs typeface="Arial"/>
                  </a:rPr>
                  <a:t>[</a:t>
                </a:r>
                <a14:m>
                  <m:oMath xmlns:m="http://schemas.openxmlformats.org/officeDocument/2006/math">
                    <m:r>
                      <a:rPr lang="en-GB" sz="1800" i="1" spc="-5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𝜌</m:t>
                    </m:r>
                    <m:r>
                      <a:rPr lang="en-GB" sz="1800" i="1" spc="-5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 </m:t>
                    </m:r>
                  </m:oMath>
                </a14:m>
                <a:r>
                  <a:rPr lang="en-GB" sz="1800" spc="-5" dirty="0">
                    <a:latin typeface="Arial"/>
                    <a:cs typeface="Arial"/>
                  </a:rPr>
                  <a:t>down to </a:t>
                </a:r>
                <a:r>
                  <a:rPr lang="en-GB" sz="1800" spc="14" dirty="0">
                    <a:latin typeface="Arial"/>
                    <a:cs typeface="Arial"/>
                  </a:rPr>
                  <a:t>10</a:t>
                </a:r>
                <a:r>
                  <a:rPr lang="en-GB" sz="1800" spc="20" baseline="33950" dirty="0">
                    <a:latin typeface="Arial"/>
                    <a:cs typeface="Arial"/>
                  </a:rPr>
                  <a:t>9-10 </a:t>
                </a:r>
                <a:r>
                  <a:rPr lang="el-GR" sz="1800" spc="-5" dirty="0">
                    <a:latin typeface="Arial"/>
                    <a:cs typeface="Arial"/>
                  </a:rPr>
                  <a:t>Ω</a:t>
                </a:r>
                <a:r>
                  <a:rPr lang="en-US" sz="1800" spc="-5" dirty="0">
                    <a:ea typeface="Cambria Math" panose="02040503050406030204" pitchFamily="18" charset="0"/>
                    <a:cs typeface="Arial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spc="-5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∙ </m:t>
                    </m:r>
                  </m:oMath>
                </a14:m>
                <a:r>
                  <a:rPr lang="en-GB" sz="1800" spc="-5" dirty="0">
                    <a:latin typeface="Arial"/>
                    <a:cs typeface="Arial"/>
                  </a:rPr>
                  <a:t>cm]</a:t>
                </a:r>
                <a:br>
                  <a:rPr lang="en-GB" sz="1400" spc="-5" dirty="0">
                    <a:latin typeface="Arial"/>
                    <a:cs typeface="Arial"/>
                  </a:rPr>
                </a:br>
                <a:r>
                  <a:rPr lang="en-GB" sz="1400" i="1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CBM requires rate capability up to 25 kHz/cm</a:t>
                </a:r>
                <a:r>
                  <a:rPr lang="en-GB" sz="1400" i="1" spc="-5" baseline="30000" dirty="0">
                    <a:solidFill>
                      <a:schemeClr val="accent2"/>
                    </a:solidFill>
                    <a:latin typeface="Arial"/>
                    <a:cs typeface="Arial"/>
                  </a:rPr>
                  <a:t>2  </a:t>
                </a:r>
                <a:r>
                  <a:rPr lang="en-GB" sz="1400" i="1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---  But new problems pop up</a:t>
                </a:r>
              </a:p>
              <a:p>
                <a:pPr marL="549331" lvl="1">
                  <a:lnSpc>
                    <a:spcPct val="120000"/>
                  </a:lnSpc>
                  <a:spcBef>
                    <a:spcPts val="86"/>
                  </a:spcBef>
                </a:pPr>
                <a:r>
                  <a:rPr lang="en-GB" sz="1800" spc="-9" dirty="0">
                    <a:latin typeface="Arial"/>
                    <a:cs typeface="Arial"/>
                  </a:rPr>
                  <a:t>Large</a:t>
                </a:r>
                <a:r>
                  <a:rPr lang="en-GB" sz="1800" spc="5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sizes</a:t>
                </a:r>
                <a:r>
                  <a:rPr lang="en-GB" sz="1800" spc="5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could be an </a:t>
                </a:r>
                <a:r>
                  <a:rPr lang="en-GB" sz="1800" dirty="0">
                    <a:latin typeface="Arial"/>
                    <a:cs typeface="Arial"/>
                  </a:rPr>
                  <a:t>issue </a:t>
                </a:r>
                <a:r>
                  <a:rPr lang="en-GB" sz="1800" spc="-9" dirty="0">
                    <a:latin typeface="Arial"/>
                    <a:cs typeface="Arial"/>
                  </a:rPr>
                  <a:t>due</a:t>
                </a:r>
                <a:r>
                  <a:rPr lang="en-GB" sz="1800" spc="5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to material</a:t>
                </a:r>
                <a:r>
                  <a:rPr lang="en-GB" sz="1800" spc="14" dirty="0">
                    <a:latin typeface="Arial"/>
                    <a:cs typeface="Arial"/>
                  </a:rPr>
                  <a:t> </a:t>
                </a:r>
                <a:r>
                  <a:rPr lang="en-GB" sz="1800" spc="-9" dirty="0">
                    <a:latin typeface="Arial"/>
                    <a:cs typeface="Arial"/>
                  </a:rPr>
                  <a:t>non-homogeneities</a:t>
                </a:r>
                <a:endParaRPr lang="en-GB" sz="1800" spc="-5" dirty="0">
                  <a:latin typeface="Arial"/>
                  <a:cs typeface="Arial"/>
                </a:endParaRPr>
              </a:p>
              <a:p>
                <a:pPr marL="549331" lvl="1">
                  <a:lnSpc>
                    <a:spcPct val="120000"/>
                  </a:lnSpc>
                  <a:spcBef>
                    <a:spcPts val="86"/>
                  </a:spcBef>
                </a:pPr>
                <a:r>
                  <a:rPr lang="en-GB" sz="1800" spc="-9" dirty="0">
                    <a:latin typeface="Arial"/>
                    <a:cs typeface="Arial"/>
                  </a:rPr>
                  <a:t>Thinner electrodes</a:t>
                </a:r>
                <a:r>
                  <a:rPr lang="en-GB" sz="1800" spc="5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will</a:t>
                </a:r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help but mechanics</a:t>
                </a:r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will</a:t>
                </a:r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be an issue.</a:t>
                </a:r>
                <a:endParaRPr lang="en-GB" sz="1800" dirty="0">
                  <a:latin typeface="Arial"/>
                  <a:cs typeface="Arial"/>
                </a:endParaRPr>
              </a:p>
              <a:p>
                <a:pPr marL="549331" lvl="1">
                  <a:lnSpc>
                    <a:spcPct val="120000"/>
                  </a:lnSpc>
                  <a:spcBef>
                    <a:spcPts val="86"/>
                  </a:spcBef>
                </a:pPr>
                <a:r>
                  <a:rPr lang="en-GB" sz="1800" spc="-9" dirty="0">
                    <a:latin typeface="Arial"/>
                    <a:cs typeface="Arial"/>
                  </a:rPr>
                  <a:t>Gas</a:t>
                </a:r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distribution</a:t>
                </a:r>
                <a:r>
                  <a:rPr lang="en-GB" sz="1800" spc="-9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in</a:t>
                </a:r>
                <a:r>
                  <a:rPr lang="en-GB" sz="1800" spc="-9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thinner </a:t>
                </a:r>
                <a:r>
                  <a:rPr lang="en-GB" sz="1800" spc="-9" dirty="0">
                    <a:latin typeface="Arial"/>
                    <a:cs typeface="Arial"/>
                  </a:rPr>
                  <a:t>gaps</a:t>
                </a:r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at high</a:t>
                </a:r>
                <a:r>
                  <a:rPr lang="en-GB" sz="1800" spc="-9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rate</a:t>
                </a:r>
                <a:r>
                  <a:rPr lang="en-GB" sz="1800" spc="-9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could</a:t>
                </a:r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be</a:t>
                </a:r>
                <a:r>
                  <a:rPr lang="en-GB" sz="1800" spc="-9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an</a:t>
                </a:r>
                <a:r>
                  <a:rPr lang="en-GB" sz="1800" spc="-9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issue.</a:t>
                </a:r>
                <a:endParaRPr lang="en-GB" sz="1800" dirty="0">
                  <a:latin typeface="Arial"/>
                  <a:cs typeface="Arial"/>
                </a:endParaRPr>
              </a:p>
              <a:p>
                <a:pPr marL="549331" lvl="1">
                  <a:lnSpc>
                    <a:spcPct val="120000"/>
                  </a:lnSpc>
                  <a:spcBef>
                    <a:spcPts val="86"/>
                  </a:spcBef>
                </a:pPr>
                <a:r>
                  <a:rPr lang="en-GB" sz="1800" spc="-5" dirty="0">
                    <a:latin typeface="Arial"/>
                    <a:cs typeface="Arial"/>
                  </a:rPr>
                  <a:t>Increase </a:t>
                </a:r>
                <a:r>
                  <a:rPr lang="en-GB" sz="1800" spc="-9" dirty="0">
                    <a:latin typeface="Arial"/>
                    <a:cs typeface="Arial"/>
                  </a:rPr>
                  <a:t>Temperature</a:t>
                </a:r>
                <a:r>
                  <a:rPr lang="en-GB" sz="1800" spc="5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will</a:t>
                </a:r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decrease </a:t>
                </a:r>
                <a14:m>
                  <m:oMath xmlns:m="http://schemas.openxmlformats.org/officeDocument/2006/math">
                    <m:r>
                      <a:rPr lang="en-GB" sz="1800" i="1" spc="-5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</a:rPr>
                      <m:t>𝜌</m:t>
                    </m:r>
                  </m:oMath>
                </a14:m>
                <a:r>
                  <a:rPr lang="en-GB" sz="1800" dirty="0"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latin typeface="Arial"/>
                    <a:cs typeface="Arial"/>
                  </a:rPr>
                  <a:t>(</a:t>
                </a:r>
                <a:r>
                  <a:rPr lang="en-GB" sz="1800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but increase the noise</a:t>
                </a:r>
                <a:r>
                  <a:rPr lang="en-GB" sz="1800" spc="-5" dirty="0">
                    <a:latin typeface="Arial"/>
                    <a:cs typeface="Arial"/>
                  </a:rPr>
                  <a:t>)</a:t>
                </a:r>
              </a:p>
              <a:p>
                <a:pPr marL="549331" lvl="1">
                  <a:lnSpc>
                    <a:spcPct val="120000"/>
                  </a:lnSpc>
                  <a:spcBef>
                    <a:spcPts val="86"/>
                  </a:spcBef>
                </a:pPr>
                <a:r>
                  <a:rPr lang="en-GB" sz="1800" b="1" spc="-5" dirty="0">
                    <a:latin typeface="Arial"/>
                    <a:cs typeface="Arial"/>
                  </a:rPr>
                  <a:t>Lower the charge for efficient detection =&gt; </a:t>
                </a:r>
                <a:r>
                  <a:rPr lang="en-GB" sz="1800" b="1" u="sng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Electronics!</a:t>
                </a:r>
                <a:br>
                  <a:rPr lang="en-GB" sz="1800" b="1" spc="-5" dirty="0">
                    <a:latin typeface="Arial"/>
                    <a:cs typeface="Arial"/>
                  </a:rPr>
                </a:br>
                <a:endParaRPr lang="en-GB" sz="1800" b="1" spc="-5" dirty="0">
                  <a:latin typeface="Arial"/>
                  <a:cs typeface="Arial"/>
                </a:endParaRPr>
              </a:p>
              <a:p>
                <a:pPr marL="92131">
                  <a:spcBef>
                    <a:spcPts val="86"/>
                  </a:spcBef>
                </a:pPr>
                <a:r>
                  <a:rPr lang="en-GB" b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Climate </a:t>
                </a:r>
                <a:r>
                  <a:rPr lang="en-GB" b="1" spc="-5" dirty="0" err="1">
                    <a:solidFill>
                      <a:schemeClr val="accent1"/>
                    </a:solidFill>
                    <a:latin typeface="Arial"/>
                    <a:cs typeface="Arial"/>
                  </a:rPr>
                  <a:t>Friendlyness</a:t>
                </a:r>
                <a:r>
                  <a:rPr lang="en-GB" b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:</a:t>
                </a:r>
              </a:p>
              <a:p>
                <a:pPr marL="549331" lvl="1">
                  <a:lnSpc>
                    <a:spcPct val="120000"/>
                  </a:lnSpc>
                  <a:spcBef>
                    <a:spcPts val="86"/>
                  </a:spcBef>
                </a:pPr>
                <a:r>
                  <a:rPr lang="en-GB" sz="1800" spc="-9" dirty="0">
                    <a:solidFill>
                      <a:schemeClr val="accent2"/>
                    </a:solidFill>
                    <a:latin typeface="Arial"/>
                    <a:cs typeface="Arial"/>
                  </a:rPr>
                  <a:t>EU HFC</a:t>
                </a:r>
                <a:r>
                  <a:rPr lang="en-GB" sz="1800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 phase</a:t>
                </a:r>
                <a:r>
                  <a:rPr lang="en-GB" sz="1800" spc="-9" dirty="0">
                    <a:solidFill>
                      <a:schemeClr val="accent2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down</a:t>
                </a:r>
                <a:r>
                  <a:rPr lang="en-GB" sz="1800" spc="-9" dirty="0">
                    <a:solidFill>
                      <a:schemeClr val="accent2"/>
                    </a:solidFill>
                    <a:latin typeface="Arial"/>
                    <a:cs typeface="Arial"/>
                  </a:rPr>
                  <a:t> affecting</a:t>
                </a:r>
                <a:r>
                  <a:rPr lang="en-GB" sz="1800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spc="9" dirty="0">
                    <a:solidFill>
                      <a:schemeClr val="accent2"/>
                    </a:solidFill>
                    <a:latin typeface="Arial"/>
                    <a:cs typeface="Arial"/>
                  </a:rPr>
                  <a:t>C</a:t>
                </a:r>
                <a:r>
                  <a:rPr lang="en-GB" sz="1800" spc="14" baseline="-33950" dirty="0">
                    <a:solidFill>
                      <a:schemeClr val="accent2"/>
                    </a:solidFill>
                    <a:latin typeface="Arial"/>
                    <a:cs typeface="Arial"/>
                  </a:rPr>
                  <a:t>2</a:t>
                </a:r>
                <a:r>
                  <a:rPr lang="en-GB" sz="1800" spc="9" dirty="0">
                    <a:solidFill>
                      <a:schemeClr val="accent2"/>
                    </a:solidFill>
                    <a:latin typeface="Arial"/>
                    <a:cs typeface="Arial"/>
                  </a:rPr>
                  <a:t>H</a:t>
                </a:r>
                <a:r>
                  <a:rPr lang="en-GB" sz="1800" spc="14" baseline="-33950" dirty="0">
                    <a:solidFill>
                      <a:schemeClr val="accent2"/>
                    </a:solidFill>
                    <a:latin typeface="Arial"/>
                    <a:cs typeface="Arial"/>
                  </a:rPr>
                  <a:t>2</a:t>
                </a:r>
                <a:r>
                  <a:rPr lang="en-GB" sz="1800" spc="9" dirty="0">
                    <a:solidFill>
                      <a:schemeClr val="accent2"/>
                    </a:solidFill>
                    <a:latin typeface="Arial"/>
                    <a:cs typeface="Arial"/>
                  </a:rPr>
                  <a:t>F</a:t>
                </a:r>
                <a:r>
                  <a:rPr lang="en-GB" sz="1800" spc="14" baseline="-33950" dirty="0">
                    <a:solidFill>
                      <a:schemeClr val="accent2"/>
                    </a:solidFill>
                    <a:latin typeface="Arial"/>
                    <a:cs typeface="Arial"/>
                  </a:rPr>
                  <a:t>4</a:t>
                </a:r>
                <a:r>
                  <a:rPr lang="en-GB" sz="1800" spc="-6" baseline="-33950" dirty="0">
                    <a:solidFill>
                      <a:schemeClr val="accent2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(likely also</a:t>
                </a:r>
                <a:r>
                  <a:rPr lang="en-GB" sz="1800" dirty="0">
                    <a:solidFill>
                      <a:schemeClr val="accent2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spc="5" dirty="0">
                    <a:solidFill>
                      <a:schemeClr val="accent2"/>
                    </a:solidFill>
                    <a:latin typeface="Arial"/>
                    <a:cs typeface="Arial"/>
                  </a:rPr>
                  <a:t>SF</a:t>
                </a:r>
                <a:r>
                  <a:rPr lang="en-GB" sz="1800" spc="6" baseline="-33950" dirty="0">
                    <a:solidFill>
                      <a:schemeClr val="accent2"/>
                    </a:solidFill>
                    <a:latin typeface="Arial"/>
                    <a:cs typeface="Arial"/>
                  </a:rPr>
                  <a:t>6</a:t>
                </a:r>
                <a:r>
                  <a:rPr lang="en-GB" sz="1800" spc="258" baseline="-33950" dirty="0">
                    <a:solidFill>
                      <a:schemeClr val="accent2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in</a:t>
                </a:r>
                <a:r>
                  <a:rPr lang="en-GB" sz="1800" spc="-9" dirty="0">
                    <a:solidFill>
                      <a:schemeClr val="accent2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spc="-5" dirty="0">
                    <a:solidFill>
                      <a:schemeClr val="accent2"/>
                    </a:solidFill>
                    <a:latin typeface="Arial"/>
                    <a:cs typeface="Arial"/>
                  </a:rPr>
                  <a:t>future)</a:t>
                </a:r>
              </a:p>
              <a:p>
                <a:pPr marL="549331" lvl="1">
                  <a:lnSpc>
                    <a:spcPct val="120000"/>
                  </a:lnSpc>
                  <a:spcBef>
                    <a:spcPts val="86"/>
                  </a:spcBef>
                </a:pPr>
                <a:r>
                  <a:rPr lang="en-GB" sz="1800" spc="-5" dirty="0">
                    <a:latin typeface="Arial"/>
                    <a:cs typeface="Arial"/>
                  </a:rPr>
                  <a:t>Need GWP-neutral gas-mixture for RPC &amp; MRPC</a:t>
                </a:r>
                <a:br>
                  <a:rPr lang="en-GB" sz="1800" spc="-5" dirty="0">
                    <a:latin typeface="Arial"/>
                    <a:cs typeface="Arial"/>
                  </a:rPr>
                </a:br>
                <a:r>
                  <a:rPr lang="en-GB" sz="1800" i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R&amp;D is</a:t>
                </a:r>
                <a:r>
                  <a:rPr lang="en-GB" sz="1800" i="1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i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currently</a:t>
                </a:r>
                <a:r>
                  <a:rPr lang="en-GB" sz="1800" i="1" spc="5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i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focused</a:t>
                </a:r>
                <a:r>
                  <a:rPr lang="en-GB" sz="1800" i="1" spc="5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i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in</a:t>
                </a:r>
                <a:r>
                  <a:rPr lang="en-GB" sz="1800" i="1" spc="-9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i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trigger</a:t>
                </a:r>
                <a:r>
                  <a:rPr lang="en-GB" sz="1800" i="1" spc="-14" dirty="0">
                    <a:solidFill>
                      <a:schemeClr val="accent1"/>
                    </a:solidFill>
                    <a:latin typeface="Arial"/>
                    <a:cs typeface="Arial"/>
                  </a:rPr>
                  <a:t>-</a:t>
                </a:r>
                <a:r>
                  <a:rPr lang="en-GB" sz="1800" i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RPCs</a:t>
                </a:r>
                <a:r>
                  <a:rPr lang="en-GB" sz="1800" i="1" spc="5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i="1" spc="-5" dirty="0">
                    <a:solidFill>
                      <a:schemeClr val="accent1"/>
                    </a:solidFill>
                    <a:latin typeface="Arial"/>
                    <a:cs typeface="Arial"/>
                  </a:rPr>
                  <a:t>=&gt; should</a:t>
                </a:r>
                <a:r>
                  <a:rPr lang="en-GB" sz="1800" i="1" spc="5" dirty="0">
                    <a:solidFill>
                      <a:schemeClr val="accent1"/>
                    </a:solidFill>
                    <a:latin typeface="Arial"/>
                    <a:cs typeface="Arial"/>
                  </a:rPr>
                  <a:t> </a:t>
                </a:r>
                <a:r>
                  <a:rPr lang="en-GB" sz="1800" i="1" spc="-9" dirty="0">
                    <a:solidFill>
                      <a:schemeClr val="accent1"/>
                    </a:solidFill>
                    <a:latin typeface="Arial"/>
                    <a:cs typeface="Arial"/>
                  </a:rPr>
                  <a:t>start also for timing-RPC</a:t>
                </a:r>
                <a:endParaRPr lang="en-GB" sz="1600" i="1" dirty="0">
                  <a:solidFill>
                    <a:schemeClr val="accent1"/>
                  </a:solidFill>
                  <a:latin typeface="Arial"/>
                  <a:cs typeface="Arial"/>
                </a:endParaRPr>
              </a:p>
              <a:p>
                <a:pPr lvl="1"/>
                <a:endParaRPr lang="en-IT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A42508-2EA1-844F-A423-3E43F7BC91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1224" y="733366"/>
                <a:ext cx="8111687" cy="6128773"/>
              </a:xfrm>
              <a:blipFill>
                <a:blip r:embed="rId2"/>
                <a:stretch>
                  <a:fillRect l="-1094" t="-206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6C738-EBA0-C240-83DA-3333D27150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47627"/>
            <a:ext cx="2057400" cy="365125"/>
          </a:xfrm>
        </p:spPr>
        <p:txBody>
          <a:bodyPr/>
          <a:lstStyle/>
          <a:p>
            <a:r>
              <a:rPr lang="it-IT" dirty="0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DE7F1-A900-2D4E-872F-450F4C1F9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547627"/>
            <a:ext cx="3086100" cy="365125"/>
          </a:xfrm>
        </p:spPr>
        <p:txBody>
          <a:bodyPr/>
          <a:lstStyle/>
          <a:p>
            <a:r>
              <a:rPr lang="it-IT" dirty="0"/>
              <a:t>Precision Timing Detectors - </a:t>
            </a:r>
            <a:r>
              <a:rPr lang="it-IT" dirty="0" err="1"/>
              <a:t>P.Verwilligen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237E4-610C-E14A-86DB-8E503568D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78887" y="6582355"/>
            <a:ext cx="2057400" cy="365125"/>
          </a:xfrm>
        </p:spPr>
        <p:txBody>
          <a:bodyPr/>
          <a:lstStyle/>
          <a:p>
            <a:fld id="{577809E2-FD47-ED45-B19A-631997B74C0F}" type="slidenum">
              <a:rPr lang="it-IT" smtClean="0"/>
              <a:t>13</a:t>
            </a:fld>
            <a:endParaRPr lang="it-IT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DF956E5-9A5E-CB46-8A2E-AFC72D1733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692"/>
            <a:ext cx="7886700" cy="701674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Limitations &amp; Future Perspectives</a:t>
            </a:r>
          </a:p>
        </p:txBody>
      </p:sp>
      <p:pic>
        <p:nvPicPr>
          <p:cNvPr id="9" name="object 10">
            <a:extLst>
              <a:ext uri="{FF2B5EF4-FFF2-40B4-BE49-F238E27FC236}">
                <a16:creationId xmlns:a16="http://schemas.microsoft.com/office/drawing/2014/main" id="{FBF0EB9E-BB3C-534F-811B-D8E98E87E57F}"/>
              </a:ext>
            </a:extLst>
          </p:cNvPr>
          <p:cNvPicPr/>
          <p:nvPr/>
        </p:nvPicPr>
        <p:blipFill rotWithShape="1">
          <a:blip r:embed="rId3" cstate="print"/>
          <a:srcRect l="3467" t="6128" r="62110" b="29279"/>
          <a:stretch/>
        </p:blipFill>
        <p:spPr>
          <a:xfrm>
            <a:off x="5808923" y="2747872"/>
            <a:ext cx="1477925" cy="701749"/>
          </a:xfrm>
          <a:prstGeom prst="rect">
            <a:avLst/>
          </a:prstGeom>
        </p:spPr>
      </p:pic>
      <p:pic>
        <p:nvPicPr>
          <p:cNvPr id="10" name="object 7">
            <a:extLst>
              <a:ext uri="{FF2B5EF4-FFF2-40B4-BE49-F238E27FC236}">
                <a16:creationId xmlns:a16="http://schemas.microsoft.com/office/drawing/2014/main" id="{C7BD4C2D-0500-144C-BD51-122FB2A8DD7A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697556" y="2711302"/>
            <a:ext cx="1161732" cy="1094216"/>
          </a:xfrm>
          <a:prstGeom prst="rect">
            <a:avLst/>
          </a:prstGeom>
        </p:spPr>
      </p:pic>
      <p:sp>
        <p:nvSpPr>
          <p:cNvPr id="11" name="object 14">
            <a:extLst>
              <a:ext uri="{FF2B5EF4-FFF2-40B4-BE49-F238E27FC236}">
                <a16:creationId xmlns:a16="http://schemas.microsoft.com/office/drawing/2014/main" id="{8D6645D0-F870-7340-B844-2E952973963F}"/>
              </a:ext>
            </a:extLst>
          </p:cNvPr>
          <p:cNvSpPr txBox="1"/>
          <p:nvPr/>
        </p:nvSpPr>
        <p:spPr>
          <a:xfrm rot="16200000">
            <a:off x="8066773" y="2759347"/>
            <a:ext cx="1842043" cy="234766"/>
          </a:xfrm>
          <a:prstGeom prst="rect">
            <a:avLst/>
          </a:prstGeom>
        </p:spPr>
        <p:txBody>
          <a:bodyPr vert="horz" wrap="square" lIns="0" tIns="11516" rIns="0" bIns="0" rtlCol="0">
            <a:spAutoFit/>
          </a:bodyPr>
          <a:lstStyle/>
          <a:p>
            <a:pPr marL="11516">
              <a:spcBef>
                <a:spcPts val="91"/>
              </a:spcBef>
            </a:pPr>
            <a:r>
              <a:rPr sz="725" spc="-5" dirty="0" err="1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PicoTDC</a:t>
            </a:r>
            <a:r>
              <a:rPr sz="725" spc="-27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br>
              <a:rPr lang="en-US" sz="725" spc="-27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</a:br>
            <a:r>
              <a:rPr sz="725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https://kt.cern/technologies/picotdc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352798-21EB-DF4C-8F4D-42CB71A540EA}"/>
              </a:ext>
            </a:extLst>
          </p:cNvPr>
          <p:cNvSpPr txBox="1"/>
          <p:nvPr/>
        </p:nvSpPr>
        <p:spPr>
          <a:xfrm rot="16200000">
            <a:off x="8169946" y="1271919"/>
            <a:ext cx="1671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chemeClr val="bg1">
                    <a:lumMod val="50000"/>
                  </a:schemeClr>
                </a:solidFill>
              </a:rPr>
              <a:t>NIM A594 (2008) 39-43</a:t>
            </a: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0CEC33EC-7C35-8146-9793-13B15B4C40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6425" y="4511076"/>
            <a:ext cx="2549862" cy="190516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DB19BE3-D0AF-1C4C-9817-5ED0B654D9B9}"/>
              </a:ext>
            </a:extLst>
          </p:cNvPr>
          <p:cNvSpPr/>
          <p:nvPr/>
        </p:nvSpPr>
        <p:spPr>
          <a:xfrm>
            <a:off x="6586425" y="4487344"/>
            <a:ext cx="2557575" cy="1928901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FA5BFA73-67F7-FA4C-9697-FCF682F2E308}"/>
              </a:ext>
            </a:extLst>
          </p:cNvPr>
          <p:cNvSpPr/>
          <p:nvPr/>
        </p:nvSpPr>
        <p:spPr>
          <a:xfrm>
            <a:off x="6124353" y="4505916"/>
            <a:ext cx="404038" cy="735935"/>
          </a:xfrm>
          <a:custGeom>
            <a:avLst/>
            <a:gdLst>
              <a:gd name="connsiteX0" fmla="*/ 0 w 404038"/>
              <a:gd name="connsiteY0" fmla="*/ 12921 h 735935"/>
              <a:gd name="connsiteX1" fmla="*/ 350875 w 404038"/>
              <a:gd name="connsiteY1" fmla="*/ 76717 h 735935"/>
              <a:gd name="connsiteX2" fmla="*/ 191387 w 404038"/>
              <a:gd name="connsiteY2" fmla="*/ 597712 h 735935"/>
              <a:gd name="connsiteX3" fmla="*/ 404038 w 404038"/>
              <a:gd name="connsiteY3" fmla="*/ 735935 h 735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038" h="735935">
                <a:moveTo>
                  <a:pt x="0" y="12921"/>
                </a:moveTo>
                <a:cubicBezTo>
                  <a:pt x="159488" y="-3914"/>
                  <a:pt x="318977" y="-20748"/>
                  <a:pt x="350875" y="76717"/>
                </a:cubicBezTo>
                <a:cubicBezTo>
                  <a:pt x="382773" y="174182"/>
                  <a:pt x="182527" y="487842"/>
                  <a:pt x="191387" y="597712"/>
                </a:cubicBezTo>
                <a:cubicBezTo>
                  <a:pt x="200247" y="707582"/>
                  <a:pt x="302142" y="721758"/>
                  <a:pt x="404038" y="735935"/>
                </a:cubicBezTo>
              </a:path>
            </a:pathLst>
          </a:custGeom>
          <a:noFill/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94DA158-1915-D340-8F30-E5772F894A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4233" y="733366"/>
            <a:ext cx="2905055" cy="140748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AA51D02-37FF-DB44-A756-17E6D53DE544}"/>
              </a:ext>
            </a:extLst>
          </p:cNvPr>
          <p:cNvSpPr/>
          <p:nvPr/>
        </p:nvSpPr>
        <p:spPr>
          <a:xfrm>
            <a:off x="5841555" y="733367"/>
            <a:ext cx="3017733" cy="140323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C1F12467-E99B-E24B-A3F1-1782F2C74410}"/>
              </a:ext>
            </a:extLst>
          </p:cNvPr>
          <p:cNvSpPr/>
          <p:nvPr/>
        </p:nvSpPr>
        <p:spPr>
          <a:xfrm>
            <a:off x="5326912" y="1315335"/>
            <a:ext cx="446567" cy="311446"/>
          </a:xfrm>
          <a:custGeom>
            <a:avLst/>
            <a:gdLst>
              <a:gd name="connsiteX0" fmla="*/ 0 w 446567"/>
              <a:gd name="connsiteY0" fmla="*/ 311446 h 311446"/>
              <a:gd name="connsiteX1" fmla="*/ 212651 w 446567"/>
              <a:gd name="connsiteY1" fmla="*/ 24367 h 311446"/>
              <a:gd name="connsiteX2" fmla="*/ 446567 w 446567"/>
              <a:gd name="connsiteY2" fmla="*/ 35000 h 311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6567" h="311446">
                <a:moveTo>
                  <a:pt x="0" y="311446"/>
                </a:moveTo>
                <a:cubicBezTo>
                  <a:pt x="69111" y="190943"/>
                  <a:pt x="138223" y="70441"/>
                  <a:pt x="212651" y="24367"/>
                </a:cubicBezTo>
                <a:cubicBezTo>
                  <a:pt x="287079" y="-21707"/>
                  <a:pt x="366823" y="6646"/>
                  <a:pt x="446567" y="35000"/>
                </a:cubicBezTo>
              </a:path>
            </a:pathLst>
          </a:custGeom>
          <a:ln w="12700"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B97568-2351-1942-82E5-63D5909F9099}"/>
              </a:ext>
            </a:extLst>
          </p:cNvPr>
          <p:cNvSpPr txBox="1"/>
          <p:nvPr/>
        </p:nvSpPr>
        <p:spPr>
          <a:xfrm>
            <a:off x="7697556" y="6398339"/>
            <a:ext cx="1492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 Task 7.2</a:t>
            </a:r>
            <a:br>
              <a:rPr lang="en-GB" sz="8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IT" sz="800" dirty="0">
                <a:solidFill>
                  <a:schemeClr val="bg1">
                    <a:lumMod val="50000"/>
                  </a:schemeClr>
                </a:solidFill>
              </a:rPr>
              <a:t>MCS Williams – 14.04.21 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CCF9BEA9-6814-6643-997D-7A617A2545F1}"/>
              </a:ext>
            </a:extLst>
          </p:cNvPr>
          <p:cNvSpPr/>
          <p:nvPr/>
        </p:nvSpPr>
        <p:spPr>
          <a:xfrm>
            <a:off x="4225566" y="2711302"/>
            <a:ext cx="1559859" cy="175257"/>
          </a:xfrm>
          <a:custGeom>
            <a:avLst/>
            <a:gdLst>
              <a:gd name="connsiteX0" fmla="*/ 0 w 1559859"/>
              <a:gd name="connsiteY0" fmla="*/ 134915 h 175257"/>
              <a:gd name="connsiteX1" fmla="*/ 766483 w 1559859"/>
              <a:gd name="connsiteY1" fmla="*/ 445 h 175257"/>
              <a:gd name="connsiteX2" fmla="*/ 1559859 w 1559859"/>
              <a:gd name="connsiteY2" fmla="*/ 175257 h 17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9859" h="175257">
                <a:moveTo>
                  <a:pt x="0" y="134915"/>
                </a:moveTo>
                <a:cubicBezTo>
                  <a:pt x="253253" y="64318"/>
                  <a:pt x="506507" y="-6279"/>
                  <a:pt x="766483" y="445"/>
                </a:cubicBezTo>
                <a:cubicBezTo>
                  <a:pt x="1026459" y="7169"/>
                  <a:pt x="1293159" y="91213"/>
                  <a:pt x="1559859" y="175257"/>
                </a:cubicBezTo>
              </a:path>
            </a:pathLst>
          </a:custGeom>
          <a:noFill/>
          <a:ln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171DA199-D280-AB4B-AD08-A8624A2820A1}"/>
              </a:ext>
            </a:extLst>
          </p:cNvPr>
          <p:cNvSpPr/>
          <p:nvPr/>
        </p:nvSpPr>
        <p:spPr>
          <a:xfrm rot="366677">
            <a:off x="7225332" y="2339595"/>
            <a:ext cx="960726" cy="242167"/>
          </a:xfrm>
          <a:custGeom>
            <a:avLst/>
            <a:gdLst>
              <a:gd name="connsiteX0" fmla="*/ 0 w 1559859"/>
              <a:gd name="connsiteY0" fmla="*/ 134915 h 175257"/>
              <a:gd name="connsiteX1" fmla="*/ 766483 w 1559859"/>
              <a:gd name="connsiteY1" fmla="*/ 445 h 175257"/>
              <a:gd name="connsiteX2" fmla="*/ 1559859 w 1559859"/>
              <a:gd name="connsiteY2" fmla="*/ 175257 h 17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9859" h="175257">
                <a:moveTo>
                  <a:pt x="0" y="134915"/>
                </a:moveTo>
                <a:cubicBezTo>
                  <a:pt x="253253" y="64318"/>
                  <a:pt x="506507" y="-6279"/>
                  <a:pt x="766483" y="445"/>
                </a:cubicBezTo>
                <a:cubicBezTo>
                  <a:pt x="1026459" y="7169"/>
                  <a:pt x="1293159" y="91213"/>
                  <a:pt x="1559859" y="175257"/>
                </a:cubicBezTo>
              </a:path>
            </a:pathLst>
          </a:custGeom>
          <a:noFill/>
          <a:ln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6CD6BC-ED1F-6246-8F71-AE6B3BDC59B1}"/>
              </a:ext>
            </a:extLst>
          </p:cNvPr>
          <p:cNvSpPr txBox="1"/>
          <p:nvPr/>
        </p:nvSpPr>
        <p:spPr>
          <a:xfrm>
            <a:off x="8251167" y="489523"/>
            <a:ext cx="686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chemeClr val="accent2"/>
                </a:solidFill>
              </a:rPr>
              <a:t>24 gaps</a:t>
            </a:r>
          </a:p>
        </p:txBody>
      </p:sp>
    </p:spTree>
    <p:extLst>
      <p:ext uri="{BB962C8B-B14F-4D97-AF65-F5344CB8AC3E}">
        <p14:creationId xmlns:p14="http://schemas.microsoft.com/office/powerpoint/2010/main" val="3935937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DD229-1682-4D4D-BD7E-4B0F8FC44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03062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0070C0"/>
                </a:solidFill>
              </a:rPr>
              <a:t>Fast Timing with MPGDs: picosec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697C1-0136-AB4B-9E9E-990ACB107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69" y="6486524"/>
            <a:ext cx="2057400" cy="365125"/>
          </a:xfrm>
        </p:spPr>
        <p:txBody>
          <a:bodyPr/>
          <a:lstStyle/>
          <a:p>
            <a:r>
              <a:rPr lang="it-IT" dirty="0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DE6E0-9209-2742-8874-204745ED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86522"/>
            <a:ext cx="3086100" cy="365125"/>
          </a:xfrm>
        </p:spPr>
        <p:txBody>
          <a:bodyPr/>
          <a:lstStyle/>
          <a:p>
            <a:r>
              <a:rPr lang="it-IT" dirty="0"/>
              <a:t>Precision Timing Detectors - </a:t>
            </a:r>
            <a:r>
              <a:rPr lang="it-IT" dirty="0" err="1"/>
              <a:t>P.Verwilligen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1BBA1-580F-E74D-8DF9-A3EFB827C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486522"/>
            <a:ext cx="2057400" cy="365125"/>
          </a:xfrm>
        </p:spPr>
        <p:txBody>
          <a:bodyPr/>
          <a:lstStyle/>
          <a:p>
            <a:fld id="{577809E2-FD47-ED45-B19A-631997B74C0F}" type="slidenum">
              <a:rPr lang="it-IT" smtClean="0"/>
              <a:t>14</a:t>
            </a:fld>
            <a:endParaRPr lang="it-IT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CB3C5B-EFCD-1B48-A09E-671767AFDEF6}"/>
              </a:ext>
            </a:extLst>
          </p:cNvPr>
          <p:cNvGrpSpPr/>
          <p:nvPr/>
        </p:nvGrpSpPr>
        <p:grpSpPr>
          <a:xfrm>
            <a:off x="8349024" y="109631"/>
            <a:ext cx="689848" cy="432898"/>
            <a:chOff x="56151" y="67425"/>
            <a:chExt cx="996712" cy="797951"/>
          </a:xfrm>
        </p:grpSpPr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10CF124A-C12F-0A47-B13E-1C9ED0E880E4}"/>
                </a:ext>
              </a:extLst>
            </p:cNvPr>
            <p:cNvPicPr/>
            <p:nvPr/>
          </p:nvPicPr>
          <p:blipFill>
            <a:blip r:embed="rId2" cstate="print"/>
            <a:srcRect b="4"/>
            <a:stretch/>
          </p:blipFill>
          <p:spPr>
            <a:xfrm>
              <a:off x="56151" y="67425"/>
              <a:ext cx="980221" cy="797951"/>
            </a:xfrm>
            <a:prstGeom prst="rect">
              <a:avLst/>
            </a:prstGeom>
            <a:ln>
              <a:noFill/>
            </a:ln>
          </p:spPr>
        </p:pic>
        <p:sp>
          <p:nvSpPr>
            <p:cNvPr id="14" name="TextShape 2">
              <a:extLst>
                <a:ext uri="{FF2B5EF4-FFF2-40B4-BE49-F238E27FC236}">
                  <a16:creationId xmlns:a16="http://schemas.microsoft.com/office/drawing/2014/main" id="{3E2D102E-ED89-0E4C-B29E-DBC073134F65}"/>
                </a:ext>
              </a:extLst>
            </p:cNvPr>
            <p:cNvSpPr txBox="1"/>
            <p:nvPr/>
          </p:nvSpPr>
          <p:spPr>
            <a:xfrm>
              <a:off x="233547" y="356428"/>
              <a:ext cx="819316" cy="353691"/>
            </a:xfrm>
            <a:prstGeom prst="rect">
              <a:avLst/>
            </a:prstGeom>
            <a:noFill/>
            <a:ln>
              <a:noFill/>
            </a:ln>
          </p:spPr>
          <p:txBody>
            <a:bodyPr lIns="67509" tIns="33754" rIns="67509" bIns="33754"/>
            <a:lstStyle/>
            <a:p>
              <a:r>
                <a:rPr lang="en-US" sz="600" spc="-1" dirty="0">
                  <a:solidFill>
                    <a:srgbClr val="ED1C24"/>
                  </a:solidFill>
                </a:rPr>
                <a:t>PICOSEC</a:t>
              </a:r>
              <a:endParaRPr lang="en-US" sz="600" spc="-1" dirty="0"/>
            </a:p>
            <a:p>
              <a:r>
                <a:rPr lang="en-US" sz="600" spc="-1" dirty="0"/>
                <a:t>Micromegas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701E145-FBD1-D04D-A151-004B21BFE8F3}"/>
              </a:ext>
            </a:extLst>
          </p:cNvPr>
          <p:cNvGrpSpPr/>
          <p:nvPr/>
        </p:nvGrpSpPr>
        <p:grpSpPr>
          <a:xfrm>
            <a:off x="54127" y="1154185"/>
            <a:ext cx="3571900" cy="1861974"/>
            <a:chOff x="252618" y="849085"/>
            <a:chExt cx="6026330" cy="2472154"/>
          </a:xfrm>
        </p:grpSpPr>
        <p:pic>
          <p:nvPicPr>
            <p:cNvPr id="10" name="Picture 2" descr="https://ars.els-cdn.com/content/image/1-s2.0-S0168900218305369-gr1_lrg.jpg">
              <a:extLst>
                <a:ext uri="{FF2B5EF4-FFF2-40B4-BE49-F238E27FC236}">
                  <a16:creationId xmlns:a16="http://schemas.microsoft.com/office/drawing/2014/main" id="{18D9A319-B667-734A-BAEF-C7D0336B03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2618" y="882839"/>
              <a:ext cx="6026330" cy="2438400"/>
            </a:xfrm>
            <a:prstGeom prst="rect">
              <a:avLst/>
            </a:prstGeom>
            <a:noFill/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E6336CD-092D-8840-A0C6-5FC919FF0016}"/>
                </a:ext>
              </a:extLst>
            </p:cNvPr>
            <p:cNvSpPr txBox="1"/>
            <p:nvPr/>
          </p:nvSpPr>
          <p:spPr>
            <a:xfrm>
              <a:off x="270035" y="849085"/>
              <a:ext cx="2291996" cy="3964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tx2"/>
                  </a:solidFill>
                </a:rPr>
                <a:t>Principle of Operation</a:t>
              </a:r>
            </a:p>
          </p:txBody>
        </p:sp>
      </p:grpSp>
      <p:grpSp>
        <p:nvGrpSpPr>
          <p:cNvPr id="18" name="Group 26">
            <a:extLst>
              <a:ext uri="{FF2B5EF4-FFF2-40B4-BE49-F238E27FC236}">
                <a16:creationId xmlns:a16="http://schemas.microsoft.com/office/drawing/2014/main" id="{B782B342-C223-B34E-A83F-721929892B89}"/>
              </a:ext>
            </a:extLst>
          </p:cNvPr>
          <p:cNvGrpSpPr/>
          <p:nvPr/>
        </p:nvGrpSpPr>
        <p:grpSpPr>
          <a:xfrm>
            <a:off x="3357786" y="5174713"/>
            <a:ext cx="2142917" cy="1407144"/>
            <a:chOff x="192157" y="3420989"/>
            <a:chExt cx="3511471" cy="2604212"/>
          </a:xfrm>
        </p:grpSpPr>
        <p:pic>
          <p:nvPicPr>
            <p:cNvPr id="20" name="Picture 19" descr="Picosec-signal.jpg">
              <a:extLst>
                <a:ext uri="{FF2B5EF4-FFF2-40B4-BE49-F238E27FC236}">
                  <a16:creationId xmlns:a16="http://schemas.microsoft.com/office/drawing/2014/main" id="{B5D2032B-4F09-E347-9005-5C72D40DB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2157" y="3420989"/>
              <a:ext cx="3511471" cy="2604212"/>
            </a:xfrm>
            <a:prstGeom prst="rect">
              <a:avLst/>
            </a:prstGeom>
          </p:spPr>
        </p:pic>
        <p:grpSp>
          <p:nvGrpSpPr>
            <p:cNvPr id="21" name="Group 25">
              <a:extLst>
                <a:ext uri="{FF2B5EF4-FFF2-40B4-BE49-F238E27FC236}">
                  <a16:creationId xmlns:a16="http://schemas.microsoft.com/office/drawing/2014/main" id="{0A803DE3-CBFB-6C4D-9A08-C500285DB728}"/>
                </a:ext>
              </a:extLst>
            </p:cNvPr>
            <p:cNvGrpSpPr/>
            <p:nvPr/>
          </p:nvGrpSpPr>
          <p:grpSpPr>
            <a:xfrm>
              <a:off x="1212576" y="4979505"/>
              <a:ext cx="2491051" cy="625984"/>
              <a:chOff x="1212576" y="4979505"/>
              <a:chExt cx="2491051" cy="625984"/>
            </a:xfrm>
          </p:grpSpPr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4161495A-6A6C-7541-8446-01ED1C54C5E3}"/>
                  </a:ext>
                </a:extLst>
              </p:cNvPr>
              <p:cNvCxnSpPr/>
              <p:nvPr/>
            </p:nvCxnSpPr>
            <p:spPr>
              <a:xfrm flipH="1" flipV="1">
                <a:off x="1212576" y="4979505"/>
                <a:ext cx="834885" cy="24847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6BDF7D3-29FC-9E43-9CC7-880462BEF9F4}"/>
                  </a:ext>
                </a:extLst>
              </p:cNvPr>
              <p:cNvSpPr txBox="1"/>
              <p:nvPr/>
            </p:nvSpPr>
            <p:spPr>
              <a:xfrm>
                <a:off x="1659836" y="5178286"/>
                <a:ext cx="2043791" cy="4272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/>
                  <a:t>electron signal</a:t>
                </a:r>
              </a:p>
            </p:txBody>
          </p:sp>
        </p:grpSp>
        <p:grpSp>
          <p:nvGrpSpPr>
            <p:cNvPr id="22" name="Group 26">
              <a:extLst>
                <a:ext uri="{FF2B5EF4-FFF2-40B4-BE49-F238E27FC236}">
                  <a16:creationId xmlns:a16="http://schemas.microsoft.com/office/drawing/2014/main" id="{E2C77B14-2CBE-8540-A558-956E8288557B}"/>
                </a:ext>
              </a:extLst>
            </p:cNvPr>
            <p:cNvGrpSpPr/>
            <p:nvPr/>
          </p:nvGrpSpPr>
          <p:grpSpPr>
            <a:xfrm>
              <a:off x="1674067" y="4146719"/>
              <a:ext cx="1674044" cy="901129"/>
              <a:chOff x="1674067" y="4146719"/>
              <a:chExt cx="1674044" cy="901129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B5F137D9-B96F-A94C-8FA5-99F3D4FCCEED}"/>
                  </a:ext>
                </a:extLst>
              </p:cNvPr>
              <p:cNvCxnSpPr/>
              <p:nvPr/>
            </p:nvCxnSpPr>
            <p:spPr>
              <a:xfrm flipH="1" flipV="1">
                <a:off x="1674067" y="4146719"/>
                <a:ext cx="646041" cy="58640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E01ED91-DC34-4149-B1B7-BBECAAC942ED}"/>
                  </a:ext>
                </a:extLst>
              </p:cNvPr>
              <p:cNvSpPr txBox="1"/>
              <p:nvPr/>
            </p:nvSpPr>
            <p:spPr>
              <a:xfrm>
                <a:off x="2294565" y="4620646"/>
                <a:ext cx="1053546" cy="427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b="1" dirty="0"/>
                  <a:t>ion signal</a:t>
                </a:r>
              </a:p>
            </p:txBody>
          </p:sp>
        </p:grp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0CE98E81-14D3-0449-BB54-4E8E355FD8CB}"/>
              </a:ext>
            </a:extLst>
          </p:cNvPr>
          <p:cNvSpPr/>
          <p:nvPr/>
        </p:nvSpPr>
        <p:spPr>
          <a:xfrm>
            <a:off x="3806448" y="1288095"/>
            <a:ext cx="504373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Tests with MPGD (MM) detectors in 1999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Common Project within RD-51 in 2015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Started with small detector (1 pad: </a:t>
            </a:r>
            <a:r>
              <a:rPr lang="en-US" sz="1200" dirty="0" err="1"/>
              <a:t>ø</a:t>
            </a:r>
            <a:r>
              <a:rPr lang="en-US" sz="1200" dirty="0"/>
              <a:t> 1cm)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Obtained Time-Resolution: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76 </a:t>
            </a:r>
            <a:r>
              <a:rPr lang="en-US" sz="1200" dirty="0" err="1">
                <a:solidFill>
                  <a:schemeClr val="accent2"/>
                </a:solidFill>
              </a:rPr>
              <a:t>ps</a:t>
            </a:r>
            <a:r>
              <a:rPr lang="en-US" sz="1200" dirty="0">
                <a:solidFill>
                  <a:schemeClr val="accent2"/>
                </a:solidFill>
              </a:rPr>
              <a:t> for single photons (tested with fs UV laser)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</a:rPr>
              <a:t>24 </a:t>
            </a:r>
            <a:r>
              <a:rPr lang="en-US" sz="1200" dirty="0" err="1">
                <a:solidFill>
                  <a:schemeClr val="accent2"/>
                </a:solidFill>
              </a:rPr>
              <a:t>ps</a:t>
            </a:r>
            <a:r>
              <a:rPr lang="en-US" sz="1200" dirty="0">
                <a:solidFill>
                  <a:schemeClr val="accent2"/>
                </a:solidFill>
              </a:rPr>
              <a:t> for 150 GeV muons (</a:t>
            </a:r>
            <a:r>
              <a:rPr lang="en-US" sz="1200" dirty="0" err="1">
                <a:solidFill>
                  <a:schemeClr val="accent2"/>
                </a:solidFill>
              </a:rPr>
              <a:t>Npe</a:t>
            </a:r>
            <a:r>
              <a:rPr lang="en-US" sz="1200" dirty="0">
                <a:solidFill>
                  <a:schemeClr val="accent2"/>
                </a:solidFill>
              </a:rPr>
              <a:t> = 10)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Nominal configuration:</a:t>
            </a:r>
          </a:p>
          <a:p>
            <a:pPr marL="654870" lvl="1" indent="-197670">
              <a:buFont typeface="Arial" panose="020B0604020202020204" pitchFamily="34" charset="0"/>
              <a:buChar char="•"/>
            </a:pPr>
            <a:r>
              <a:rPr lang="en-US" sz="1200" dirty="0"/>
              <a:t>3 mm MgF</a:t>
            </a:r>
            <a:r>
              <a:rPr lang="en-US" sz="1200" baseline="-25000" dirty="0"/>
              <a:t>2</a:t>
            </a:r>
            <a:r>
              <a:rPr lang="en-US" sz="1200" dirty="0"/>
              <a:t> + 5.5 nm Cr substrate + 18 nm </a:t>
            </a:r>
            <a:r>
              <a:rPr lang="en-US" sz="1200" dirty="0" err="1"/>
              <a:t>CsI</a:t>
            </a:r>
            <a:r>
              <a:rPr lang="en-US" sz="1200" dirty="0"/>
              <a:t> Photocathode (PC)</a:t>
            </a:r>
          </a:p>
          <a:p>
            <a:pPr marL="654870" lvl="1" indent="-197670">
              <a:buFont typeface="Arial" panose="020B0604020202020204" pitchFamily="34" charset="0"/>
              <a:buChar char="•"/>
            </a:pPr>
            <a:r>
              <a:rPr lang="en-US" sz="1200" dirty="0"/>
              <a:t>Bulk </a:t>
            </a:r>
            <a:r>
              <a:rPr lang="en-US" sz="1200" dirty="0" err="1"/>
              <a:t>MicroMegas</a:t>
            </a:r>
            <a:r>
              <a:rPr lang="en-US" sz="1200" dirty="0"/>
              <a:t>, 200 </a:t>
            </a:r>
            <a:r>
              <a:rPr lang="el-GR" sz="1200" dirty="0"/>
              <a:t>μ</a:t>
            </a:r>
            <a:r>
              <a:rPr lang="en-US" sz="1200" dirty="0"/>
              <a:t>m drift + 128 </a:t>
            </a:r>
            <a:r>
              <a:rPr lang="el-GR" sz="1200" dirty="0"/>
              <a:t>μ</a:t>
            </a:r>
            <a:r>
              <a:rPr lang="en-US" sz="1200" dirty="0"/>
              <a:t>m amplification</a:t>
            </a:r>
          </a:p>
          <a:p>
            <a:pPr marL="654870" lvl="1" indent="-197670">
              <a:buFont typeface="Arial" panose="020B0604020202020204" pitchFamily="34" charset="0"/>
              <a:buChar char="•"/>
            </a:pPr>
            <a:r>
              <a:rPr lang="en-GB" sz="1200" dirty="0"/>
              <a:t>Optimum WP: </a:t>
            </a:r>
            <a:r>
              <a:rPr lang="en-US" sz="1200" dirty="0" err="1"/>
              <a:t>V</a:t>
            </a:r>
            <a:r>
              <a:rPr lang="en-US" sz="1200" baseline="-25000" dirty="0" err="1"/>
              <a:t>drift</a:t>
            </a:r>
            <a:r>
              <a:rPr lang="en-US" sz="1200" baseline="-25000" dirty="0"/>
              <a:t> </a:t>
            </a:r>
            <a:r>
              <a:rPr lang="en-US" sz="1200" dirty="0"/>
              <a:t>: </a:t>
            </a:r>
            <a:r>
              <a:rPr lang="en-US" sz="1200" dirty="0" err="1"/>
              <a:t>V</a:t>
            </a:r>
            <a:r>
              <a:rPr lang="en-US" sz="1200" baseline="-25000" dirty="0" err="1"/>
              <a:t>mesh</a:t>
            </a:r>
            <a:r>
              <a:rPr lang="en-US" sz="1200" baseline="-25000" dirty="0"/>
              <a:t> </a:t>
            </a:r>
            <a:r>
              <a:rPr lang="en-US" sz="1200" dirty="0"/>
              <a:t>:</a:t>
            </a:r>
            <a:r>
              <a:rPr lang="en-US" sz="1200" dirty="0" err="1"/>
              <a:t>V</a:t>
            </a:r>
            <a:r>
              <a:rPr lang="en-US" sz="1200" baseline="-25000" dirty="0" err="1"/>
              <a:t>anode</a:t>
            </a:r>
            <a:r>
              <a:rPr lang="en-US" sz="1200" dirty="0"/>
              <a:t>: -475V : 0V : +275V</a:t>
            </a:r>
          </a:p>
          <a:p>
            <a:pPr marL="654870" lvl="1" indent="-197670">
              <a:buFont typeface="Arial" panose="020B0604020202020204" pitchFamily="34" charset="0"/>
              <a:buChar char="•"/>
            </a:pPr>
            <a:r>
              <a:rPr lang="en-US" sz="1200" dirty="0"/>
              <a:t>Ne:C</a:t>
            </a:r>
            <a:r>
              <a:rPr lang="en-US" sz="1200" baseline="-25000" dirty="0"/>
              <a:t>2</a:t>
            </a:r>
            <a:r>
              <a:rPr lang="en-US" sz="1200" dirty="0"/>
              <a:t>H</a:t>
            </a:r>
            <a:r>
              <a:rPr lang="en-US" sz="1200" baseline="-25000" dirty="0"/>
              <a:t>6</a:t>
            </a:r>
            <a:r>
              <a:rPr lang="en-US" sz="1200" dirty="0"/>
              <a:t>:CF</a:t>
            </a:r>
            <a:r>
              <a:rPr lang="en-US" sz="1200" baseline="-25000" dirty="0"/>
              <a:t>4 </a:t>
            </a:r>
            <a:r>
              <a:rPr lang="en-US" sz="1200" dirty="0"/>
              <a:t>80:10:10 allows gain of few 10</a:t>
            </a:r>
            <a:r>
              <a:rPr lang="en-US" sz="1200" baseline="30000" dirty="0"/>
              <a:t>5</a:t>
            </a:r>
            <a:r>
              <a:rPr lang="en-US" sz="1200" dirty="0"/>
              <a:t> – 10</a:t>
            </a:r>
            <a:r>
              <a:rPr lang="en-US" sz="1200" baseline="30000" dirty="0"/>
              <a:t>6</a:t>
            </a:r>
          </a:p>
          <a:p>
            <a:pPr marL="654870" lvl="1" indent="-197670">
              <a:buFont typeface="Arial" panose="020B0604020202020204" pitchFamily="34" charset="0"/>
              <a:buChar char="•"/>
            </a:pPr>
            <a:r>
              <a:rPr lang="en-US" sz="1200" dirty="0"/>
              <a:t>Readout: 1 pad (</a:t>
            </a:r>
            <a:r>
              <a:rPr lang="en-US" sz="1200" dirty="0" err="1"/>
              <a:t>ø</a:t>
            </a:r>
            <a:r>
              <a:rPr lang="en-US" sz="1200" dirty="0"/>
              <a:t> 1cm, ~10pF)</a:t>
            </a:r>
          </a:p>
          <a:p>
            <a:pPr marL="197670" indent="-197670">
              <a:buFont typeface="Arial" panose="020B0604020202020204" pitchFamily="34" charset="0"/>
              <a:buChar char="•"/>
            </a:pPr>
            <a:r>
              <a:rPr lang="en-US" dirty="0"/>
              <a:t>Many different configurations tested: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Different bulk-MM: Thin-Mesh, Resistive, Floating-Pads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Different Photo Cathodes: </a:t>
            </a:r>
            <a:r>
              <a:rPr lang="en-US" sz="1200" dirty="0" err="1"/>
              <a:t>CsI</a:t>
            </a:r>
            <a:r>
              <a:rPr lang="en-US" sz="1200" dirty="0"/>
              <a:t>, Cr, Al, DLC, B</a:t>
            </a:r>
            <a:r>
              <a:rPr lang="en-US" sz="1200" baseline="-25000" dirty="0"/>
              <a:t>4</a:t>
            </a:r>
            <a:r>
              <a:rPr lang="en-US" sz="1200" dirty="0"/>
              <a:t>C, B-doped DLC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Processes very well modeled in Simulation</a:t>
            </a:r>
          </a:p>
        </p:txBody>
      </p:sp>
      <p:grpSp>
        <p:nvGrpSpPr>
          <p:cNvPr id="31" name="Group 24">
            <a:extLst>
              <a:ext uri="{FF2B5EF4-FFF2-40B4-BE49-F238E27FC236}">
                <a16:creationId xmlns:a16="http://schemas.microsoft.com/office/drawing/2014/main" id="{5FB55820-FAFD-A245-B373-FCE6E5DB2B7C}"/>
              </a:ext>
            </a:extLst>
          </p:cNvPr>
          <p:cNvGrpSpPr/>
          <p:nvPr/>
        </p:nvGrpSpPr>
        <p:grpSpPr>
          <a:xfrm>
            <a:off x="5620501" y="5190688"/>
            <a:ext cx="1415631" cy="1375194"/>
            <a:chOff x="725705" y="3236737"/>
            <a:chExt cx="2768844" cy="2846363"/>
          </a:xfrm>
        </p:grpSpPr>
        <p:pic>
          <p:nvPicPr>
            <p:cNvPr id="32" name="Picture 31" descr="picosec-single-photon-time sesolution.jpg">
              <a:extLst>
                <a:ext uri="{FF2B5EF4-FFF2-40B4-BE49-F238E27FC236}">
                  <a16:creationId xmlns:a16="http://schemas.microsoft.com/office/drawing/2014/main" id="{54860254-F23E-3E4F-88D8-964C1C0A8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5705" y="3239169"/>
              <a:ext cx="2768844" cy="2843931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3630F6D-EC77-7649-9443-9319A75404B4}"/>
                </a:ext>
              </a:extLst>
            </p:cNvPr>
            <p:cNvSpPr txBox="1"/>
            <p:nvPr/>
          </p:nvSpPr>
          <p:spPr>
            <a:xfrm>
              <a:off x="1049827" y="3236737"/>
              <a:ext cx="1916564" cy="593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n-US" sz="900" b="1" dirty="0">
                  <a:solidFill>
                    <a:srgbClr val="C00000"/>
                  </a:solidFill>
                </a:rPr>
                <a:t>266nm photons</a:t>
              </a:r>
            </a:p>
            <a:p>
              <a:pPr algn="ctr">
                <a:lnSpc>
                  <a:spcPts val="900"/>
                </a:lnSpc>
              </a:pPr>
              <a:r>
                <a:rPr lang="el-GR" sz="900" b="1" dirty="0">
                  <a:solidFill>
                    <a:srgbClr val="C00000"/>
                  </a:solidFill>
                </a:rPr>
                <a:t>σ</a:t>
              </a:r>
              <a:r>
                <a:rPr lang="en-US" sz="900" b="1" baseline="-25000" dirty="0">
                  <a:solidFill>
                    <a:srgbClr val="C00000"/>
                  </a:solidFill>
                </a:rPr>
                <a:t>ph</a:t>
              </a:r>
              <a:r>
                <a:rPr lang="en-US" sz="900" b="1" dirty="0">
                  <a:solidFill>
                    <a:srgbClr val="C00000"/>
                  </a:solidFill>
                </a:rPr>
                <a:t>=76.0±0.4 </a:t>
              </a:r>
              <a:r>
                <a:rPr lang="en-US" sz="900" b="1" dirty="0" err="1">
                  <a:solidFill>
                    <a:srgbClr val="C00000"/>
                  </a:solidFill>
                </a:rPr>
                <a:t>ps</a:t>
              </a:r>
              <a:endParaRPr lang="en-US" sz="9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3252DEC-D47A-E146-B110-5B449ADEC282}"/>
              </a:ext>
            </a:extLst>
          </p:cNvPr>
          <p:cNvGrpSpPr/>
          <p:nvPr/>
        </p:nvGrpSpPr>
        <p:grpSpPr>
          <a:xfrm>
            <a:off x="7134369" y="5190689"/>
            <a:ext cx="2009631" cy="1375193"/>
            <a:chOff x="3880706" y="3441884"/>
            <a:chExt cx="4196993" cy="3084051"/>
          </a:xfrm>
        </p:grpSpPr>
        <p:pic>
          <p:nvPicPr>
            <p:cNvPr id="35" name="Picture 34" descr="picosec-time sesolution.jpg">
              <a:extLst>
                <a:ext uri="{FF2B5EF4-FFF2-40B4-BE49-F238E27FC236}">
                  <a16:creationId xmlns:a16="http://schemas.microsoft.com/office/drawing/2014/main" id="{37E7DEFD-D661-0B42-9BF8-0D2B6EF7F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80706" y="3441884"/>
              <a:ext cx="4196993" cy="3084051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10EAF09-595E-D64E-ACD1-2AA0AD64537F}"/>
                </a:ext>
              </a:extLst>
            </p:cNvPr>
            <p:cNvSpPr/>
            <p:nvPr/>
          </p:nvSpPr>
          <p:spPr>
            <a:xfrm>
              <a:off x="4561978" y="5508432"/>
              <a:ext cx="1967124" cy="439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900" b="1" dirty="0">
                  <a:solidFill>
                    <a:srgbClr val="C00000"/>
                  </a:solidFill>
                </a:rPr>
                <a:t>150 </a:t>
              </a:r>
              <a:r>
                <a:rPr lang="en-US" sz="900" b="1" dirty="0" err="1">
                  <a:solidFill>
                    <a:srgbClr val="C00000"/>
                  </a:solidFill>
                </a:rPr>
                <a:t>GeV</a:t>
              </a:r>
              <a:r>
                <a:rPr lang="en-US" sz="900" b="1" dirty="0">
                  <a:solidFill>
                    <a:srgbClr val="C00000"/>
                  </a:solidFill>
                </a:rPr>
                <a:t> </a:t>
              </a:r>
              <a:r>
                <a:rPr lang="en-US" sz="900" b="1" dirty="0" err="1">
                  <a:solidFill>
                    <a:srgbClr val="C00000"/>
                  </a:solidFill>
                </a:rPr>
                <a:t>muons</a:t>
              </a:r>
              <a:endParaRPr lang="en-US" sz="9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0C66AC9-C344-244F-8803-748356CF8407}"/>
              </a:ext>
            </a:extLst>
          </p:cNvPr>
          <p:cNvGrpSpPr/>
          <p:nvPr/>
        </p:nvGrpSpPr>
        <p:grpSpPr>
          <a:xfrm>
            <a:off x="158306" y="3217760"/>
            <a:ext cx="3199479" cy="2531573"/>
            <a:chOff x="4701209" y="3556419"/>
            <a:chExt cx="3662021" cy="2794685"/>
          </a:xfrm>
        </p:grpSpPr>
        <p:pic>
          <p:nvPicPr>
            <p:cNvPr id="38" name="Picture 37" descr="picosec-time resolution peak.jpg">
              <a:extLst>
                <a:ext uri="{FF2B5EF4-FFF2-40B4-BE49-F238E27FC236}">
                  <a16:creationId xmlns:a16="http://schemas.microsoft.com/office/drawing/2014/main" id="{7648791A-7637-CD49-87FE-4F71CD5312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701209" y="3556419"/>
              <a:ext cx="3662021" cy="279468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E74C69BD-52B6-884E-A3B3-B0E0E5D3FF1E}"/>
                    </a:ext>
                  </a:extLst>
                </p:cNvPr>
                <p:cNvSpPr/>
                <p:nvPr/>
              </p:nvSpPr>
              <p:spPr>
                <a:xfrm>
                  <a:off x="5123262" y="3587062"/>
                  <a:ext cx="1444002" cy="849411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el-GR" sz="1100" dirty="0">
                      <a:solidFill>
                        <a:srgbClr val="0070C0"/>
                      </a:solidFill>
                    </a:rPr>
                    <a:t>σ</a:t>
                  </a:r>
                  <a:r>
                    <a:rPr lang="en-US" sz="1100" baseline="-25000" dirty="0">
                      <a:solidFill>
                        <a:srgbClr val="0070C0"/>
                      </a:solidFill>
                    </a:rPr>
                    <a:t>tot</a:t>
                  </a:r>
                  <a:r>
                    <a:rPr lang="en-US" sz="1100" dirty="0">
                      <a:solidFill>
                        <a:srgbClr val="0070C0"/>
                      </a:solidFill>
                    </a:rPr>
                    <a:t>=24.0±0.3 </a:t>
                  </a:r>
                  <a:r>
                    <a:rPr lang="en-US" sz="1100" dirty="0" err="1">
                      <a:solidFill>
                        <a:srgbClr val="0070C0"/>
                      </a:solidFill>
                    </a:rPr>
                    <a:t>ps</a:t>
                  </a:r>
                  <a:endParaRPr lang="en-US" sz="1100" dirty="0">
                    <a:solidFill>
                      <a:srgbClr val="0070C0"/>
                    </a:solidFill>
                  </a:endParaRPr>
                </a:p>
                <a:p>
                  <a:r>
                    <a:rPr lang="en-US" sz="1100" dirty="0">
                      <a:solidFill>
                        <a:srgbClr val="0070C0"/>
                      </a:solidFill>
                    </a:rPr>
                    <a:t>&lt;</a:t>
                  </a:r>
                  <a:r>
                    <a:rPr lang="en-US" sz="1100" dirty="0" err="1">
                      <a:solidFill>
                        <a:srgbClr val="0070C0"/>
                      </a:solidFill>
                    </a:rPr>
                    <a:t>N</a:t>
                  </a:r>
                  <a:r>
                    <a:rPr lang="en-US" sz="1100" baseline="-25000" dirty="0" err="1">
                      <a:solidFill>
                        <a:srgbClr val="0070C0"/>
                      </a:solidFill>
                    </a:rPr>
                    <a:t>phe</a:t>
                  </a:r>
                  <a:r>
                    <a:rPr lang="en-US" sz="1100" dirty="0">
                      <a:solidFill>
                        <a:srgbClr val="0070C0"/>
                      </a:solidFill>
                    </a:rPr>
                    <a:t>&gt; </a:t>
                  </a:r>
                  <a14:m>
                    <m:oMath xmlns:m="http://schemas.openxmlformats.org/officeDocument/2006/math">
                      <m:r>
                        <a:rPr lang="en-US" sz="1100" b="0" i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1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1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</m:t>
                      </m:r>
                    </m:oMath>
                  </a14:m>
                  <a:endParaRPr lang="en-US" sz="1100" dirty="0">
                    <a:solidFill>
                      <a:srgbClr val="0070C0"/>
                    </a:solidFill>
                  </a:endParaRPr>
                </a:p>
                <a:p>
                  <a:r>
                    <a:rPr lang="en-US" sz="1100" dirty="0">
                      <a:solidFill>
                        <a:srgbClr val="0070C0"/>
                      </a:solidFill>
                    </a:rPr>
                    <a:t>150 </a:t>
                  </a:r>
                  <a:r>
                    <a:rPr lang="en-US" sz="1100" dirty="0" err="1">
                      <a:solidFill>
                        <a:srgbClr val="0070C0"/>
                      </a:solidFill>
                    </a:rPr>
                    <a:t>GeV</a:t>
                  </a:r>
                  <a:r>
                    <a:rPr lang="en-US" sz="1100" dirty="0">
                      <a:solidFill>
                        <a:srgbClr val="0070C0"/>
                      </a:solidFill>
                    </a:rPr>
                    <a:t> </a:t>
                  </a:r>
                  <a:r>
                    <a:rPr lang="en-US" sz="1100" dirty="0" err="1">
                      <a:solidFill>
                        <a:srgbClr val="0070C0"/>
                      </a:solidFill>
                    </a:rPr>
                    <a:t>muons</a:t>
                  </a:r>
                  <a:endParaRPr lang="en-US" sz="1100" dirty="0">
                    <a:solidFill>
                      <a:srgbClr val="0070C0"/>
                    </a:solidFill>
                  </a:endParaRPr>
                </a:p>
                <a:p>
                  <a:r>
                    <a:rPr lang="en-US" sz="1100" dirty="0">
                      <a:solidFill>
                        <a:srgbClr val="0070C0"/>
                      </a:solidFill>
                    </a:rPr>
                    <a:t>single pad – ø 1cm</a:t>
                  </a:r>
                </a:p>
              </p:txBody>
            </p:sp>
          </mc:Choice>
          <mc:Fallback xmlns="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E74C69BD-52B6-884E-A3B3-B0E0E5D3FF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3262" y="3587062"/>
                  <a:ext cx="1444002" cy="849411"/>
                </a:xfrm>
                <a:prstGeom prst="rect">
                  <a:avLst/>
                </a:prstGeom>
                <a:blipFill>
                  <a:blip r:embed="rId8"/>
                  <a:stretch>
                    <a:fillRect b="-3226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C3A080C9-690B-5342-A08F-DDE47D2B844C}"/>
              </a:ext>
            </a:extLst>
          </p:cNvPr>
          <p:cNvSpPr txBox="1"/>
          <p:nvPr/>
        </p:nvSpPr>
        <p:spPr>
          <a:xfrm rot="16200000">
            <a:off x="7000081" y="2837058"/>
            <a:ext cx="3810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References: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NIM A903 (2018) 317–325</a:t>
            </a:r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93C0C0-2EBF-0F42-A885-ADFD7124E599}"/>
              </a:ext>
            </a:extLst>
          </p:cNvPr>
          <p:cNvSpPr txBox="1"/>
          <p:nvPr/>
        </p:nvSpPr>
        <p:spPr>
          <a:xfrm>
            <a:off x="288333" y="5822929"/>
            <a:ext cx="29935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U</a:t>
            </a:r>
            <a:r>
              <a:rPr lang="en-IT" sz="1400" dirty="0"/>
              <a:t>se of CIVIDEC 2GHz 40dB current amplifier … however at G=</a:t>
            </a:r>
            <a:r>
              <a:rPr lang="en-US" sz="1400" dirty="0"/>
              <a:t> 10</a:t>
            </a:r>
            <a:r>
              <a:rPr lang="en-US" sz="1400" baseline="30000" dirty="0"/>
              <a:t>5</a:t>
            </a:r>
            <a:r>
              <a:rPr lang="en-US" sz="1400" dirty="0"/>
              <a:t> – 10</a:t>
            </a:r>
            <a:r>
              <a:rPr lang="en-US" sz="1400" baseline="30000" dirty="0"/>
              <a:t>6 </a:t>
            </a:r>
            <a:r>
              <a:rPr lang="en-US" sz="1400" dirty="0"/>
              <a:t>signal directly visible on oscilloscope</a:t>
            </a:r>
            <a:endParaRPr lang="en-IT" sz="1400" dirty="0"/>
          </a:p>
        </p:txBody>
      </p:sp>
    </p:spTree>
    <p:extLst>
      <p:ext uri="{BB962C8B-B14F-4D97-AF65-F5344CB8AC3E}">
        <p14:creationId xmlns:p14="http://schemas.microsoft.com/office/powerpoint/2010/main" val="2609677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>
            <a:extLst>
              <a:ext uri="{FF2B5EF4-FFF2-40B4-BE49-F238E27FC236}">
                <a16:creationId xmlns:a16="http://schemas.microsoft.com/office/drawing/2014/main" id="{6E848369-FB40-3C4A-A3AD-A64DE763C82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233485">
            <a:off x="6360158" y="979148"/>
            <a:ext cx="2382979" cy="21838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EDD229-1682-4D4D-BD7E-4B0F8FC44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03062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0070C0"/>
                </a:solidFill>
              </a:rPr>
              <a:t>Fast Timing with MPGDs: picosec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697C1-0136-AB4B-9E9E-990ACB107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69" y="6486524"/>
            <a:ext cx="2057400" cy="365125"/>
          </a:xfrm>
        </p:spPr>
        <p:txBody>
          <a:bodyPr/>
          <a:lstStyle/>
          <a:p>
            <a:r>
              <a:rPr lang="it-IT" dirty="0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DE6E0-9209-2742-8874-204745ED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86522"/>
            <a:ext cx="3086100" cy="365125"/>
          </a:xfrm>
        </p:spPr>
        <p:txBody>
          <a:bodyPr/>
          <a:lstStyle/>
          <a:p>
            <a:r>
              <a:rPr lang="it-IT" dirty="0"/>
              <a:t>Precision Timing Detectors - </a:t>
            </a:r>
            <a:r>
              <a:rPr lang="it-IT" dirty="0" err="1"/>
              <a:t>P.Verwilligen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1BBA1-580F-E74D-8DF9-A3EFB827C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486522"/>
            <a:ext cx="2057400" cy="365125"/>
          </a:xfrm>
        </p:spPr>
        <p:txBody>
          <a:bodyPr/>
          <a:lstStyle/>
          <a:p>
            <a:fld id="{577809E2-FD47-ED45-B19A-631997B74C0F}" type="slidenum">
              <a:rPr lang="it-IT" smtClean="0"/>
              <a:t>15</a:t>
            </a:fld>
            <a:endParaRPr lang="it-IT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CB3C5B-EFCD-1B48-A09E-671767AFDEF6}"/>
              </a:ext>
            </a:extLst>
          </p:cNvPr>
          <p:cNvGrpSpPr/>
          <p:nvPr/>
        </p:nvGrpSpPr>
        <p:grpSpPr>
          <a:xfrm>
            <a:off x="8349024" y="109631"/>
            <a:ext cx="689848" cy="432898"/>
            <a:chOff x="56151" y="67425"/>
            <a:chExt cx="996712" cy="797951"/>
          </a:xfrm>
        </p:grpSpPr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10CF124A-C12F-0A47-B13E-1C9ED0E880E4}"/>
                </a:ext>
              </a:extLst>
            </p:cNvPr>
            <p:cNvPicPr/>
            <p:nvPr/>
          </p:nvPicPr>
          <p:blipFill>
            <a:blip r:embed="rId3" cstate="print"/>
            <a:srcRect b="4"/>
            <a:stretch/>
          </p:blipFill>
          <p:spPr>
            <a:xfrm>
              <a:off x="56151" y="67425"/>
              <a:ext cx="980221" cy="797951"/>
            </a:xfrm>
            <a:prstGeom prst="rect">
              <a:avLst/>
            </a:prstGeom>
            <a:ln>
              <a:noFill/>
            </a:ln>
          </p:spPr>
        </p:pic>
        <p:sp>
          <p:nvSpPr>
            <p:cNvPr id="14" name="TextShape 2">
              <a:extLst>
                <a:ext uri="{FF2B5EF4-FFF2-40B4-BE49-F238E27FC236}">
                  <a16:creationId xmlns:a16="http://schemas.microsoft.com/office/drawing/2014/main" id="{3E2D102E-ED89-0E4C-B29E-DBC073134F65}"/>
                </a:ext>
              </a:extLst>
            </p:cNvPr>
            <p:cNvSpPr txBox="1"/>
            <p:nvPr/>
          </p:nvSpPr>
          <p:spPr>
            <a:xfrm>
              <a:off x="233547" y="356428"/>
              <a:ext cx="819316" cy="353691"/>
            </a:xfrm>
            <a:prstGeom prst="rect">
              <a:avLst/>
            </a:prstGeom>
            <a:noFill/>
            <a:ln>
              <a:noFill/>
            </a:ln>
          </p:spPr>
          <p:txBody>
            <a:bodyPr lIns="67509" tIns="33754" rIns="67509" bIns="33754"/>
            <a:lstStyle/>
            <a:p>
              <a:r>
                <a:rPr lang="en-US" sz="600" spc="-1" dirty="0">
                  <a:solidFill>
                    <a:srgbClr val="ED1C24"/>
                  </a:solidFill>
                </a:rPr>
                <a:t>PICOSEC</a:t>
              </a:r>
              <a:endParaRPr lang="en-US" sz="600" spc="-1" dirty="0"/>
            </a:p>
            <a:p>
              <a:r>
                <a:rPr lang="en-US" sz="600" spc="-1" dirty="0"/>
                <a:t>Micromegas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C3A080C9-690B-5342-A08F-DDE47D2B844C}"/>
              </a:ext>
            </a:extLst>
          </p:cNvPr>
          <p:cNvSpPr txBox="1"/>
          <p:nvPr/>
        </p:nvSpPr>
        <p:spPr>
          <a:xfrm rot="16200000">
            <a:off x="6063441" y="3597013"/>
            <a:ext cx="551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References: </a:t>
            </a: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NIM-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 993 (2021) 165049</a:t>
            </a:r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C8FDEDC-FF8A-0749-8E94-1F836221FF95}"/>
              </a:ext>
            </a:extLst>
          </p:cNvPr>
          <p:cNvGrpSpPr/>
          <p:nvPr/>
        </p:nvGrpSpPr>
        <p:grpSpPr>
          <a:xfrm>
            <a:off x="2111979" y="1214247"/>
            <a:ext cx="2248458" cy="1874586"/>
            <a:chOff x="4765398" y="4711150"/>
            <a:chExt cx="2732064" cy="2409833"/>
          </a:xfrm>
        </p:grpSpPr>
        <p:pic>
          <p:nvPicPr>
            <p:cNvPr id="44" name="Picture 10">
              <a:extLst>
                <a:ext uri="{FF2B5EF4-FFF2-40B4-BE49-F238E27FC236}">
                  <a16:creationId xmlns:a16="http://schemas.microsoft.com/office/drawing/2014/main" id="{393B379D-C10E-1042-A3F8-F89D698CDF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65398" y="4711150"/>
              <a:ext cx="2732064" cy="2057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9E657FD-8D7C-8348-A8A4-B6604A40119C}"/>
                </a:ext>
              </a:extLst>
            </p:cNvPr>
            <p:cNvSpPr txBox="1"/>
            <p:nvPr/>
          </p:nvSpPr>
          <p:spPr>
            <a:xfrm>
              <a:off x="4765398" y="6824242"/>
              <a:ext cx="2732064" cy="296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Multi-pad PICOSEC: 19 hex pads ø 1cm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4A237FC-7B9E-9647-8677-01AA2D10E0D4}"/>
              </a:ext>
            </a:extLst>
          </p:cNvPr>
          <p:cNvGrpSpPr/>
          <p:nvPr/>
        </p:nvGrpSpPr>
        <p:grpSpPr>
          <a:xfrm>
            <a:off x="4999357" y="3706817"/>
            <a:ext cx="3616249" cy="2586104"/>
            <a:chOff x="5050471" y="2309714"/>
            <a:chExt cx="4848699" cy="3249301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F99E4FD3-9756-154B-8D0A-F56AECCB3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50471" y="3317769"/>
              <a:ext cx="2386088" cy="2241246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84EF019E-A982-AC42-930B-F4BFD3180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589995" y="3257194"/>
              <a:ext cx="2309175" cy="2301821"/>
            </a:xfrm>
            <a:prstGeom prst="rect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983A429-1C96-4547-A0BA-5B53AC8F1A8B}"/>
                </a:ext>
              </a:extLst>
            </p:cNvPr>
            <p:cNvSpPr/>
            <p:nvPr/>
          </p:nvSpPr>
          <p:spPr>
            <a:xfrm>
              <a:off x="5098774" y="2979471"/>
              <a:ext cx="2385391" cy="4682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225"/>
                </a:spcBef>
              </a:pPr>
              <a:r>
                <a:rPr lang="en-US" sz="900" dirty="0"/>
                <a:t>All tracks passing within  R&lt;2mm from the center of any pad</a:t>
              </a:r>
              <a:endParaRPr lang="en-GB" sz="900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86055BA-356A-854B-95A8-276BE74FC4B0}"/>
                </a:ext>
              </a:extLst>
            </p:cNvPr>
            <p:cNvSpPr/>
            <p:nvPr/>
          </p:nvSpPr>
          <p:spPr>
            <a:xfrm>
              <a:off x="7776392" y="2969163"/>
              <a:ext cx="2073286" cy="4682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225"/>
                </a:spcBef>
              </a:pPr>
              <a:r>
                <a:rPr lang="en-US" sz="900" dirty="0"/>
                <a:t>All tracks passing within  R&lt;2mm from any pad corner</a:t>
              </a:r>
              <a:endParaRPr lang="en-GB" sz="900" dirty="0"/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12E0B688-C4C5-7F4F-BE3B-DB2F46C4E9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/>
            <a:srcRect b="28408"/>
            <a:stretch/>
          </p:blipFill>
          <p:spPr>
            <a:xfrm rot="16200000">
              <a:off x="7735961" y="3853040"/>
              <a:ext cx="958854" cy="343228"/>
            </a:xfrm>
            <a:prstGeom prst="rect">
              <a:avLst/>
            </a:prstGeom>
          </p:spPr>
        </p:pic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0984C67-F3D7-6443-BFF6-885C7282AFB1}"/>
                </a:ext>
              </a:extLst>
            </p:cNvPr>
            <p:cNvSpPr/>
            <p:nvPr/>
          </p:nvSpPr>
          <p:spPr>
            <a:xfrm>
              <a:off x="5253610" y="2309714"/>
              <a:ext cx="4502715" cy="6633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400" b="1" dirty="0"/>
                <a:t>Multi-pad detector: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l-GR" sz="1400" dirty="0">
                  <a:solidFill>
                    <a:srgbClr val="0070C0"/>
                  </a:solidFill>
                </a:rPr>
                <a:t>σ</a:t>
              </a:r>
              <a:r>
                <a:rPr lang="en-US" sz="1400" baseline="-25000" dirty="0">
                  <a:solidFill>
                    <a:srgbClr val="0070C0"/>
                  </a:solidFill>
                </a:rPr>
                <a:t>t </a:t>
              </a:r>
              <a:r>
                <a:rPr lang="en-US" sz="1400" dirty="0">
                  <a:solidFill>
                    <a:srgbClr val="0070C0"/>
                  </a:solidFill>
                </a:rPr>
                <a:t>preserved with signal on multiple pads. </a:t>
              </a:r>
              <a:endParaRPr lang="fr-FR" sz="1400" dirty="0">
                <a:solidFill>
                  <a:srgbClr val="0070C0"/>
                </a:solidFill>
              </a:endParaRPr>
            </a:p>
          </p:txBody>
        </p:sp>
      </p:grpSp>
      <p:sp>
        <p:nvSpPr>
          <p:cNvPr id="3" name="Striped Right Arrow 2">
            <a:extLst>
              <a:ext uri="{FF2B5EF4-FFF2-40B4-BE49-F238E27FC236}">
                <a16:creationId xmlns:a16="http://schemas.microsoft.com/office/drawing/2014/main" id="{C83CB408-C91E-844D-8504-081E36784410}"/>
              </a:ext>
            </a:extLst>
          </p:cNvPr>
          <p:cNvSpPr/>
          <p:nvPr/>
        </p:nvSpPr>
        <p:spPr>
          <a:xfrm>
            <a:off x="232717" y="2916327"/>
            <a:ext cx="8446737" cy="794131"/>
          </a:xfrm>
          <a:prstGeom prst="stripedRightArrow">
            <a:avLst>
              <a:gd name="adj1" fmla="val 5376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50DE50E-93E6-BB4F-8540-23F3A4CEFBE4}"/>
              </a:ext>
            </a:extLst>
          </p:cNvPr>
          <p:cNvGrpSpPr/>
          <p:nvPr/>
        </p:nvGrpSpPr>
        <p:grpSpPr>
          <a:xfrm>
            <a:off x="232717" y="1209074"/>
            <a:ext cx="1632621" cy="1860637"/>
            <a:chOff x="4482144" y="4517458"/>
            <a:chExt cx="2021686" cy="2335646"/>
          </a:xfrm>
        </p:grpSpPr>
        <p:pic>
          <p:nvPicPr>
            <p:cNvPr id="56" name="Picture 3" descr="C:\Documents\MyDocuments\Samsung\Micromegas FT\2015-04-24 004.jpg">
              <a:extLst>
                <a:ext uri="{FF2B5EF4-FFF2-40B4-BE49-F238E27FC236}">
                  <a16:creationId xmlns:a16="http://schemas.microsoft.com/office/drawing/2014/main" id="{D60C266C-DBF0-C04A-B0BF-F40DFC3837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432" b="6311"/>
            <a:stretch/>
          </p:blipFill>
          <p:spPr bwMode="auto">
            <a:xfrm rot="16200000">
              <a:off x="4482256" y="4517346"/>
              <a:ext cx="2021462" cy="2021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391204-0A7F-9D46-99FC-3D03E85A9BDC}"/>
                </a:ext>
              </a:extLst>
            </p:cNvPr>
            <p:cNvSpPr txBox="1"/>
            <p:nvPr/>
          </p:nvSpPr>
          <p:spPr>
            <a:xfrm>
              <a:off x="4559616" y="6563342"/>
              <a:ext cx="1944214" cy="289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Single pad PICOSEC detector</a:t>
              </a:r>
            </a:p>
          </p:txBody>
        </p: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71154358-193E-E844-AC49-F9137EB8E1B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027" y="1220253"/>
            <a:ext cx="1940384" cy="1588997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3E53B492-25FC-0544-AE74-E37370379525}"/>
              </a:ext>
            </a:extLst>
          </p:cNvPr>
          <p:cNvSpPr txBox="1"/>
          <p:nvPr/>
        </p:nvSpPr>
        <p:spPr>
          <a:xfrm>
            <a:off x="4897690" y="2880036"/>
            <a:ext cx="28797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x-none" sz="900" dirty="0"/>
              <a:t>10x10 </a:t>
            </a:r>
            <a:r>
              <a:rPr lang="x-none" sz="900"/>
              <a:t>pad </a:t>
            </a:r>
            <a:r>
              <a:rPr lang="en-US" sz="900" dirty="0"/>
              <a:t>PICOSEC</a:t>
            </a:r>
            <a:r>
              <a:rPr lang="x-none" sz="900"/>
              <a:t> module</a:t>
            </a:r>
            <a:r>
              <a:rPr lang="en-US" sz="900" dirty="0"/>
              <a:t> with 100 discrete Amplifiers</a:t>
            </a:r>
            <a:endParaRPr lang="x-none" sz="9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0D9CCD-C28B-8E4E-9480-9EDC10752A2F}"/>
              </a:ext>
            </a:extLst>
          </p:cNvPr>
          <p:cNvSpPr txBox="1"/>
          <p:nvPr/>
        </p:nvSpPr>
        <p:spPr>
          <a:xfrm>
            <a:off x="1046008" y="3114200"/>
            <a:ext cx="7303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>
                <a:solidFill>
                  <a:schemeClr val="bg1"/>
                </a:solidFill>
              </a:rPr>
              <a:t>R&amp;D dedicated to more Robust &amp; Large Area picosec detectors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E688C4-CC57-DD46-90D9-9C1EF4D23011}"/>
                  </a:ext>
                </a:extLst>
              </p:cNvPr>
              <p:cNvSpPr txBox="1"/>
              <p:nvPr/>
            </p:nvSpPr>
            <p:spPr>
              <a:xfrm>
                <a:off x="232717" y="3660394"/>
                <a:ext cx="4802666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0070C0"/>
                    </a:solidFill>
                    <a:latin typeface="Calibri" panose="020F0502020204030204" pitchFamily="34" charset="0"/>
                  </a:rPr>
                  <a:t>R&amp;D on Rad-Hard Photocathodes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</a:rPr>
                  <a:t>2.5nm DLC is Rad-Hard &amp; allows </a:t>
                </a:r>
                <a:r>
                  <a:rPr lang="el-GR" dirty="0">
                    <a:solidFill>
                      <a:srgbClr val="0070C0"/>
                    </a:solidFill>
                  </a:rPr>
                  <a:t>σ</a:t>
                </a:r>
                <a:r>
                  <a:rPr lang="en-US" baseline="-25000" dirty="0">
                    <a:solidFill>
                      <a:srgbClr val="0070C0"/>
                    </a:solidFill>
                  </a:rPr>
                  <a:t>t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en-US" dirty="0">
                    <a:latin typeface="Calibri" panose="020F0502020204030204" pitchFamily="34" charset="0"/>
                  </a:rPr>
                  <a:t> </a:t>
                </a:r>
                <a:r>
                  <a:rPr lang="en-US" dirty="0">
                    <a:solidFill>
                      <a:srgbClr val="0070C0"/>
                    </a:solidFill>
                    <a:latin typeface="Calibri" panose="020F0502020204030204" pitchFamily="34" charset="0"/>
                  </a:rPr>
                  <a:t>ps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</a:rPr>
                  <a:t>CSI with protection layer? (humidity, IBF)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</a:rPr>
                  <a:t>Secondary Emitter?</a:t>
                </a:r>
                <a:br>
                  <a:rPr lang="en-US" dirty="0">
                    <a:latin typeface="Calibri" panose="020F0502020204030204" pitchFamily="34" charset="0"/>
                  </a:rPr>
                </a:br>
                <a:endParaRPr lang="en-US" b="1" dirty="0">
                  <a:solidFill>
                    <a:srgbClr val="0070C0"/>
                  </a:solidFill>
                  <a:latin typeface="Calibri" panose="020F0502020204030204" pitchFamily="34" charset="0"/>
                </a:endParaRPr>
              </a:p>
              <a:p>
                <a:r>
                  <a:rPr lang="en-US" b="1" dirty="0">
                    <a:solidFill>
                      <a:srgbClr val="0070C0"/>
                    </a:solidFill>
                    <a:latin typeface="Calibri" panose="020F0502020204030204" pitchFamily="34" charset="0"/>
                  </a:rPr>
                  <a:t>R&amp;D on amplification structure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</a:rPr>
                  <a:t>Improve timing / stability (different meshes)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</a:rPr>
                  <a:t>Resistive MM improve dynamic range (HIPs)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alibri" panose="020F0502020204030204" pitchFamily="34" charset="0"/>
                  </a:rPr>
                  <a:t>Gas (current </a:t>
                </a:r>
                <a:r>
                  <a:rPr lang="en-US" dirty="0" err="1">
                    <a:latin typeface="Calibri" panose="020F0502020204030204" pitchFamily="34" charset="0"/>
                  </a:rPr>
                  <a:t>gasmix</a:t>
                </a:r>
                <a:r>
                  <a:rPr lang="en-US" dirty="0">
                    <a:latin typeface="Calibri" panose="020F0502020204030204" pitchFamily="34" charset="0"/>
                  </a:rPr>
                  <a:t> is flammable + GWP)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9E688C4-CC57-DD46-90D9-9C1EF4D230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717" y="3660394"/>
                <a:ext cx="4802666" cy="3139321"/>
              </a:xfrm>
              <a:prstGeom prst="rect">
                <a:avLst/>
              </a:prstGeom>
              <a:blipFill>
                <a:blip r:embed="rId10"/>
                <a:stretch>
                  <a:fillRect l="-1055" t="-80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>
            <a:extLst>
              <a:ext uri="{FF2B5EF4-FFF2-40B4-BE49-F238E27FC236}">
                <a16:creationId xmlns:a16="http://schemas.microsoft.com/office/drawing/2014/main" id="{24A49C51-247E-2449-A6E6-079D7E094291}"/>
              </a:ext>
            </a:extLst>
          </p:cNvPr>
          <p:cNvSpPr txBox="1"/>
          <p:nvPr/>
        </p:nvSpPr>
        <p:spPr>
          <a:xfrm>
            <a:off x="5949966" y="4567044"/>
            <a:ext cx="14550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>
                <a:solidFill>
                  <a:srgbClr val="0070C0"/>
                </a:solidFill>
              </a:rPr>
              <a:t>σ</a:t>
            </a:r>
            <a:r>
              <a:rPr lang="en-US" sz="1000" baseline="-25000" dirty="0">
                <a:solidFill>
                  <a:srgbClr val="0070C0"/>
                </a:solidFill>
              </a:rPr>
              <a:t>t </a:t>
            </a:r>
            <a:r>
              <a:rPr lang="en-US" sz="1000" dirty="0">
                <a:solidFill>
                  <a:srgbClr val="0070C0"/>
                </a:solidFill>
              </a:rPr>
              <a:t> = 25.8</a:t>
            </a:r>
            <a:r>
              <a:rPr lang="en-US" sz="1000" dirty="0">
                <a:solidFill>
                  <a:srgbClr val="0070C0"/>
                </a:solidFill>
                <a:latin typeface="Calibri" panose="020F0502020204030204" pitchFamily="34" charset="0"/>
              </a:rPr>
              <a:t>ps</a:t>
            </a:r>
            <a:endParaRPr lang="en-IT" sz="10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7ADC27E-DE52-D24C-A341-8C9BEB086832}"/>
              </a:ext>
            </a:extLst>
          </p:cNvPr>
          <p:cNvSpPr txBox="1"/>
          <p:nvPr/>
        </p:nvSpPr>
        <p:spPr>
          <a:xfrm>
            <a:off x="7831633" y="4567300"/>
            <a:ext cx="14550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>
                <a:solidFill>
                  <a:srgbClr val="0070C0"/>
                </a:solidFill>
              </a:rPr>
              <a:t>σ</a:t>
            </a:r>
            <a:r>
              <a:rPr lang="en-US" sz="1000" baseline="-25000" dirty="0">
                <a:solidFill>
                  <a:srgbClr val="0070C0"/>
                </a:solidFill>
              </a:rPr>
              <a:t>t </a:t>
            </a:r>
            <a:r>
              <a:rPr lang="en-US" sz="1000" dirty="0">
                <a:solidFill>
                  <a:srgbClr val="0070C0"/>
                </a:solidFill>
              </a:rPr>
              <a:t> = 32.2</a:t>
            </a:r>
            <a:r>
              <a:rPr lang="en-US" sz="1000" dirty="0">
                <a:solidFill>
                  <a:srgbClr val="0070C0"/>
                </a:solidFill>
                <a:latin typeface="Calibri" panose="020F0502020204030204" pitchFamily="34" charset="0"/>
              </a:rPr>
              <a:t>ps</a:t>
            </a:r>
            <a:endParaRPr lang="en-IT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763518-DBCB-8547-8056-2ADE7048A741}"/>
              </a:ext>
            </a:extLst>
          </p:cNvPr>
          <p:cNvSpPr txBox="1"/>
          <p:nvPr/>
        </p:nvSpPr>
        <p:spPr>
          <a:xfrm>
            <a:off x="7849390" y="739210"/>
            <a:ext cx="13193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rgbClr val="00B050"/>
                </a:solidFill>
              </a:rPr>
              <a:t>C</a:t>
            </a:r>
            <a:r>
              <a:rPr lang="en-IT" sz="1400" dirty="0">
                <a:solidFill>
                  <a:srgbClr val="00B050"/>
                </a:solidFill>
              </a:rPr>
              <a:t>ustom</a:t>
            </a:r>
            <a:br>
              <a:rPr lang="en-IT" sz="1400" dirty="0">
                <a:solidFill>
                  <a:srgbClr val="00B050"/>
                </a:solidFill>
              </a:rPr>
            </a:br>
            <a:r>
              <a:rPr lang="en-IT" sz="1400" dirty="0">
                <a:solidFill>
                  <a:srgbClr val="00B050"/>
                </a:solidFill>
              </a:rPr>
              <a:t>single-channel electronics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47786FB-0303-E24B-AE03-672EB077B700}"/>
              </a:ext>
            </a:extLst>
          </p:cNvPr>
          <p:cNvSpPr/>
          <p:nvPr/>
        </p:nvSpPr>
        <p:spPr>
          <a:xfrm>
            <a:off x="7783286" y="894744"/>
            <a:ext cx="522514" cy="204713"/>
          </a:xfrm>
          <a:custGeom>
            <a:avLst/>
            <a:gdLst>
              <a:gd name="connsiteX0" fmla="*/ 522514 w 522514"/>
              <a:gd name="connsiteY0" fmla="*/ 52313 h 204713"/>
              <a:gd name="connsiteX1" fmla="*/ 217714 w 522514"/>
              <a:gd name="connsiteY1" fmla="*/ 8770 h 204713"/>
              <a:gd name="connsiteX2" fmla="*/ 0 w 522514"/>
              <a:gd name="connsiteY2" fmla="*/ 204713 h 20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2514" h="204713">
                <a:moveTo>
                  <a:pt x="522514" y="52313"/>
                </a:moveTo>
                <a:cubicBezTo>
                  <a:pt x="413657" y="17841"/>
                  <a:pt x="304800" y="-16630"/>
                  <a:pt x="217714" y="8770"/>
                </a:cubicBezTo>
                <a:cubicBezTo>
                  <a:pt x="130628" y="34170"/>
                  <a:pt x="65314" y="119441"/>
                  <a:pt x="0" y="204713"/>
                </a:cubicBezTo>
              </a:path>
            </a:pathLst>
          </a:custGeom>
          <a:noFill/>
          <a:ln w="1905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843970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>
            <a:extLst>
              <a:ext uri="{FF2B5EF4-FFF2-40B4-BE49-F238E27FC236}">
                <a16:creationId xmlns:a16="http://schemas.microsoft.com/office/drawing/2014/main" id="{6E848369-FB40-3C4A-A3AD-A64DE763C82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195415">
            <a:off x="2012062" y="993688"/>
            <a:ext cx="2382979" cy="21838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EDD229-1682-4D4D-BD7E-4B0F8FC44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03062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0070C0"/>
                </a:solidFill>
              </a:rPr>
              <a:t>Fast Timing with MPGDs: picosec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697C1-0136-AB4B-9E9E-990ACB1075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69" y="6486524"/>
            <a:ext cx="2057400" cy="365125"/>
          </a:xfrm>
        </p:spPr>
        <p:txBody>
          <a:bodyPr/>
          <a:lstStyle/>
          <a:p>
            <a:r>
              <a:rPr lang="it-IT" dirty="0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DE6E0-9209-2742-8874-204745ED0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86522"/>
            <a:ext cx="3086100" cy="365125"/>
          </a:xfrm>
        </p:spPr>
        <p:txBody>
          <a:bodyPr/>
          <a:lstStyle/>
          <a:p>
            <a:r>
              <a:rPr lang="it-IT" dirty="0"/>
              <a:t>Precision Timing Detectors - </a:t>
            </a:r>
            <a:r>
              <a:rPr lang="it-IT" dirty="0" err="1"/>
              <a:t>P.Verwilligen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1BBA1-580F-E74D-8DF9-A3EFB827C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486522"/>
            <a:ext cx="2057400" cy="365125"/>
          </a:xfrm>
        </p:spPr>
        <p:txBody>
          <a:bodyPr/>
          <a:lstStyle/>
          <a:p>
            <a:fld id="{577809E2-FD47-ED45-B19A-631997B74C0F}" type="slidenum">
              <a:rPr lang="it-IT" smtClean="0"/>
              <a:t>16</a:t>
            </a:fld>
            <a:endParaRPr lang="it-IT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CB3C5B-EFCD-1B48-A09E-671767AFDEF6}"/>
              </a:ext>
            </a:extLst>
          </p:cNvPr>
          <p:cNvGrpSpPr/>
          <p:nvPr/>
        </p:nvGrpSpPr>
        <p:grpSpPr>
          <a:xfrm>
            <a:off x="8349024" y="109631"/>
            <a:ext cx="689848" cy="432898"/>
            <a:chOff x="56151" y="67425"/>
            <a:chExt cx="996712" cy="797951"/>
          </a:xfrm>
        </p:grpSpPr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10CF124A-C12F-0A47-B13E-1C9ED0E880E4}"/>
                </a:ext>
              </a:extLst>
            </p:cNvPr>
            <p:cNvPicPr/>
            <p:nvPr/>
          </p:nvPicPr>
          <p:blipFill>
            <a:blip r:embed="rId3" cstate="print"/>
            <a:srcRect b="4"/>
            <a:stretch/>
          </p:blipFill>
          <p:spPr>
            <a:xfrm>
              <a:off x="56151" y="67425"/>
              <a:ext cx="980221" cy="797951"/>
            </a:xfrm>
            <a:prstGeom prst="rect">
              <a:avLst/>
            </a:prstGeom>
            <a:ln>
              <a:noFill/>
            </a:ln>
          </p:spPr>
        </p:pic>
        <p:sp>
          <p:nvSpPr>
            <p:cNvPr id="14" name="TextShape 2">
              <a:extLst>
                <a:ext uri="{FF2B5EF4-FFF2-40B4-BE49-F238E27FC236}">
                  <a16:creationId xmlns:a16="http://schemas.microsoft.com/office/drawing/2014/main" id="{3E2D102E-ED89-0E4C-B29E-DBC073134F65}"/>
                </a:ext>
              </a:extLst>
            </p:cNvPr>
            <p:cNvSpPr txBox="1"/>
            <p:nvPr/>
          </p:nvSpPr>
          <p:spPr>
            <a:xfrm>
              <a:off x="233547" y="356428"/>
              <a:ext cx="819316" cy="353691"/>
            </a:xfrm>
            <a:prstGeom prst="rect">
              <a:avLst/>
            </a:prstGeom>
            <a:noFill/>
            <a:ln>
              <a:noFill/>
            </a:ln>
          </p:spPr>
          <p:txBody>
            <a:bodyPr lIns="67509" tIns="33754" rIns="67509" bIns="33754"/>
            <a:lstStyle/>
            <a:p>
              <a:r>
                <a:rPr lang="en-US" sz="600" spc="-1" dirty="0">
                  <a:solidFill>
                    <a:srgbClr val="ED1C24"/>
                  </a:solidFill>
                </a:rPr>
                <a:t>PICOSEC</a:t>
              </a:r>
              <a:endParaRPr lang="en-US" sz="600" spc="-1" dirty="0"/>
            </a:p>
            <a:p>
              <a:r>
                <a:rPr lang="en-US" sz="600" spc="-1" dirty="0"/>
                <a:t>Micromegas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C3A080C9-690B-5342-A08F-DDE47D2B844C}"/>
              </a:ext>
            </a:extLst>
          </p:cNvPr>
          <p:cNvSpPr txBox="1"/>
          <p:nvPr/>
        </p:nvSpPr>
        <p:spPr>
          <a:xfrm rot="16200000">
            <a:off x="6063441" y="3597013"/>
            <a:ext cx="551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References: </a:t>
            </a:r>
            <a:r>
              <a:rPr lang="en-GB" altLang="en-US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NIM-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 993 (2021) 165049</a:t>
            </a:r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" name="Striped Right Arrow 2">
            <a:extLst>
              <a:ext uri="{FF2B5EF4-FFF2-40B4-BE49-F238E27FC236}">
                <a16:creationId xmlns:a16="http://schemas.microsoft.com/office/drawing/2014/main" id="{C83CB408-C91E-844D-8504-081E36784410}"/>
              </a:ext>
            </a:extLst>
          </p:cNvPr>
          <p:cNvSpPr/>
          <p:nvPr/>
        </p:nvSpPr>
        <p:spPr>
          <a:xfrm>
            <a:off x="232717" y="2916327"/>
            <a:ext cx="8446737" cy="794131"/>
          </a:xfrm>
          <a:prstGeom prst="stripedRightArrow">
            <a:avLst>
              <a:gd name="adj1" fmla="val 5376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71154358-193E-E844-AC49-F9137EB8E1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17" y="1264986"/>
            <a:ext cx="1940384" cy="15889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0D9CCD-C28B-8E4E-9480-9EDC10752A2F}"/>
              </a:ext>
            </a:extLst>
          </p:cNvPr>
          <p:cNvSpPr txBox="1"/>
          <p:nvPr/>
        </p:nvSpPr>
        <p:spPr>
          <a:xfrm>
            <a:off x="1046008" y="3114200"/>
            <a:ext cx="7303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>
                <a:solidFill>
                  <a:schemeClr val="bg1"/>
                </a:solidFill>
              </a:rPr>
              <a:t>R&amp;D dedicated to more Robust &amp; Large Area picosec detectors </a:t>
            </a:r>
          </a:p>
        </p:txBody>
      </p:sp>
      <p:pic>
        <p:nvPicPr>
          <p:cNvPr id="31" name="Picture 7">
            <a:extLst>
              <a:ext uri="{FF2B5EF4-FFF2-40B4-BE49-F238E27FC236}">
                <a16:creationId xmlns:a16="http://schemas.microsoft.com/office/drawing/2014/main" id="{85AB3A7A-7700-494B-B102-102B4FF658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/>
          <a:srcRect t="2423" b="3988"/>
          <a:stretch/>
        </p:blipFill>
        <p:spPr bwMode="auto">
          <a:xfrm>
            <a:off x="4688340" y="1113633"/>
            <a:ext cx="2742103" cy="1943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CA9738B-6D67-E444-AFFB-ABFF17E8F006}"/>
              </a:ext>
            </a:extLst>
          </p:cNvPr>
          <p:cNvSpPr txBox="1"/>
          <p:nvPr/>
        </p:nvSpPr>
        <p:spPr>
          <a:xfrm>
            <a:off x="234011" y="3532199"/>
            <a:ext cx="48026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R&amp;D on Large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10x10 cm</a:t>
            </a:r>
            <a:r>
              <a:rPr lang="en-US" baseline="30000" dirty="0">
                <a:latin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</a:rPr>
              <a:t> prototype under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Ceramic MM (&lt;10um flatness over 100cm</a:t>
            </a:r>
            <a:r>
              <a:rPr lang="en-US" baseline="30000" dirty="0">
                <a:latin typeface="Calibri" panose="020F0502020204030204" pitchFamily="34" charset="0"/>
              </a:rPr>
              <a:t>2</a:t>
            </a:r>
            <a:r>
              <a:rPr lang="en-US" dirty="0">
                <a:latin typeface="Calibri" panose="020F050202020403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Larger areas: Tiles of 10x10 or 20x20 cm</a:t>
            </a:r>
            <a:r>
              <a:rPr lang="en-US" baseline="30000" dirty="0">
                <a:latin typeface="Calibri" panose="020F0502020204030204" pitchFamily="34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Main challenge: mechanical stability (few um)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Hermetic detector pursued (PC cleanness)</a:t>
            </a:r>
            <a:br>
              <a:rPr lang="en-US" dirty="0">
                <a:latin typeface="Calibri" panose="020F0502020204030204" pitchFamily="34" charset="0"/>
              </a:rPr>
            </a:br>
            <a:endParaRPr lang="en-US" b="1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R&amp;D on electronics / readout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Hybrid: Discrete Amplifier + ASIC for Timing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Single ASIC: more complex (app specific)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</a:rPr>
              <a:t>Optical Readout?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896E07-83CD-514E-AEB9-2FB3A81CC0E1}"/>
                  </a:ext>
                </a:extLst>
              </p:cNvPr>
              <p:cNvSpPr txBox="1"/>
              <p:nvPr/>
            </p:nvSpPr>
            <p:spPr>
              <a:xfrm>
                <a:off x="7528200" y="1313790"/>
                <a:ext cx="1535704" cy="1354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dirty="0"/>
                  <a:t>Applications: PID (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IT" dirty="0"/>
                  <a:t>)</a:t>
                </a:r>
                <a:br>
                  <a:rPr lang="en-IT" dirty="0"/>
                </a:br>
                <a:r>
                  <a:rPr lang="el-GR" sz="1400" dirty="0">
                    <a:solidFill>
                      <a:srgbClr val="0070C0"/>
                    </a:solidFill>
                  </a:rPr>
                  <a:t>σ</a:t>
                </a:r>
                <a:r>
                  <a:rPr lang="en-US" sz="1400" baseline="-25000" dirty="0">
                    <a:solidFill>
                      <a:srgbClr val="0070C0"/>
                    </a:solidFill>
                  </a:rPr>
                  <a:t>t </a:t>
                </a:r>
                <a:r>
                  <a:rPr lang="en-US" sz="1400" dirty="0">
                    <a:solidFill>
                      <a:srgbClr val="0070C0"/>
                    </a:solidFill>
                  </a:rPr>
                  <a:t>(MIP) = 24 </a:t>
                </a:r>
                <a:r>
                  <a:rPr lang="en-US" sz="1400" dirty="0" err="1">
                    <a:solidFill>
                      <a:srgbClr val="0070C0"/>
                    </a:solidFill>
                  </a:rPr>
                  <a:t>ps</a:t>
                </a:r>
                <a:endParaRPr lang="en-IT" sz="1400" dirty="0"/>
              </a:p>
              <a:p>
                <a:r>
                  <a:rPr lang="en-IT" dirty="0"/>
                  <a:t>Calorimetry</a:t>
                </a:r>
              </a:p>
              <a:p>
                <a:r>
                  <a:rPr lang="el-GR" sz="1400" dirty="0">
                    <a:solidFill>
                      <a:srgbClr val="0070C0"/>
                    </a:solidFill>
                  </a:rPr>
                  <a:t>σ</a:t>
                </a:r>
                <a:r>
                  <a:rPr lang="en-US" sz="1400" baseline="-25000" dirty="0">
                    <a:solidFill>
                      <a:srgbClr val="0070C0"/>
                    </a:solidFill>
                  </a:rPr>
                  <a:t>t </a:t>
                </a:r>
                <a:r>
                  <a:rPr lang="en-US" sz="1400" dirty="0">
                    <a:solidFill>
                      <a:srgbClr val="0070C0"/>
                    </a:solidFill>
                  </a:rPr>
                  <a:t>(80 pe) = 8 </a:t>
                </a:r>
                <a:r>
                  <a:rPr lang="en-US" sz="1400" dirty="0" err="1">
                    <a:solidFill>
                      <a:srgbClr val="0070C0"/>
                    </a:solidFill>
                  </a:rPr>
                  <a:t>ps</a:t>
                </a:r>
                <a:endParaRPr lang="en-IT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E896E07-83CD-514E-AEB9-2FB3A81CC0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8200" y="1313790"/>
                <a:ext cx="1535704" cy="1354217"/>
              </a:xfrm>
              <a:prstGeom prst="rect">
                <a:avLst/>
              </a:prstGeom>
              <a:blipFill>
                <a:blip r:embed="rId6"/>
                <a:stretch>
                  <a:fillRect l="-3279" t="-1852" b="-3704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313D5F3-EC30-E04D-9937-EFE7044B8397}"/>
              </a:ext>
            </a:extLst>
          </p:cNvPr>
          <p:cNvSpPr txBox="1"/>
          <p:nvPr/>
        </p:nvSpPr>
        <p:spPr>
          <a:xfrm>
            <a:off x="5685793" y="2798838"/>
            <a:ext cx="215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P</a:t>
            </a:r>
            <a:r>
              <a:rPr lang="en-IT" sz="1200" i="1" dirty="0"/>
              <a:t>icosec in EM after few X0</a:t>
            </a:r>
          </a:p>
        </p:txBody>
      </p:sp>
      <p:pic>
        <p:nvPicPr>
          <p:cNvPr id="18" name="Picture 17" descr="Shape, rectangle&#10;&#10;Description automatically generated">
            <a:extLst>
              <a:ext uri="{FF2B5EF4-FFF2-40B4-BE49-F238E27FC236}">
                <a16:creationId xmlns:a16="http://schemas.microsoft.com/office/drawing/2014/main" id="{2AFE73B6-FDEC-B144-BE62-F2F85BF8DB2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17194" flipH="1">
            <a:off x="6318648" y="4149724"/>
            <a:ext cx="781333" cy="3799865"/>
          </a:xfrm>
          <a:prstGeom prst="rect">
            <a:avLst/>
          </a:prstGeom>
        </p:spPr>
      </p:pic>
      <p:pic>
        <p:nvPicPr>
          <p:cNvPr id="11" name="Picture 10" descr="A picture containing text, outdoor&#10;&#10;Description automatically generated">
            <a:extLst>
              <a:ext uri="{FF2B5EF4-FFF2-40B4-BE49-F238E27FC236}">
                <a16:creationId xmlns:a16="http://schemas.microsoft.com/office/drawing/2014/main" id="{8BC08D42-3C74-4A46-A054-07EB89BC52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5503" y="3633082"/>
            <a:ext cx="2165786" cy="166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3206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D3701AC7-119D-8D4F-85FA-880A2E978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756" y="3750887"/>
            <a:ext cx="2396943" cy="23157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C3E083-E6F6-A94F-8C3B-0EE884C700E4}"/>
              </a:ext>
            </a:extLst>
          </p:cNvPr>
          <p:cNvSpPr txBox="1"/>
          <p:nvPr/>
        </p:nvSpPr>
        <p:spPr>
          <a:xfrm>
            <a:off x="160839" y="3268199"/>
            <a:ext cx="65191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b="1" dirty="0">
                <a:solidFill>
                  <a:schemeClr val="accent1"/>
                </a:solidFill>
              </a:rPr>
              <a:t>Fast Timing MPGD: Challenges: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D</a:t>
            </a:r>
            <a:r>
              <a:rPr lang="en-IT" dirty="0">
                <a:solidFill>
                  <a:schemeClr val="accent1"/>
                </a:solidFill>
              </a:rPr>
              <a:t>etect single-electron (or single cluster) instead of many clusters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T" b="1" dirty="0">
                <a:solidFill>
                  <a:srgbClr val="FF0000"/>
                </a:solidFill>
              </a:rPr>
              <a:t>Requires High Gain Structures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T" b="1" dirty="0">
                <a:solidFill>
                  <a:srgbClr val="FF0000"/>
                </a:solidFill>
              </a:rPr>
              <a:t>Requires sensitive front-end electronics </a:t>
            </a:r>
          </a:p>
          <a:p>
            <a:endParaRPr lang="en-IT" dirty="0"/>
          </a:p>
        </p:txBody>
      </p:sp>
      <p:sp>
        <p:nvSpPr>
          <p:cNvPr id="166" name="Google Shape;166;p7"/>
          <p:cNvSpPr txBox="1">
            <a:spLocks noGrp="1"/>
          </p:cNvSpPr>
          <p:nvPr>
            <p:ph type="sldNum" idx="12"/>
          </p:nvPr>
        </p:nvSpPr>
        <p:spPr>
          <a:xfrm>
            <a:off x="7056609" y="65841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17</a:t>
            </a:fld>
            <a:endParaRPr dirty="0"/>
          </a:p>
        </p:txBody>
      </p:sp>
      <p:pic>
        <p:nvPicPr>
          <p:cNvPr id="3" name="Picture 2" descr="A picture containing text, light, orange, wire&#10;&#10;Description automatically generated">
            <a:extLst>
              <a:ext uri="{FF2B5EF4-FFF2-40B4-BE49-F238E27FC236}">
                <a16:creationId xmlns:a16="http://schemas.microsoft.com/office/drawing/2014/main" id="{0DAC637E-DC12-0141-A2FE-365DEADCE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7176" y="943805"/>
            <a:ext cx="1729124" cy="2622879"/>
          </a:xfrm>
          <a:prstGeom prst="rect">
            <a:avLst/>
          </a:prstGeom>
        </p:spPr>
      </p:pic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48D112CE-19A5-0F4D-B2B8-10DFF05360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8960" y="4650161"/>
            <a:ext cx="2396943" cy="172861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D49815-A1C8-BB46-A121-A43401A566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332" y="4627580"/>
            <a:ext cx="3455687" cy="17737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35C96E-2277-124B-904E-93B999ABBBF7}"/>
              </a:ext>
            </a:extLst>
          </p:cNvPr>
          <p:cNvSpPr txBox="1"/>
          <p:nvPr/>
        </p:nvSpPr>
        <p:spPr>
          <a:xfrm>
            <a:off x="6398756" y="6066650"/>
            <a:ext cx="27152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800" dirty="0">
                <a:solidFill>
                  <a:schemeClr val="bg1">
                    <a:lumMod val="50000"/>
                  </a:schemeClr>
                </a:solidFill>
              </a:rPr>
              <a:t>References:</a:t>
            </a:r>
          </a:p>
          <a:p>
            <a:r>
              <a:rPr lang="en-IT" sz="800" dirty="0">
                <a:solidFill>
                  <a:schemeClr val="bg1">
                    <a:lumMod val="50000"/>
                  </a:schemeClr>
                </a:solidFill>
              </a:rPr>
              <a:t>[1] F.Sauli, Yellow Report,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CERN-77-09 (1977)</a:t>
            </a:r>
            <a:endParaRPr lang="en-IT" sz="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IT" sz="800" dirty="0">
                <a:solidFill>
                  <a:schemeClr val="bg1">
                    <a:lumMod val="50000"/>
                  </a:schemeClr>
                </a:solidFill>
              </a:rPr>
              <a:t>[2] P.Verwilligen </a:t>
            </a:r>
            <a:r>
              <a:rPr lang="en-IT" sz="800" i="1" dirty="0">
                <a:solidFill>
                  <a:schemeClr val="bg1">
                    <a:lumMod val="50000"/>
                  </a:schemeClr>
                </a:solidFill>
              </a:rPr>
              <a:t>et al.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J.Phys.Conf.Ser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. 1498 (2020)</a:t>
            </a:r>
            <a:endParaRPr lang="en-IT" sz="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IT" sz="800" dirty="0">
                <a:solidFill>
                  <a:schemeClr val="bg1">
                    <a:lumMod val="50000"/>
                  </a:schemeClr>
                </a:solidFill>
              </a:rPr>
              <a:t>[3] M.Maggi </a:t>
            </a:r>
            <a:r>
              <a:rPr lang="en-IT" sz="800" i="1" dirty="0">
                <a:solidFill>
                  <a:schemeClr val="bg1">
                    <a:lumMod val="50000"/>
                  </a:schemeClr>
                </a:solidFill>
              </a:rPr>
              <a:t>et al.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arXiv:1503.05330 (2015)</a:t>
            </a:r>
            <a:endParaRPr lang="en-IT" sz="8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IT" sz="800" dirty="0">
                <a:solidFill>
                  <a:schemeClr val="bg1">
                    <a:lumMod val="50000"/>
                  </a:schemeClr>
                </a:solidFill>
              </a:rPr>
              <a:t>[4] I.Vai </a:t>
            </a:r>
            <a:r>
              <a:rPr lang="en-IT" sz="800" i="1" dirty="0">
                <a:solidFill>
                  <a:schemeClr val="bg1">
                    <a:lumMod val="50000"/>
                  </a:schemeClr>
                </a:solidFill>
              </a:rPr>
              <a:t>et al. </a:t>
            </a:r>
            <a:r>
              <a:rPr lang="en-IT" sz="800" dirty="0">
                <a:solidFill>
                  <a:schemeClr val="bg1">
                    <a:lumMod val="50000"/>
                  </a:schemeClr>
                </a:solidFill>
              </a:rPr>
              <a:t>NIM A 845 (2017) 313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5EF1CD2-00EC-B744-AE91-4BF3F3DE8815}"/>
                  </a:ext>
                </a:extLst>
              </p:cNvPr>
              <p:cNvSpPr txBox="1"/>
              <p:nvPr/>
            </p:nvSpPr>
            <p:spPr>
              <a:xfrm>
                <a:off x="3653512" y="996082"/>
                <a:ext cx="5460498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2400" b="1" dirty="0">
                    <a:solidFill>
                      <a:schemeClr val="accent1"/>
                    </a:solidFill>
                  </a:rPr>
                  <a:t>Fast Timing MPGD (FTM): Principle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IT" sz="1700" dirty="0"/>
                  <a:t>Divide drift in multiple layers, each w/ own Amplification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IT" sz="1700" dirty="0"/>
                  <a:t>Resistive electrodes =&gt; Electrode Transparency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IT" sz="1700" dirty="0"/>
                  <a:t>Signal induced in External Pick-Up strips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IT" sz="1700" dirty="0"/>
                  <a:t>Closest primary electron =&gt; Fastest Signal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IT" sz="1700" dirty="0"/>
                  <a:t>Time Resolution </a:t>
                </a:r>
                <a14:m>
                  <m:oMath xmlns:m="http://schemas.openxmlformats.org/officeDocument/2006/math">
                    <m:r>
                      <a:rPr lang="en-IT" sz="17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sz="1700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</m:oMath>
                </a14:m>
                <a:r>
                  <a:rPr lang="en-IT" sz="1700" dirty="0"/>
                  <a:t> = 1/(</a:t>
                </a:r>
                <a14:m>
                  <m:oMath xmlns:m="http://schemas.openxmlformats.org/officeDocument/2006/math">
                    <m:r>
                      <a:rPr lang="en-IT" sz="17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sz="1700" dirty="0"/>
                  <a:t> </a:t>
                </a:r>
                <a14:m>
                  <m:oMath xmlns:m="http://schemas.openxmlformats.org/officeDocument/2006/math">
                    <m:r>
                      <a:rPr lang="en-IT" sz="17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IT" sz="1700" dirty="0"/>
                  <a:t> </a:t>
                </a:r>
                <a:r>
                  <a:rPr lang="en-IT" sz="1700" i="1" dirty="0"/>
                  <a:t>v</a:t>
                </a:r>
                <a:r>
                  <a:rPr lang="en-IT" sz="1700" i="1" baseline="-25000" dirty="0"/>
                  <a:t>drift</a:t>
                </a:r>
                <a:r>
                  <a:rPr lang="en-IT" sz="1700" dirty="0"/>
                  <a:t> </a:t>
                </a:r>
                <a14:m>
                  <m:oMath xmlns:m="http://schemas.openxmlformats.org/officeDocument/2006/math">
                    <m:r>
                      <a:rPr lang="en-IT" sz="17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 </m:t>
                    </m:r>
                  </m:oMath>
                </a14:m>
                <a:r>
                  <a:rPr lang="en-IT" sz="1700" i="1" dirty="0"/>
                  <a:t>N</a:t>
                </a:r>
                <a:r>
                  <a:rPr lang="en-IT" sz="1700" dirty="0"/>
                  <a:t>), where </a:t>
                </a:r>
                <a:r>
                  <a:rPr lang="en-IT" sz="1700" i="1" dirty="0"/>
                  <a:t>N</a:t>
                </a:r>
                <a:r>
                  <a:rPr lang="en-IT" sz="1700" dirty="0"/>
                  <a:t> = layers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IT" sz="1700" dirty="0"/>
                  <a:t>Observed: 2ns with 2 layer detector [4] (</a:t>
                </a:r>
                <a14:m>
                  <m:oMath xmlns:m="http://schemas.openxmlformats.org/officeDocument/2006/math">
                    <m:r>
                      <a:rPr lang="en-IT" sz="17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→ </m:t>
                    </m:r>
                  </m:oMath>
                </a14:m>
                <a:r>
                  <a:rPr lang="en-IT" sz="1700" dirty="0"/>
                  <a:t>OK)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5EF1CD2-00EC-B744-AE91-4BF3F3DE88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3512" y="996082"/>
                <a:ext cx="5460498" cy="2031325"/>
              </a:xfrm>
              <a:prstGeom prst="rect">
                <a:avLst/>
              </a:prstGeom>
              <a:blipFill>
                <a:blip r:embed="rId7"/>
                <a:stretch>
                  <a:fillRect l="-1624" t="-2484" b="-3106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10290A36-DEB7-0F4D-BF4F-25ACE638C527}"/>
              </a:ext>
            </a:extLst>
          </p:cNvPr>
          <p:cNvSpPr txBox="1"/>
          <p:nvPr/>
        </p:nvSpPr>
        <p:spPr>
          <a:xfrm>
            <a:off x="3995864" y="4396987"/>
            <a:ext cx="2358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350" dirty="0"/>
              <a:t>Test Beam Results (2 layers)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0B69935-2CBE-EA41-9812-2B64AC350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5576"/>
            <a:ext cx="7886700" cy="603062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0070C0"/>
                </a:solidFill>
              </a:rPr>
              <a:t>Fast Timing with MPGDs: FTM</a:t>
            </a:r>
          </a:p>
        </p:txBody>
      </p:sp>
      <p:pic>
        <p:nvPicPr>
          <p:cNvPr id="23" name="Picture 22" descr="Schematic, map&#10;&#10;Description automatically generated with medium confidence">
            <a:extLst>
              <a:ext uri="{FF2B5EF4-FFF2-40B4-BE49-F238E27FC236}">
                <a16:creationId xmlns:a16="http://schemas.microsoft.com/office/drawing/2014/main" id="{529794C8-0D3A-9845-B785-E9744E376A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840" y="943805"/>
            <a:ext cx="1746336" cy="2628507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653D27E-3D67-1A47-BD29-AD8DE14959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069" y="6486524"/>
            <a:ext cx="2057400" cy="365125"/>
          </a:xfrm>
        </p:spPr>
        <p:txBody>
          <a:bodyPr/>
          <a:lstStyle/>
          <a:p>
            <a:r>
              <a:rPr lang="it-IT" dirty="0"/>
              <a:t>ECFA TF1 29/04/21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46FE3D64-CE99-064D-AB3E-E694AE51D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0489" y="6486523"/>
            <a:ext cx="3086100" cy="365125"/>
          </a:xfrm>
        </p:spPr>
        <p:txBody>
          <a:bodyPr/>
          <a:lstStyle/>
          <a:p>
            <a:r>
              <a:rPr lang="it-IT" dirty="0"/>
              <a:t>Precision Timing Detectors - </a:t>
            </a:r>
            <a:r>
              <a:rPr lang="it-IT" dirty="0" err="1"/>
              <a:t>P.Verwilligen</a:t>
            </a:r>
            <a:endParaRPr lang="it-IT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F7E7B1-02EF-EB44-8208-9247029F6F75}"/>
              </a:ext>
            </a:extLst>
          </p:cNvPr>
          <p:cNvSpPr txBox="1"/>
          <p:nvPr/>
        </p:nvSpPr>
        <p:spPr>
          <a:xfrm>
            <a:off x="6679991" y="5438565"/>
            <a:ext cx="12716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 dirty="0">
                <a:solidFill>
                  <a:srgbClr val="0070C0"/>
                </a:solidFill>
              </a:rPr>
              <a:t>simulation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46F2CA-6BD2-1944-A0C4-081841B59A34}"/>
              </a:ext>
            </a:extLst>
          </p:cNvPr>
          <p:cNvSpPr txBox="1"/>
          <p:nvPr/>
        </p:nvSpPr>
        <p:spPr>
          <a:xfrm>
            <a:off x="6596489" y="5120237"/>
            <a:ext cx="12716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200" i="1" dirty="0">
                <a:solidFill>
                  <a:srgbClr val="FF0000"/>
                </a:solidFill>
              </a:rPr>
              <a:t>300ps for MIPs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E5C726-6C01-5848-A701-2B3DC28CD255}"/>
              </a:ext>
            </a:extLst>
          </p:cNvPr>
          <p:cNvCxnSpPr>
            <a:cxnSpLocks/>
          </p:cNvCxnSpPr>
          <p:nvPr/>
        </p:nvCxnSpPr>
        <p:spPr>
          <a:xfrm>
            <a:off x="6596489" y="5357883"/>
            <a:ext cx="219921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F743B07-8E28-2445-8D1B-1A875585F15A}"/>
              </a:ext>
            </a:extLst>
          </p:cNvPr>
          <p:cNvSpPr txBox="1"/>
          <p:nvPr/>
        </p:nvSpPr>
        <p:spPr>
          <a:xfrm rot="1473284">
            <a:off x="7584073" y="204994"/>
            <a:ext cx="1493148" cy="92333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4"/>
                </a:solidFill>
              </a:rPr>
              <a:t>U</a:t>
            </a:r>
            <a:r>
              <a:rPr lang="en-IT" dirty="0">
                <a:solidFill>
                  <a:schemeClr val="accent4"/>
                </a:solidFill>
              </a:rPr>
              <a:t>nder development</a:t>
            </a:r>
            <a:br>
              <a:rPr lang="en-IT" dirty="0">
                <a:solidFill>
                  <a:schemeClr val="accent4"/>
                </a:solidFill>
              </a:rPr>
            </a:br>
            <a:r>
              <a:rPr lang="en-IT" dirty="0">
                <a:solidFill>
                  <a:schemeClr val="accent4"/>
                </a:solidFill>
              </a:rPr>
              <a:t>author’s bias</a:t>
            </a:r>
          </a:p>
        </p:txBody>
      </p:sp>
    </p:spTree>
    <p:extLst>
      <p:ext uri="{BB962C8B-B14F-4D97-AF65-F5344CB8AC3E}">
        <p14:creationId xmlns:p14="http://schemas.microsoft.com/office/powerpoint/2010/main" val="877388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A picture containing shape&#10;&#10;Description automatically generated">
            <a:extLst>
              <a:ext uri="{FF2B5EF4-FFF2-40B4-BE49-F238E27FC236}">
                <a16:creationId xmlns:a16="http://schemas.microsoft.com/office/drawing/2014/main" id="{EB22C4CC-E4A9-E94E-AA44-62FDC6AA43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689"/>
          <a:stretch/>
        </p:blipFill>
        <p:spPr>
          <a:xfrm>
            <a:off x="6106164" y="4618694"/>
            <a:ext cx="2839367" cy="964906"/>
          </a:xfrm>
          <a:prstGeom prst="rect">
            <a:avLst/>
          </a:prstGeom>
        </p:spPr>
      </p:pic>
      <p:sp>
        <p:nvSpPr>
          <p:cNvPr id="166" name="Google Shape;166;p7"/>
          <p:cNvSpPr txBox="1">
            <a:spLocks noGrp="1"/>
          </p:cNvSpPr>
          <p:nvPr>
            <p:ph type="sldNum" idx="12"/>
          </p:nvPr>
        </p:nvSpPr>
        <p:spPr>
          <a:xfrm>
            <a:off x="7086600" y="65841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18</a:t>
            </a:fld>
            <a:endParaRPr dirty="0"/>
          </a:p>
        </p:txBody>
      </p:sp>
      <p:pic>
        <p:nvPicPr>
          <p:cNvPr id="3" name="Picture 2" descr="A picture containing text, light, orange, wire&#10;&#10;Description automatically generated">
            <a:extLst>
              <a:ext uri="{FF2B5EF4-FFF2-40B4-BE49-F238E27FC236}">
                <a16:creationId xmlns:a16="http://schemas.microsoft.com/office/drawing/2014/main" id="{0DAC637E-DC12-0141-A2FE-365DEADCE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331" y="2567647"/>
            <a:ext cx="1025210" cy="15551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878B61-C997-9D42-A81C-72DF6A1DA4B7}"/>
              </a:ext>
            </a:extLst>
          </p:cNvPr>
          <p:cNvSpPr txBox="1"/>
          <p:nvPr/>
        </p:nvSpPr>
        <p:spPr>
          <a:xfrm>
            <a:off x="9605562" y="642640"/>
            <a:ext cx="32595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350" b="1" dirty="0">
                <a:solidFill>
                  <a:srgbClr val="0070C0"/>
                </a:solidFill>
              </a:rPr>
              <a:t>B Future Applications:</a:t>
            </a:r>
          </a:p>
          <a:p>
            <a:endParaRPr lang="en-IT" sz="600" b="1" dirty="0">
              <a:solidFill>
                <a:srgbClr val="0070C0"/>
              </a:solidFill>
            </a:endParaRPr>
          </a:p>
          <a:p>
            <a:r>
              <a:rPr lang="en-IT" sz="1350" b="1" dirty="0"/>
              <a:t>Tracking &amp; Muon Detection</a:t>
            </a:r>
          </a:p>
          <a:p>
            <a:r>
              <a:rPr lang="en-IT" sz="900" i="1" dirty="0"/>
              <a:t>High-rate &amp; good position resolution combined w/</a:t>
            </a:r>
            <a:br>
              <a:rPr lang="en-IT" sz="900" i="1" dirty="0"/>
            </a:br>
            <a:r>
              <a:rPr lang="en-IT" sz="900" i="1" dirty="0"/>
              <a:t>High Time-Resolution (bkg migitation) </a:t>
            </a:r>
            <a:br>
              <a:rPr lang="en-IT" sz="900" i="1" dirty="0"/>
            </a:br>
            <a:r>
              <a:rPr lang="en-IT" sz="900" i="1" dirty="0"/>
              <a:t>for first muon stations in Future Collider Exps</a:t>
            </a:r>
            <a:br>
              <a:rPr lang="en-IT" sz="900" i="1" dirty="0"/>
            </a:br>
            <a:endParaRPr lang="en-IT" sz="900" b="1" dirty="0"/>
          </a:p>
          <a:p>
            <a:r>
              <a:rPr lang="en-IT" sz="1350" b="1" dirty="0"/>
              <a:t>Hadronic Calorimetry</a:t>
            </a:r>
          </a:p>
          <a:p>
            <a:r>
              <a:rPr lang="en-IT" sz="900" dirty="0"/>
              <a:t>Fast Timing of shower particles in High Granularity Calorimeters; Read both photons &amp; charged particles</a:t>
            </a:r>
          </a:p>
          <a:p>
            <a:endParaRPr lang="en-IT" sz="900" dirty="0"/>
          </a:p>
          <a:p>
            <a:r>
              <a:rPr lang="en-IT" sz="1350" b="1" dirty="0"/>
              <a:t>Medical Applications </a:t>
            </a:r>
          </a:p>
          <a:p>
            <a:r>
              <a:rPr lang="en-IT" sz="900" dirty="0"/>
              <a:t>Beam Monitor (Hadron Therapy) TOF-PET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24E14BB-4865-1D4E-834C-911F214154C7}"/>
              </a:ext>
            </a:extLst>
          </p:cNvPr>
          <p:cNvSpPr txBox="1"/>
          <p:nvPr/>
        </p:nvSpPr>
        <p:spPr>
          <a:xfrm>
            <a:off x="381380" y="776966"/>
            <a:ext cx="525140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350" b="1" dirty="0">
                <a:solidFill>
                  <a:srgbClr val="FF0000"/>
                </a:solidFill>
              </a:rPr>
              <a:t>Challenges &amp; New Developments		</a:t>
            </a:r>
            <a:endParaRPr lang="en-IT" sz="900" b="1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1E9AF2-C496-A84B-B2FA-F57CE50B3142}"/>
              </a:ext>
            </a:extLst>
          </p:cNvPr>
          <p:cNvSpPr txBox="1"/>
          <p:nvPr/>
        </p:nvSpPr>
        <p:spPr>
          <a:xfrm>
            <a:off x="9460392" y="2928905"/>
            <a:ext cx="3243343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350" b="1" dirty="0">
                <a:solidFill>
                  <a:srgbClr val="7030A0"/>
                </a:solidFill>
              </a:rPr>
              <a:t>C Development Tools &amp; Environment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T" sz="1350" b="1" dirty="0"/>
              <a:t>Simulation: </a:t>
            </a:r>
            <a:r>
              <a:rPr lang="en-IT" sz="1350" dirty="0"/>
              <a:t>need to develop code extensions to simulate Resistive electrodes in Garfield++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T" sz="1350" b="1" dirty="0"/>
              <a:t>Simulation: </a:t>
            </a:r>
            <a:r>
              <a:rPr lang="en-IT" sz="1350" dirty="0"/>
              <a:t>GEANT+Garfield integration effort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T" sz="1350" dirty="0"/>
              <a:t>Common FrontEnd DAQ, Common Lab Equip.</a:t>
            </a:r>
            <a:endParaRPr lang="en-IT" sz="1350" b="1" dirty="0"/>
          </a:p>
          <a:p>
            <a:br>
              <a:rPr lang="en-IT" sz="1350" b="1" dirty="0"/>
            </a:br>
            <a:r>
              <a:rPr lang="en-IT" sz="1350" b="1" dirty="0"/>
              <a:t>Infrastructure &amp; Networking: </a:t>
            </a:r>
            <a:r>
              <a:rPr lang="en-IT" sz="1350" b="1" dirty="0">
                <a:solidFill>
                  <a:srgbClr val="FF0000"/>
                </a:solidFill>
              </a:rPr>
              <a:t>RD51 fundamental </a:t>
            </a:r>
          </a:p>
          <a:p>
            <a:pPr marL="214313" lvl="1" indent="-214313">
              <a:buFont typeface="Arial" panose="020B0604020202020204" pitchFamily="34" charset="0"/>
              <a:buChar char="•"/>
            </a:pPr>
            <a:r>
              <a:rPr lang="en-GB" sz="1350" i="1" dirty="0"/>
              <a:t>E</a:t>
            </a:r>
            <a:r>
              <a:rPr lang="en-IT" sz="1350" i="1" dirty="0"/>
              <a:t>asy &amp; low level exchange of ideas &amp; practice</a:t>
            </a:r>
          </a:p>
          <a:p>
            <a:pPr marL="214313" lvl="2" indent="-214313">
              <a:buFont typeface="Arial" panose="020B0604020202020204" pitchFamily="34" charset="0"/>
              <a:buChar char="•"/>
            </a:pPr>
            <a:r>
              <a:rPr lang="en-IT" sz="1350" i="1" dirty="0"/>
              <a:t>Collaborative instead of Competition based</a:t>
            </a:r>
          </a:p>
          <a:p>
            <a:pPr marL="214313" lvl="2" indent="-214313">
              <a:buFont typeface="Arial" panose="020B0604020202020204" pitchFamily="34" charset="0"/>
              <a:buChar char="•"/>
            </a:pPr>
            <a:r>
              <a:rPr lang="en-IT" sz="1350" i="1" dirty="0"/>
              <a:t>Coordinated common Test-Beam campaigns</a:t>
            </a:r>
          </a:p>
          <a:p>
            <a:pPr marL="214313" lvl="2" indent="-214313">
              <a:buFont typeface="Arial" panose="020B0604020202020204" pitchFamily="34" charset="0"/>
              <a:buChar char="•"/>
            </a:pPr>
            <a:r>
              <a:rPr lang="en-IT" sz="1350" i="1" dirty="0"/>
              <a:t>CERN MPT Workshop access for Design &amp; Prod</a:t>
            </a:r>
          </a:p>
          <a:p>
            <a:pPr marL="214313" lvl="2" indent="-214313">
              <a:buFont typeface="Arial" panose="020B0604020202020204" pitchFamily="34" charset="0"/>
              <a:buChar char="•"/>
            </a:pPr>
            <a:r>
              <a:rPr lang="en-IT" sz="1350" i="1" dirty="0">
                <a:solidFill>
                  <a:srgbClr val="FF0000"/>
                </a:solidFill>
              </a:rPr>
              <a:t>Difficult to immagine MPGD development without continuation of RD51 collaboration for next 20y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07F65F8-91FB-104B-BF2E-8A476BE4447B}"/>
              </a:ext>
            </a:extLst>
          </p:cNvPr>
          <p:cNvSpPr/>
          <p:nvPr/>
        </p:nvSpPr>
        <p:spPr>
          <a:xfrm>
            <a:off x="2289196" y="2567647"/>
            <a:ext cx="1152550" cy="1555124"/>
          </a:xfrm>
          <a:prstGeom prst="roundRect">
            <a:avLst>
              <a:gd name="adj" fmla="val 4356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51AA37-E907-FE46-9FB8-E35C1A4F5EED}"/>
              </a:ext>
            </a:extLst>
          </p:cNvPr>
          <p:cNvSpPr txBox="1"/>
          <p:nvPr/>
        </p:nvSpPr>
        <p:spPr>
          <a:xfrm>
            <a:off x="138454" y="1115286"/>
            <a:ext cx="2651010" cy="1546577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IT" sz="900" i="1" dirty="0"/>
              <a:t>Disclaimer: </a:t>
            </a:r>
            <a:r>
              <a:rPr lang="en-IT" sz="1350" b="1" dirty="0"/>
              <a:t>FTM </a:t>
            </a:r>
            <a:r>
              <a:rPr lang="en-IT" sz="1350" b="1" u="sng" dirty="0"/>
              <a:t>no proven technology</a:t>
            </a:r>
          </a:p>
          <a:p>
            <a:r>
              <a:rPr lang="en-IT" sz="1350" dirty="0"/>
              <a:t>Demonstrate Time resolution scaling with small-scale multi-layer prototype</a:t>
            </a:r>
          </a:p>
          <a:p>
            <a:r>
              <a:rPr lang="en-IT" sz="1350" b="1" dirty="0">
                <a:solidFill>
                  <a:schemeClr val="accent4"/>
                </a:solidFill>
              </a:rPr>
              <a:t>Develop High Gain Resistive Foil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T" sz="900" dirty="0"/>
              <a:t>High Gain in Low Noise environment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T" sz="900" dirty="0"/>
              <a:t>Use thick (mm) layers &amp; High Gain Gas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900" dirty="0"/>
              <a:t>C</a:t>
            </a:r>
            <a:r>
              <a:rPr lang="en-IT" sz="900" dirty="0"/>
              <a:t>ontrolled &amp; High Quality DLC product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5FC947-E0D3-6D4E-B871-5DF926EE3B7C}"/>
              </a:ext>
            </a:extLst>
          </p:cNvPr>
          <p:cNvSpPr txBox="1"/>
          <p:nvPr/>
        </p:nvSpPr>
        <p:spPr>
          <a:xfrm>
            <a:off x="59943" y="2893045"/>
            <a:ext cx="2165214" cy="1223412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IT" sz="900" b="1" dirty="0"/>
              <a:t>Scale to </a:t>
            </a:r>
            <a:r>
              <a:rPr lang="en-IT" sz="1350" b="1" u="sng" dirty="0"/>
              <a:t>Larger Surface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T" sz="1200" dirty="0"/>
              <a:t>Maintain performance small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G</a:t>
            </a:r>
            <a:r>
              <a:rPr lang="en-IT" sz="1200" dirty="0"/>
              <a:t>o towards thinner Gaps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T" sz="1200" dirty="0"/>
              <a:t>Careful design Readout chan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T" sz="1200" dirty="0"/>
              <a:t>Integration with FE electronics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2F055D-F6A4-C443-939F-DDA704861E30}"/>
              </a:ext>
            </a:extLst>
          </p:cNvPr>
          <p:cNvSpPr txBox="1"/>
          <p:nvPr/>
        </p:nvSpPr>
        <p:spPr>
          <a:xfrm>
            <a:off x="3111785" y="1051893"/>
            <a:ext cx="2870914" cy="1546577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IT" sz="1350" b="1" dirty="0"/>
              <a:t>Development of </a:t>
            </a:r>
            <a:r>
              <a:rPr lang="en-IT" sz="1350" b="1" u="sng" dirty="0"/>
              <a:t>Sensitive Front-End Electronics</a:t>
            </a:r>
            <a:r>
              <a:rPr lang="en-IT" sz="1350" b="1" dirty="0"/>
              <a:t> (FATIC-chip)</a:t>
            </a:r>
          </a:p>
          <a:p>
            <a:r>
              <a:rPr lang="en-GB" sz="1350" i="1" dirty="0"/>
              <a:t>L</a:t>
            </a:r>
            <a:r>
              <a:rPr lang="en-IT" sz="1350" i="1" dirty="0"/>
              <a:t>ow noise (500e-) </a:t>
            </a:r>
          </a:p>
          <a:p>
            <a:r>
              <a:rPr lang="en-IT" sz="1350" i="1" dirty="0"/>
              <a:t>fast rise time (7ns)</a:t>
            </a:r>
          </a:p>
          <a:p>
            <a:r>
              <a:rPr lang="en-IT" sz="1350" i="1" dirty="0"/>
              <a:t>Sensitive to 1fC signal </a:t>
            </a:r>
            <a:r>
              <a:rPr lang="en-IT" sz="900" i="1" dirty="0"/>
              <a:t>(10</a:t>
            </a:r>
            <a:r>
              <a:rPr lang="en-IT" sz="900" i="1" baseline="30000" dirty="0"/>
              <a:t>4</a:t>
            </a:r>
            <a:r>
              <a:rPr lang="en-IT" sz="900" i="1" dirty="0"/>
              <a:t> Gain)</a:t>
            </a:r>
          </a:p>
          <a:p>
            <a:r>
              <a:rPr lang="en-IT" sz="1350" i="1" dirty="0">
                <a:solidFill>
                  <a:schemeClr val="accent2">
                    <a:lumMod val="75000"/>
                  </a:schemeClr>
                </a:solidFill>
              </a:rPr>
              <a:t>Faster Timing &amp; more digital processing possible in 28 nm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EC31ECD-F4CD-F543-B8D7-3C5021ECEE0D}"/>
                  </a:ext>
                </a:extLst>
              </p:cNvPr>
              <p:cNvSpPr txBox="1"/>
              <p:nvPr/>
            </p:nvSpPr>
            <p:spPr>
              <a:xfrm>
                <a:off x="3597156" y="2766298"/>
                <a:ext cx="2389885" cy="1754326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T" sz="1350" b="1" u="sng" dirty="0"/>
                  <a:t>High Gain</a:t>
                </a:r>
                <a:r>
                  <a:rPr lang="en-IT" sz="1350" b="1" dirty="0"/>
                  <a:t> structure / Gasmix</a:t>
                </a:r>
              </a:p>
              <a:p>
                <a:r>
                  <a:rPr lang="en-GB" sz="1350" dirty="0"/>
                  <a:t>G</a:t>
                </a:r>
                <a:r>
                  <a:rPr lang="en-IT" sz="1350" dirty="0"/>
                  <a:t>o steadily to 10</a:t>
                </a:r>
                <a:r>
                  <a:rPr lang="en-IT" sz="1350" baseline="30000" dirty="0"/>
                  <a:t>5</a:t>
                </a:r>
                <a:r>
                  <a:rPr lang="en-IT" sz="1350" dirty="0"/>
                  <a:t> – 10</a:t>
                </a:r>
                <a:r>
                  <a:rPr lang="en-IT" sz="1350" baseline="30000" dirty="0"/>
                  <a:t>6</a:t>
                </a:r>
                <a:r>
                  <a:rPr lang="en-IT" sz="1350" dirty="0"/>
                  <a:t> in single amplification stage for single </a:t>
                </a:r>
                <a:r>
                  <a:rPr lang="en-IT" sz="1350" i="1" dirty="0"/>
                  <a:t>e</a:t>
                </a:r>
                <a:r>
                  <a:rPr lang="en-IT" sz="1350" i="1" baseline="30000" dirty="0"/>
                  <a:t>-</a:t>
                </a:r>
              </a:p>
              <a:p>
                <a:r>
                  <a:rPr lang="en-IT" sz="1350" dirty="0"/>
                  <a:t>Careful choice of gas mixture (flammable quenchers)</a:t>
                </a:r>
              </a:p>
              <a:p>
                <a:r>
                  <a:rPr lang="en-IT" sz="1350" dirty="0"/>
                  <a:t>Increase height of Etched Polyimide 50um </a:t>
                </a:r>
                <a14:m>
                  <m:oMath xmlns:m="http://schemas.openxmlformats.org/officeDocument/2006/math">
                    <m:r>
                      <a:rPr lang="en-IT" sz="135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</m:oMath>
                </a14:m>
                <a:r>
                  <a:rPr lang="en-IT" sz="1350" dirty="0"/>
                  <a:t> 125um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EC31ECD-F4CD-F543-B8D7-3C5021ECEE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7156" y="2766298"/>
                <a:ext cx="2389885" cy="1754326"/>
              </a:xfrm>
              <a:prstGeom prst="rect">
                <a:avLst/>
              </a:prstGeom>
              <a:blipFill>
                <a:blip r:embed="rId5"/>
                <a:stretch>
                  <a:fillRect t="-709" b="-1418"/>
                </a:stretch>
              </a:blipFill>
              <a:ln w="19050">
                <a:solidFill>
                  <a:srgbClr val="FF0000"/>
                </a:solidFill>
                <a:prstDash val="dash"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35E2A83-D5F0-1149-9F72-02617935B7D2}"/>
                  </a:ext>
                </a:extLst>
              </p:cNvPr>
              <p:cNvSpPr txBox="1"/>
              <p:nvPr/>
            </p:nvSpPr>
            <p:spPr>
              <a:xfrm>
                <a:off x="272066" y="4247360"/>
                <a:ext cx="3034226" cy="2077492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IT" sz="1350" b="1" u="sng" dirty="0"/>
                  <a:t>Explore New Ideas</a:t>
                </a:r>
                <a:r>
                  <a:rPr lang="en-IT" sz="1350" b="1" dirty="0"/>
                  <a:t> to implement Fast Timing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GB" sz="1350" dirty="0"/>
                  <a:t>Solid state conversion: </a:t>
                </a:r>
                <a:r>
                  <a:rPr lang="en-GB" sz="900" i="1" dirty="0"/>
                  <a:t>E</a:t>
                </a:r>
                <a:r>
                  <a:rPr lang="en-IT" sz="900" i="1" dirty="0"/>
                  <a:t>nhanced SEE (DLC?)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IT" sz="1350" i="1" dirty="0"/>
                  <a:t>Resistive</a:t>
                </a:r>
                <a:r>
                  <a:rPr lang="en-IT" sz="1350" dirty="0"/>
                  <a:t> Micromegas as Amplification Stage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IT" sz="1350" dirty="0"/>
                  <a:t>Higher Gas pressure for increased </a:t>
                </a:r>
                <a14:m>
                  <m:oMath xmlns:m="http://schemas.openxmlformats.org/officeDocument/2006/math">
                    <m:r>
                      <a:rPr lang="en-IT" sz="135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sz="1350" dirty="0"/>
                  <a:t> ..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IT" sz="1350" dirty="0"/>
                  <a:t>Improved Resistive Electrodes (Graphene…) explore different techniques, …</a:t>
                </a:r>
                <a:br>
                  <a:rPr lang="en-IT" sz="750" dirty="0"/>
                </a:br>
                <a:endParaRPr lang="en-IT" sz="75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35E2A83-D5F0-1149-9F72-02617935B7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066" y="4247360"/>
                <a:ext cx="3034226" cy="2077492"/>
              </a:xfrm>
              <a:prstGeom prst="rect">
                <a:avLst/>
              </a:prstGeom>
              <a:blipFill>
                <a:blip r:embed="rId6"/>
                <a:stretch>
                  <a:fillRect l="-415" t="-602"/>
                </a:stretch>
              </a:blipFill>
              <a:ln w="19050">
                <a:solidFill>
                  <a:srgbClr val="FF0000"/>
                </a:solidFill>
                <a:prstDash val="dash"/>
              </a:ln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698A0094-E0D6-D449-B76A-0A74F7108766}"/>
              </a:ext>
            </a:extLst>
          </p:cNvPr>
          <p:cNvSpPr txBox="1"/>
          <p:nvPr/>
        </p:nvSpPr>
        <p:spPr>
          <a:xfrm>
            <a:off x="3448247" y="4639482"/>
            <a:ext cx="2489786" cy="923330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IT" sz="1350" b="1" dirty="0"/>
              <a:t>Implement FTM for </a:t>
            </a:r>
            <a:r>
              <a:rPr lang="en-IT" sz="1350" b="1" u="sng" dirty="0"/>
              <a:t>Applications</a:t>
            </a:r>
          </a:p>
          <a:p>
            <a:r>
              <a:rPr lang="en-GB" sz="1350" dirty="0"/>
              <a:t>A</a:t>
            </a:r>
            <a:r>
              <a:rPr lang="en-IT" sz="1350" dirty="0"/>
              <a:t>nd investigate performance through GEANT/Garfield simulat.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A</a:t>
            </a:r>
            <a:r>
              <a:rPr lang="en-IT" sz="1350" dirty="0"/>
              <a:t>s active layer Calorimeter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081AE02-02FD-1148-84FA-95F16E9FD584}"/>
              </a:ext>
            </a:extLst>
          </p:cNvPr>
          <p:cNvSpPr/>
          <p:nvPr/>
        </p:nvSpPr>
        <p:spPr>
          <a:xfrm>
            <a:off x="2446535" y="2148079"/>
            <a:ext cx="253955" cy="24186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35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AFDB941-243A-374D-8815-006F201B759C}"/>
              </a:ext>
            </a:extLst>
          </p:cNvPr>
          <p:cNvSpPr/>
          <p:nvPr/>
        </p:nvSpPr>
        <p:spPr>
          <a:xfrm>
            <a:off x="1898995" y="3819107"/>
            <a:ext cx="253955" cy="24186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35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B8DDB50-5E33-C44E-B1E6-0FF44B5EA988}"/>
              </a:ext>
            </a:extLst>
          </p:cNvPr>
          <p:cNvSpPr/>
          <p:nvPr/>
        </p:nvSpPr>
        <p:spPr>
          <a:xfrm>
            <a:off x="5673478" y="4211330"/>
            <a:ext cx="253955" cy="24186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35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3064260-32FE-2C4B-8533-325AF0326F3E}"/>
              </a:ext>
            </a:extLst>
          </p:cNvPr>
          <p:cNvSpPr/>
          <p:nvPr/>
        </p:nvSpPr>
        <p:spPr>
          <a:xfrm>
            <a:off x="5800455" y="5286106"/>
            <a:ext cx="253955" cy="24186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35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2D38282-314A-C249-9608-AA17966C867D}"/>
              </a:ext>
            </a:extLst>
          </p:cNvPr>
          <p:cNvSpPr/>
          <p:nvPr/>
        </p:nvSpPr>
        <p:spPr>
          <a:xfrm>
            <a:off x="2996337" y="5985423"/>
            <a:ext cx="253955" cy="24186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350" dirty="0">
                <a:solidFill>
                  <a:srgbClr val="FF0000"/>
                </a:solidFill>
              </a:rPr>
              <a:t>6</a:t>
            </a:r>
          </a:p>
        </p:txBody>
      </p:sp>
      <p:pic>
        <p:nvPicPr>
          <p:cNvPr id="1026" name="Picture 2" descr="News on the preparation of AIDA Innova &amp; RADDET">
            <a:extLst>
              <a:ext uri="{FF2B5EF4-FFF2-40B4-BE49-F238E27FC236}">
                <a16:creationId xmlns:a16="http://schemas.microsoft.com/office/drawing/2014/main" id="{995D185D-D7AB-4C4B-9B7E-6E978A9A4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191" y="5959015"/>
            <a:ext cx="775931" cy="29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News on the preparation of AIDA Innova &amp; RADDET">
            <a:extLst>
              <a:ext uri="{FF2B5EF4-FFF2-40B4-BE49-F238E27FC236}">
                <a16:creationId xmlns:a16="http://schemas.microsoft.com/office/drawing/2014/main" id="{998E9B6D-9537-3445-981A-358517BDB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529" y="1552053"/>
            <a:ext cx="775931" cy="29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Oval 32">
            <a:extLst>
              <a:ext uri="{FF2B5EF4-FFF2-40B4-BE49-F238E27FC236}">
                <a16:creationId xmlns:a16="http://schemas.microsoft.com/office/drawing/2014/main" id="{1D73FD01-FE14-0843-BF9C-0971D3A7FE8E}"/>
              </a:ext>
            </a:extLst>
          </p:cNvPr>
          <p:cNvSpPr/>
          <p:nvPr/>
        </p:nvSpPr>
        <p:spPr>
          <a:xfrm>
            <a:off x="5554788" y="2294918"/>
            <a:ext cx="253955" cy="241868"/>
          </a:xfrm>
          <a:prstGeom prst="ellipse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35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E37B2DA8-E5E9-F041-9835-F6BD33A0DA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1253" y="6548663"/>
            <a:ext cx="2057400" cy="365125"/>
          </a:xfrm>
        </p:spPr>
        <p:txBody>
          <a:bodyPr/>
          <a:lstStyle/>
          <a:p>
            <a:r>
              <a:rPr lang="it-IT" dirty="0"/>
              <a:t>ECFA TF1 29/04/21</a:t>
            </a: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3121A7B9-0241-4B48-8D52-9A5F7760B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96167" y="6548662"/>
            <a:ext cx="3086100" cy="365125"/>
          </a:xfrm>
        </p:spPr>
        <p:txBody>
          <a:bodyPr/>
          <a:lstStyle/>
          <a:p>
            <a:r>
              <a:rPr lang="it-IT" dirty="0"/>
              <a:t>Precision Timing Detectors - </a:t>
            </a:r>
            <a:r>
              <a:rPr lang="it-IT" dirty="0" err="1"/>
              <a:t>P.Verwilligen</a:t>
            </a:r>
            <a:endParaRPr lang="it-IT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D85132E2-7264-BA43-971A-B741865AD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55576"/>
            <a:ext cx="7886700" cy="603062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0070C0"/>
                </a:solidFill>
              </a:rPr>
              <a:t>Fast Timing with MPGDs: FTM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D2C6D97E-4699-2443-99CF-D24C0D470D4C}"/>
              </a:ext>
            </a:extLst>
          </p:cNvPr>
          <p:cNvSpPr/>
          <p:nvPr/>
        </p:nvSpPr>
        <p:spPr>
          <a:xfrm>
            <a:off x="6082533" y="1445725"/>
            <a:ext cx="2862998" cy="3114345"/>
          </a:xfrm>
          <a:prstGeom prst="roundRect">
            <a:avLst>
              <a:gd name="adj" fmla="val 4356"/>
            </a:avLst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E3C3F17-5E77-6742-B65B-BE8DE7847657}"/>
              </a:ext>
            </a:extLst>
          </p:cNvPr>
          <p:cNvSpPr txBox="1"/>
          <p:nvPr/>
        </p:nvSpPr>
        <p:spPr>
          <a:xfrm>
            <a:off x="6009068" y="937894"/>
            <a:ext cx="278183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350" b="1" dirty="0"/>
              <a:t>Front-End Electronics</a:t>
            </a:r>
            <a:br>
              <a:rPr lang="en-IT" sz="1350" b="1" dirty="0"/>
            </a:br>
            <a:r>
              <a:rPr lang="en-IT" sz="1350" b="1" dirty="0"/>
              <a:t> for Timing &amp; Tracking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693554C-13ED-C849-8DEA-9705EFDDB7A5}"/>
                  </a:ext>
                </a:extLst>
              </p:cNvPr>
              <p:cNvSpPr txBox="1"/>
              <p:nvPr/>
            </p:nvSpPr>
            <p:spPr>
              <a:xfrm>
                <a:off x="6163699" y="1480544"/>
                <a:ext cx="2781832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200" dirty="0"/>
                  <a:t>Single-Stage MPGD detectors have typical gain of 3 </a:t>
                </a:r>
                <a14:m>
                  <m:oMath xmlns:m="http://schemas.openxmlformats.org/officeDocument/2006/math">
                    <m:r>
                      <a:rPr lang="en-IT" sz="1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 </m:t>
                    </m:r>
                  </m:oMath>
                </a14:m>
                <a:r>
                  <a:rPr lang="en-IT" sz="1200" dirty="0"/>
                  <a:t>10</a:t>
                </a:r>
                <a:r>
                  <a:rPr lang="en-IT" sz="1200" baseline="30000" dirty="0"/>
                  <a:t>3</a:t>
                </a:r>
                <a:r>
                  <a:rPr lang="en-IT" sz="1200" dirty="0"/>
                  <a:t> – max 10</a:t>
                </a:r>
                <a:r>
                  <a:rPr lang="en-IT" sz="1200" baseline="30000" dirty="0"/>
                  <a:t>4</a:t>
                </a:r>
                <a:r>
                  <a:rPr lang="en-IT" sz="1200" dirty="0"/>
                  <a:t>. Assuming signal not dispersed over different strips, results in signals of 0.5-1fC</a:t>
                </a:r>
                <a:endParaRPr lang="en-IT" sz="1350" dirty="0"/>
              </a:p>
              <a:p>
                <a:pPr algn="ctr"/>
                <a:r>
                  <a:rPr lang="en-IT" sz="900" dirty="0">
                    <a:solidFill>
                      <a:srgbClr val="0070C0"/>
                    </a:solidFill>
                  </a:rPr>
                  <a:t>Fast Timing typically done for large signals: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IT" sz="9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sz="900" i="1" baseline="-25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</m:oMath>
                </a14:m>
                <a:r>
                  <a:rPr lang="en-IT" sz="900" dirty="0">
                    <a:solidFill>
                      <a:srgbClr val="0070C0"/>
                    </a:solidFill>
                  </a:rPr>
                  <a:t> = </a:t>
                </a:r>
                <a14:m>
                  <m:oMath xmlns:m="http://schemas.openxmlformats.org/officeDocument/2006/math">
                    <m:r>
                      <a:rPr lang="en-IT" sz="9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sz="900" i="1" baseline="-2500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𝑛𝑜𝑖𝑠𝑒</m:t>
                    </m:r>
                  </m:oMath>
                </a14:m>
                <a:r>
                  <a:rPr lang="en-IT" sz="900" dirty="0">
                    <a:solidFill>
                      <a:srgbClr val="0070C0"/>
                    </a:solidFill>
                  </a:rPr>
                  <a:t> / d</a:t>
                </a:r>
                <a:r>
                  <a:rPr lang="en-IT" sz="900" i="1" dirty="0">
                    <a:solidFill>
                      <a:srgbClr val="0070C0"/>
                    </a:solidFill>
                  </a:rPr>
                  <a:t>V</a:t>
                </a:r>
                <a:r>
                  <a:rPr lang="en-IT" sz="900" dirty="0">
                    <a:solidFill>
                      <a:srgbClr val="0070C0"/>
                    </a:solidFill>
                  </a:rPr>
                  <a:t>/d</a:t>
                </a:r>
                <a:r>
                  <a:rPr lang="en-IT" sz="900" i="1" dirty="0">
                    <a:solidFill>
                      <a:srgbClr val="0070C0"/>
                    </a:solidFill>
                  </a:rPr>
                  <a:t>t</a:t>
                </a:r>
                <a:r>
                  <a:rPr lang="en-IT" sz="900" dirty="0">
                    <a:solidFill>
                      <a:srgbClr val="0070C0"/>
                    </a:solidFill>
                  </a:rPr>
                  <a:t> = </a:t>
                </a:r>
                <a:r>
                  <a:rPr lang="en-IT" sz="900" i="1" dirty="0">
                    <a:solidFill>
                      <a:srgbClr val="0070C0"/>
                    </a:solidFill>
                  </a:rPr>
                  <a:t>t</a:t>
                </a:r>
                <a:r>
                  <a:rPr lang="en-IT" sz="900" i="1" baseline="-25000" dirty="0">
                    <a:solidFill>
                      <a:srgbClr val="0070C0"/>
                    </a:solidFill>
                  </a:rPr>
                  <a:t>rise</a:t>
                </a:r>
                <a:r>
                  <a:rPr lang="en-IT" sz="900" dirty="0">
                    <a:solidFill>
                      <a:srgbClr val="0070C0"/>
                    </a:solidFill>
                  </a:rPr>
                  <a:t> / </a:t>
                </a:r>
                <a:r>
                  <a:rPr lang="en-IT" sz="900" i="1" dirty="0">
                    <a:solidFill>
                      <a:srgbClr val="0070C0"/>
                    </a:solidFill>
                  </a:rPr>
                  <a:t>SNR</a:t>
                </a:r>
              </a:p>
              <a:p>
                <a:pPr algn="ctr"/>
                <a:r>
                  <a:rPr lang="en-IT" sz="900" i="1" dirty="0">
                    <a:solidFill>
                      <a:schemeClr val="accent2">
                        <a:lumMod val="75000"/>
                      </a:schemeClr>
                    </a:solidFill>
                  </a:rPr>
                  <a:t>=&gt; Now we want to bring fast timing to smaller signals. Need very low noise amplifiers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693554C-13ED-C849-8DEA-9705EFDDB7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699" y="1480544"/>
                <a:ext cx="2781832" cy="1384995"/>
              </a:xfrm>
              <a:prstGeom prst="rect">
                <a:avLst/>
              </a:prstGeom>
              <a:blipFill>
                <a:blip r:embed="rId8"/>
                <a:stretch>
                  <a:fillRect r="-455" b="-90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A1CA5BAD-8496-B844-83A0-A7A87F931D95}"/>
              </a:ext>
            </a:extLst>
          </p:cNvPr>
          <p:cNvSpPr txBox="1"/>
          <p:nvPr/>
        </p:nvSpPr>
        <p:spPr>
          <a:xfrm>
            <a:off x="6105746" y="2842037"/>
            <a:ext cx="2202087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350" b="1" dirty="0"/>
              <a:t>FATIC</a:t>
            </a:r>
            <a:r>
              <a:rPr lang="en-IT" sz="1350" dirty="0"/>
              <a:t> </a:t>
            </a:r>
            <a:r>
              <a:rPr lang="en-IT" sz="900" dirty="0"/>
              <a:t>(130nm Si CMOS)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IT" sz="900" dirty="0"/>
              <a:t>32 channels + 1 test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Gain: 10mV/</a:t>
            </a:r>
            <a:r>
              <a:rPr lang="en-GB" sz="900" dirty="0" err="1"/>
              <a:t>fC</a:t>
            </a:r>
            <a:r>
              <a:rPr lang="en-GB" sz="900" dirty="0"/>
              <a:t> &amp; 50mV/</a:t>
            </a:r>
            <a:r>
              <a:rPr lang="en-GB" sz="900" dirty="0" err="1"/>
              <a:t>fC</a:t>
            </a:r>
            <a:endParaRPr lang="en-GB" sz="900" dirty="0"/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ENC: 500</a:t>
            </a:r>
            <a:r>
              <a:rPr lang="en-GB" sz="900" i="1" dirty="0"/>
              <a:t>e</a:t>
            </a:r>
            <a:r>
              <a:rPr lang="en-GB" sz="900" i="1" baseline="30000" dirty="0"/>
              <a:t>-</a:t>
            </a:r>
            <a:r>
              <a:rPr lang="en-GB" sz="900" dirty="0"/>
              <a:t> @ 15pF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Rise time: 7.5ns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Analog: time &amp; Charge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GB" sz="900" dirty="0"/>
              <a:t>Digital: TDC (100ps)</a:t>
            </a:r>
            <a:br>
              <a:rPr lang="en-GB" sz="800" dirty="0"/>
            </a:br>
            <a:endParaRPr lang="en-GB" sz="800" dirty="0"/>
          </a:p>
          <a:p>
            <a:r>
              <a:rPr lang="en-IT" sz="1200" dirty="0"/>
              <a:t>Want to develop new</a:t>
            </a:r>
          </a:p>
          <a:p>
            <a:r>
              <a:rPr lang="en-GB" sz="1200" dirty="0"/>
              <a:t>v</a:t>
            </a:r>
            <a:r>
              <a:rPr lang="en-IT" sz="1200" dirty="0"/>
              <a:t>ersion in: </a:t>
            </a:r>
          </a:p>
        </p:txBody>
      </p:sp>
      <p:pic>
        <p:nvPicPr>
          <p:cNvPr id="42" name="Picture 2" descr="News on the preparation of AIDA Innova &amp; RADDET">
            <a:extLst>
              <a:ext uri="{FF2B5EF4-FFF2-40B4-BE49-F238E27FC236}">
                <a16:creationId xmlns:a16="http://schemas.microsoft.com/office/drawing/2014/main" id="{CF54DC27-F57A-D941-99F3-7BBEDC897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389" y="4211460"/>
            <a:ext cx="775931" cy="29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 descr="A computer screen capture&#10;&#10;Description automatically generated with low confidence">
            <a:extLst>
              <a:ext uri="{FF2B5EF4-FFF2-40B4-BE49-F238E27FC236}">
                <a16:creationId xmlns:a16="http://schemas.microsoft.com/office/drawing/2014/main" id="{A9DFAC07-986D-0B49-B62C-B246FE711F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7641989" y="3245757"/>
            <a:ext cx="1445624" cy="99596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398DC945-7843-C345-AD26-3C0EA8412643}"/>
              </a:ext>
            </a:extLst>
          </p:cNvPr>
          <p:cNvSpPr txBox="1"/>
          <p:nvPr/>
        </p:nvSpPr>
        <p:spPr>
          <a:xfrm rot="1473284">
            <a:off x="7584073" y="204994"/>
            <a:ext cx="1493148" cy="92333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accent4"/>
                </a:solidFill>
              </a:rPr>
              <a:t>U</a:t>
            </a:r>
            <a:r>
              <a:rPr lang="en-IT" dirty="0">
                <a:solidFill>
                  <a:schemeClr val="accent4"/>
                </a:solidFill>
              </a:rPr>
              <a:t>nder development</a:t>
            </a:r>
            <a:br>
              <a:rPr lang="en-IT" dirty="0">
                <a:solidFill>
                  <a:schemeClr val="accent4"/>
                </a:solidFill>
              </a:rPr>
            </a:br>
            <a:r>
              <a:rPr lang="en-IT" dirty="0">
                <a:solidFill>
                  <a:schemeClr val="accent4"/>
                </a:solidFill>
              </a:rPr>
              <a:t>author’s bias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9C3423-1090-3F47-A3CA-4A8DC935B6A2}"/>
              </a:ext>
            </a:extLst>
          </p:cNvPr>
          <p:cNvSpPr txBox="1"/>
          <p:nvPr/>
        </p:nvSpPr>
        <p:spPr>
          <a:xfrm>
            <a:off x="3483795" y="5626080"/>
            <a:ext cx="5513336" cy="1077218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IT" sz="1600" b="1" dirty="0"/>
              <a:t>This is just one example of an emerging MPGD technology</a:t>
            </a:r>
          </a:p>
          <a:p>
            <a:pPr algn="r"/>
            <a:r>
              <a:rPr lang="en-IT" sz="1600" i="1" dirty="0"/>
              <a:t>… there might be many more different ideas around </a:t>
            </a:r>
          </a:p>
          <a:p>
            <a:pPr algn="r"/>
            <a:r>
              <a:rPr lang="en-IT" sz="1600" b="1" dirty="0"/>
              <a:t>Blue-Sky R&amp;D performed in this contexts is of potential benefit for the larger Micro-Pattern Gas Detector community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E8D8B13-34D6-1C44-B681-0B832D22D42A}"/>
                  </a:ext>
                </a:extLst>
              </p:cNvPr>
              <p:cNvSpPr txBox="1"/>
              <p:nvPr/>
            </p:nvSpPr>
            <p:spPr>
              <a:xfrm>
                <a:off x="8117887" y="5230099"/>
                <a:ext cx="8792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IT" dirty="0">
                    <a:solidFill>
                      <a:schemeClr val="bg1"/>
                    </a:solidFill>
                  </a:rPr>
                  <a:t>78um</a:t>
                </a: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2E8D8B13-34D6-1C44-B681-0B832D22D4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7887" y="5230099"/>
                <a:ext cx="879244" cy="369332"/>
              </a:xfrm>
              <a:prstGeom prst="rect">
                <a:avLst/>
              </a:prstGeom>
              <a:blipFill>
                <a:blip r:embed="rId10"/>
                <a:stretch>
                  <a:fillRect l="-1429" t="-6452" r="-2857" b="-2258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F56DC5C-DC69-3D45-B4B4-008672468413}"/>
                  </a:ext>
                </a:extLst>
              </p:cNvPr>
              <p:cNvSpPr txBox="1"/>
              <p:nvPr/>
            </p:nvSpPr>
            <p:spPr>
              <a:xfrm>
                <a:off x="7722501" y="7258995"/>
                <a:ext cx="10715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∅</m:t>
                    </m:r>
                    <m: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100</m:t>
                    </m:r>
                  </m:oMath>
                </a14:m>
                <a:r>
                  <a:rPr lang="en-IT" dirty="0">
                    <a:solidFill>
                      <a:schemeClr val="bg1"/>
                    </a:solidFill>
                  </a:rPr>
                  <a:t>um</a:t>
                </a:r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F56DC5C-DC69-3D45-B4B4-0086724684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2501" y="7258995"/>
                <a:ext cx="1071522" cy="369332"/>
              </a:xfrm>
              <a:prstGeom prst="rect">
                <a:avLst/>
              </a:prstGeom>
              <a:blipFill>
                <a:blip r:embed="rId11"/>
                <a:stretch>
                  <a:fillRect l="-1176" t="-6667" b="-2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781760EE-7CFA-184C-9073-FC9C13FE09D3}"/>
              </a:ext>
            </a:extLst>
          </p:cNvPr>
          <p:cNvSpPr txBox="1"/>
          <p:nvPr/>
        </p:nvSpPr>
        <p:spPr>
          <a:xfrm>
            <a:off x="6095536" y="5222184"/>
            <a:ext cx="1507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bg1"/>
                </a:solidFill>
              </a:rPr>
              <a:t>DLC electrode</a:t>
            </a:r>
          </a:p>
        </p:txBody>
      </p:sp>
    </p:spTree>
    <p:extLst>
      <p:ext uri="{BB962C8B-B14F-4D97-AF65-F5344CB8AC3E}">
        <p14:creationId xmlns:p14="http://schemas.microsoft.com/office/powerpoint/2010/main" val="3070620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7AD2E-3A92-AF41-957C-C3FEF5A2A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72703"/>
            <a:ext cx="7886700" cy="656850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chemeClr val="accent1"/>
                </a:solidFill>
              </a:rPr>
              <a:t>Fast Timing at system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C8F80-8DFF-1A44-B30C-03ED106E4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04365"/>
            <a:ext cx="8232962" cy="1561819"/>
          </a:xfrm>
        </p:spPr>
        <p:txBody>
          <a:bodyPr>
            <a:normAutofit lnSpcReduction="10000"/>
          </a:bodyPr>
          <a:lstStyle/>
          <a:p>
            <a:r>
              <a:rPr lang="en-IT" sz="1800" dirty="0"/>
              <a:t>Great to develop (small) prototypes or large detectors with few tens of ps resolution</a:t>
            </a:r>
          </a:p>
          <a:p>
            <a:r>
              <a:rPr lang="en-IT" sz="1800" dirty="0"/>
              <a:t>However maintaining this while scaling up to very large systems is very challenging</a:t>
            </a:r>
          </a:p>
          <a:p>
            <a:r>
              <a:rPr lang="en-IT" sz="1800" dirty="0"/>
              <a:t>Example: ALICE TOF: </a:t>
            </a:r>
          </a:p>
          <a:p>
            <a:pPr lvl="1"/>
            <a:r>
              <a:rPr lang="en-IT" sz="1400" dirty="0"/>
              <a:t>Test Beams: intrinsic resolution likely 22ps (*)</a:t>
            </a:r>
          </a:p>
          <a:p>
            <a:pPr lvl="1"/>
            <a:r>
              <a:rPr lang="en-IT" sz="1400" dirty="0"/>
              <a:t>Run-1 resolution 85ps, Run-2 resolution 56ps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59400-27E4-EF41-87AC-478168AC51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50" y="6504266"/>
            <a:ext cx="2057400" cy="365125"/>
          </a:xfrm>
        </p:spPr>
        <p:txBody>
          <a:bodyPr/>
          <a:lstStyle/>
          <a:p>
            <a:r>
              <a:rPr lang="it-IT" dirty="0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60F1D6-9498-CB45-97E2-79F7FB3E1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548252"/>
            <a:ext cx="3086100" cy="365125"/>
          </a:xfrm>
        </p:spPr>
        <p:txBody>
          <a:bodyPr/>
          <a:lstStyle/>
          <a:p>
            <a:r>
              <a:rPr lang="it-IT" dirty="0"/>
              <a:t>Precision Timing Detectors - </a:t>
            </a:r>
            <a:r>
              <a:rPr lang="it-IT" dirty="0" err="1"/>
              <a:t>P.Verwilligen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75EB3-0B6C-F44B-B4CE-F345DB6D5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/>
          <a:p>
            <a:fld id="{577809E2-FD47-ED45-B19A-631997B74C0F}" type="slidenum">
              <a:rPr lang="it-IT" smtClean="0"/>
              <a:t>19</a:t>
            </a:fld>
            <a:endParaRPr lang="it-IT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7E9865-848F-8A4D-9F47-5922868C1410}"/>
              </a:ext>
            </a:extLst>
          </p:cNvPr>
          <p:cNvSpPr txBox="1"/>
          <p:nvPr/>
        </p:nvSpPr>
        <p:spPr>
          <a:xfrm rot="16200000">
            <a:off x="-1158084" y="449845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JINST 14 (2019) C06023</a:t>
            </a:r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0B0D1C5-C8D1-3440-8BBF-BFD6D272E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182" y="2950409"/>
            <a:ext cx="4037479" cy="13053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BB416EF-F0E7-644B-8C12-D18FCFF3D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162" y="4283447"/>
            <a:ext cx="3743519" cy="17712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1B2D446-5E9D-2F49-A5E6-CE7879AF44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407" y="3991816"/>
            <a:ext cx="3461127" cy="255643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3AE1E02-B00E-AB4F-B4AA-44568CE7D8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5407" y="2036111"/>
            <a:ext cx="3461126" cy="240174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1EA0F93-CAE3-BC4A-9E5C-64D68C953E6F}"/>
              </a:ext>
            </a:extLst>
          </p:cNvPr>
          <p:cNvSpPr/>
          <p:nvPr/>
        </p:nvSpPr>
        <p:spPr>
          <a:xfrm>
            <a:off x="28850" y="2796988"/>
            <a:ext cx="4543150" cy="3388659"/>
          </a:xfrm>
          <a:prstGeom prst="rect">
            <a:avLst/>
          </a:prstGeom>
          <a:noFill/>
          <a:ln w="3810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956AD15-818F-264F-85E7-49217939E913}"/>
              </a:ext>
            </a:extLst>
          </p:cNvPr>
          <p:cNvSpPr/>
          <p:nvPr/>
        </p:nvSpPr>
        <p:spPr>
          <a:xfrm>
            <a:off x="4856633" y="2049018"/>
            <a:ext cx="4112555" cy="4499234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accent4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6DDCCC-F1F8-F240-9F8B-CA4B9EFB060A}"/>
              </a:ext>
            </a:extLst>
          </p:cNvPr>
          <p:cNvSpPr txBox="1"/>
          <p:nvPr/>
        </p:nvSpPr>
        <p:spPr>
          <a:xfrm rot="16200000">
            <a:off x="7483628" y="3117484"/>
            <a:ext cx="2124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err="1">
                <a:solidFill>
                  <a:schemeClr val="bg1">
                    <a:lumMod val="50000"/>
                  </a:schemeClr>
                </a:solidFill>
              </a:rPr>
              <a:t>AIDAinnova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Task 72</a:t>
            </a:r>
            <a:br>
              <a:rPr lang="en-GB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. </a:t>
            </a:r>
            <a:r>
              <a:rPr lang="en-IT" sz="1200" dirty="0">
                <a:solidFill>
                  <a:schemeClr val="bg1">
                    <a:lumMod val="50000"/>
                  </a:schemeClr>
                </a:solidFill>
              </a:rPr>
              <a:t>MCS Williams – 14.04.21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923ED4F-958B-764C-9053-C848E263BD13}"/>
              </a:ext>
            </a:extLst>
          </p:cNvPr>
          <p:cNvSpPr txBox="1"/>
          <p:nvPr/>
        </p:nvSpPr>
        <p:spPr>
          <a:xfrm rot="16200000">
            <a:off x="7396831" y="5117034"/>
            <a:ext cx="2312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RD51 Precise Timing Workshop</a:t>
            </a:r>
            <a:br>
              <a:rPr lang="en-GB" sz="12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 . </a:t>
            </a:r>
            <a:r>
              <a:rPr lang="en-IT" sz="1200" dirty="0">
                <a:solidFill>
                  <a:schemeClr val="bg1">
                    <a:lumMod val="50000"/>
                  </a:schemeClr>
                </a:solidFill>
              </a:rPr>
              <a:t>MCS Williams – 21.02.17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2A87D1-6461-8541-A2C6-E67B7F9A385B}"/>
              </a:ext>
            </a:extLst>
          </p:cNvPr>
          <p:cNvSpPr txBox="1"/>
          <p:nvPr/>
        </p:nvSpPr>
        <p:spPr>
          <a:xfrm>
            <a:off x="738608" y="6231408"/>
            <a:ext cx="3461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dirty="0">
                <a:solidFill>
                  <a:schemeClr val="bg1">
                    <a:lumMod val="50000"/>
                  </a:schemeClr>
                </a:solidFill>
              </a:rPr>
              <a:t>(*) J.Va’vra Other PID techniques RICH 2016</a:t>
            </a:r>
          </a:p>
        </p:txBody>
      </p:sp>
    </p:spTree>
    <p:extLst>
      <p:ext uri="{BB962C8B-B14F-4D97-AF65-F5344CB8AC3E}">
        <p14:creationId xmlns:p14="http://schemas.microsoft.com/office/powerpoint/2010/main" val="2147577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0FC56-95E6-EF4B-8111-2D79768F8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30027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C9580-F77E-5643-AD10-E16407BB5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651" y="1268674"/>
            <a:ext cx="7886700" cy="2732928"/>
          </a:xfrm>
        </p:spPr>
        <p:txBody>
          <a:bodyPr>
            <a:normAutofit fontScale="77500" lnSpcReduction="20000"/>
          </a:bodyPr>
          <a:lstStyle/>
          <a:p>
            <a:r>
              <a:rPr lang="en-IT" dirty="0">
                <a:solidFill>
                  <a:srgbClr val="0070C0"/>
                </a:solidFill>
              </a:rPr>
              <a:t>Motivations</a:t>
            </a:r>
          </a:p>
          <a:p>
            <a:r>
              <a:rPr lang="en-IT" dirty="0">
                <a:solidFill>
                  <a:srgbClr val="0070C0"/>
                </a:solidFill>
              </a:rPr>
              <a:t>Timing with Gaseous Detectors</a:t>
            </a:r>
          </a:p>
          <a:p>
            <a:r>
              <a:rPr lang="en-IT" dirty="0">
                <a:solidFill>
                  <a:srgbClr val="0070C0"/>
                </a:solidFill>
              </a:rPr>
              <a:t>Fast Timing with RPCs</a:t>
            </a:r>
          </a:p>
          <a:p>
            <a:pPr lvl="1"/>
            <a:r>
              <a:rPr lang="en-IT" dirty="0">
                <a:solidFill>
                  <a:srgbClr val="0070C0"/>
                </a:solidFill>
              </a:rPr>
              <a:t>Improved RPCs</a:t>
            </a:r>
          </a:p>
          <a:p>
            <a:pPr lvl="1"/>
            <a:r>
              <a:rPr lang="en-IT" dirty="0">
                <a:solidFill>
                  <a:srgbClr val="0070C0"/>
                </a:solidFill>
              </a:rPr>
              <a:t>Multi-Gap RPCs</a:t>
            </a:r>
          </a:p>
          <a:p>
            <a:r>
              <a:rPr lang="en-IT" dirty="0">
                <a:solidFill>
                  <a:srgbClr val="0070C0"/>
                </a:solidFill>
              </a:rPr>
              <a:t>Fast Timing with MPGDs</a:t>
            </a:r>
          </a:p>
          <a:p>
            <a:r>
              <a:rPr lang="en-IT" dirty="0">
                <a:solidFill>
                  <a:srgbClr val="0070C0"/>
                </a:solidFill>
              </a:rPr>
              <a:t>Challenges in building large systems</a:t>
            </a:r>
          </a:p>
          <a:p>
            <a:r>
              <a:rPr lang="en-IT" dirty="0">
                <a:solidFill>
                  <a:srgbClr val="0070C0"/>
                </a:solidFill>
              </a:rPr>
              <a:t>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F7C93-5AF8-7942-AF76-F5E84FE03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398E8-1A5A-C848-BBF5-23D352C9A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25109-EA9E-FF4B-A035-4148F60DF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2</a:t>
            </a:fld>
            <a:endParaRPr lang="it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64E2BE-E4AD-2440-B42D-4F5A6E345B9A}"/>
              </a:ext>
            </a:extLst>
          </p:cNvPr>
          <p:cNvSpPr txBox="1"/>
          <p:nvPr/>
        </p:nvSpPr>
        <p:spPr>
          <a:xfrm>
            <a:off x="628650" y="4271035"/>
            <a:ext cx="804470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4000" b="1" dirty="0">
                <a:solidFill>
                  <a:schemeClr val="accent1"/>
                </a:solidFill>
                <a:latin typeface="+mj-lt"/>
              </a:rPr>
              <a:t>Disclaimer: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b="1" dirty="0">
                <a:solidFill>
                  <a:schemeClr val="accent1"/>
                </a:solidFill>
                <a:latin typeface="+mj-lt"/>
              </a:rPr>
              <a:t>I would like to thank the colleagues of Picosec &amp; MRPC that have provided me info and were open for discussion… </a:t>
            </a:r>
            <a:r>
              <a:rPr lang="en-IT" b="1" i="1" dirty="0">
                <a:solidFill>
                  <a:srgbClr val="7030A0"/>
                </a:solidFill>
                <a:latin typeface="+mj-lt"/>
              </a:rPr>
              <a:t>I would have liked to discuss more with all of you … </a:t>
            </a:r>
            <a:br>
              <a:rPr lang="en-IT" b="1" dirty="0">
                <a:solidFill>
                  <a:schemeClr val="accent1"/>
                </a:solidFill>
                <a:latin typeface="+mj-lt"/>
              </a:rPr>
            </a:br>
            <a:r>
              <a:rPr lang="en-IT" b="1" dirty="0">
                <a:solidFill>
                  <a:schemeClr val="accent2"/>
                </a:solidFill>
                <a:latin typeface="+mj-lt"/>
              </a:rPr>
              <a:t>… </a:t>
            </a:r>
            <a:r>
              <a:rPr lang="en-IT" b="1" i="1" dirty="0">
                <a:solidFill>
                  <a:schemeClr val="accent2"/>
                </a:solidFill>
                <a:latin typeface="+mj-lt"/>
              </a:rPr>
              <a:t>but time time has no mercy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b="1" dirty="0">
                <a:solidFill>
                  <a:schemeClr val="accent1"/>
                </a:solidFill>
                <a:latin typeface="+mj-lt"/>
              </a:rPr>
              <a:t>Selection of the material is my respons</a:t>
            </a:r>
            <a:r>
              <a:rPr lang="en-GB" b="1" dirty="0" err="1">
                <a:solidFill>
                  <a:schemeClr val="accent1"/>
                </a:solidFill>
                <a:latin typeface="+mj-lt"/>
              </a:rPr>
              <a:t>i</a:t>
            </a:r>
            <a:r>
              <a:rPr lang="en-IT" b="1" dirty="0">
                <a:solidFill>
                  <a:schemeClr val="accent1"/>
                </a:solidFill>
                <a:latin typeface="+mj-lt"/>
              </a:rPr>
              <a:t>bility as well as the way it is presented …</a:t>
            </a:r>
            <a:br>
              <a:rPr lang="en-IT" b="1" dirty="0">
                <a:solidFill>
                  <a:schemeClr val="accent1"/>
                </a:solidFill>
                <a:latin typeface="+mj-lt"/>
              </a:rPr>
            </a:br>
            <a:r>
              <a:rPr lang="en-IT" b="1" i="1" dirty="0">
                <a:solidFill>
                  <a:schemeClr val="accent2"/>
                </a:solidFill>
                <a:latin typeface="+mj-lt"/>
              </a:rPr>
              <a:t>… thanks to the people from who I stole slides, plots, ideas, …</a:t>
            </a:r>
          </a:p>
        </p:txBody>
      </p:sp>
    </p:spTree>
    <p:extLst>
      <p:ext uri="{BB962C8B-B14F-4D97-AF65-F5344CB8AC3E}">
        <p14:creationId xmlns:p14="http://schemas.microsoft.com/office/powerpoint/2010/main" val="21132209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774E0-CB77-9740-8265-B1C5EE7DC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chemeClr val="accent1"/>
                </a:solidFill>
              </a:rPr>
              <a:t>Common Issues</a:t>
            </a:r>
            <a:br>
              <a:rPr lang="en-IT" b="1" dirty="0">
                <a:solidFill>
                  <a:schemeClr val="accent1"/>
                </a:solidFill>
              </a:rPr>
            </a:br>
            <a:r>
              <a:rPr lang="en-IT" sz="2400" b="1" i="1" dirty="0">
                <a:solidFill>
                  <a:schemeClr val="accent1"/>
                </a:solidFill>
              </a:rPr>
              <a:t>few items … for discussion…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97DBDC-A311-644E-BECA-32F95D737A7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01385" y="1847851"/>
                <a:ext cx="8741230" cy="4351338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endParaRPr lang="en-IT" dirty="0"/>
              </a:p>
              <a:p>
                <a:r>
                  <a:rPr lang="en-IT" b="1" dirty="0">
                    <a:solidFill>
                      <a:srgbClr val="0070C0"/>
                    </a:solidFill>
                  </a:rPr>
                  <a:t>Prototype testing:</a:t>
                </a:r>
              </a:p>
              <a:p>
                <a:pPr lvl="1"/>
                <a:r>
                  <a:rPr lang="en-GB" dirty="0"/>
                  <a:t>O</a:t>
                </a:r>
                <a:r>
                  <a:rPr lang="en-IT" dirty="0"/>
                  <a:t>ften lacking dedicated fast &amp; (very) sensitive Pre-amps</a:t>
                </a:r>
              </a:p>
              <a:p>
                <a:pPr lvl="1"/>
                <a:r>
                  <a:rPr lang="en-IT" dirty="0"/>
                  <a:t>Offline analysis of waveforms collected on oscilloscope is ok</a:t>
                </a:r>
              </a:p>
              <a:p>
                <a:pPr lvl="2"/>
                <a:r>
                  <a:rPr lang="en-IT" sz="2400" dirty="0"/>
                  <a:t>Can emulate CFD, waveform fitting &amp; analysis, …</a:t>
                </a:r>
              </a:p>
              <a:p>
                <a:pPr lvl="2"/>
                <a:r>
                  <a:rPr lang="en-GB" sz="2400" dirty="0"/>
                  <a:t>L</a:t>
                </a:r>
                <a:r>
                  <a:rPr lang="en-IT" sz="2400" dirty="0"/>
                  <a:t>arger systems -&gt; many options … 		</a:t>
                </a:r>
                <a:r>
                  <a:rPr lang="en-IT" sz="2400" dirty="0">
                    <a:solidFill>
                      <a:schemeClr val="accent2"/>
                    </a:solidFill>
                  </a:rPr>
                  <a:t>a topic worth a talk on it’s own</a:t>
                </a:r>
                <a:br>
                  <a:rPr lang="en-IT" sz="2400" dirty="0"/>
                </a:br>
                <a:r>
                  <a:rPr lang="en-IT" sz="2400" dirty="0"/>
                  <a:t>Oscilloscope on chip, Waveform TDC: SAMPIC, …  </a:t>
                </a:r>
              </a:p>
              <a:p>
                <a:r>
                  <a:rPr lang="en-IT" b="1" dirty="0">
                    <a:solidFill>
                      <a:srgbClr val="0070C0"/>
                    </a:solidFill>
                  </a:rPr>
                  <a:t>Test-Beams:</a:t>
                </a:r>
                <a:r>
                  <a:rPr lang="en-IT" dirty="0"/>
                  <a:t> have a reference time-stamp detector </a:t>
                </a:r>
                <a:r>
                  <a:rPr lang="en-IT" i="1" dirty="0">
                    <a:solidFill>
                      <a:srgbClr val="0070C0"/>
                    </a:solidFill>
                  </a:rPr>
                  <a:t>as service</a:t>
                </a:r>
              </a:p>
              <a:p>
                <a:pPr lvl="1"/>
                <a:r>
                  <a:rPr lang="en-GB" dirty="0"/>
                  <a:t>E</a:t>
                </a:r>
                <a:r>
                  <a:rPr lang="en-IT" dirty="0"/>
                  <a:t>xpensive MCP-PMTs and high bandwidth Oscilloscopes</a:t>
                </a:r>
              </a:p>
              <a:p>
                <a:pPr lvl="1"/>
                <a:r>
                  <a:rPr lang="en-IT" dirty="0"/>
                  <a:t>RPC &amp; MRPC typically make 2 prototypes and divide by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IT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b="1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Rate Capability tests:</a:t>
                </a:r>
              </a:p>
              <a:p>
                <a:pPr lvl="1"/>
                <a:r>
                  <a:rPr lang="en-US" dirty="0">
                    <a:solidFill>
                      <a:schemeClr val="accent2"/>
                    </a:solidFill>
                    <a:ea typeface="Cambria Math" panose="02040503050406030204" pitchFamily="18" charset="0"/>
                  </a:rPr>
                  <a:t>Important to test large-area detectors in a large-area irradiation setup</a:t>
                </a:r>
              </a:p>
              <a:p>
                <a:pPr lvl="1"/>
                <a:r>
                  <a:rPr lang="en-US" dirty="0">
                    <a:ea typeface="Cambria Math" panose="02040503050406030204" pitchFamily="18" charset="0"/>
                  </a:rPr>
                  <a:t>irradiating small surface in Test Beam &gt;&lt;  rate in Experiments (uniform irradiation)</a:t>
                </a:r>
              </a:p>
              <a:p>
                <a:pPr lvl="1"/>
                <a:r>
                  <a:rPr lang="en-US" dirty="0">
                    <a:ea typeface="Cambria Math" panose="02040503050406030204" pitchFamily="18" charset="0"/>
                  </a:rPr>
                  <a:t>Currently no facility that can irradiate m</a:t>
                </a:r>
                <a:r>
                  <a:rPr lang="en-US" baseline="30000" dirty="0">
                    <a:ea typeface="Cambria Math" panose="02040503050406030204" pitchFamily="18" charset="0"/>
                  </a:rPr>
                  <a:t>2 </a:t>
                </a:r>
                <a:r>
                  <a:rPr lang="en-US" dirty="0">
                    <a:ea typeface="Cambria Math" panose="02040503050406030204" pitchFamily="18" charset="0"/>
                  </a:rPr>
                  <a:t>detectors with 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10 kHz/cm2 (limit GIF++)</a:t>
                </a:r>
              </a:p>
              <a:p>
                <a:r>
                  <a:rPr lang="en-IT" b="1" dirty="0">
                    <a:solidFill>
                      <a:srgbClr val="0070C0"/>
                    </a:solidFill>
                  </a:rPr>
                  <a:t>Scale </a:t>
                </a:r>
                <a:r>
                  <a:rPr lang="en-IT" dirty="0"/>
                  <a:t>your prototype to large area / system size</a:t>
                </a:r>
              </a:p>
              <a:p>
                <a:pPr lvl="1"/>
                <a:r>
                  <a:rPr lang="en-GB" dirty="0"/>
                  <a:t>R</a:t>
                </a:r>
                <a:r>
                  <a:rPr lang="en-IT" dirty="0"/>
                  <a:t>equires another challenging electroncs engineering effort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97DBDC-A311-644E-BECA-32F95D737A7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1385" y="1847851"/>
                <a:ext cx="8741230" cy="4351338"/>
              </a:xfrm>
              <a:blipFill>
                <a:blip r:embed="rId2"/>
                <a:stretch>
                  <a:fillRect l="-435" b="-116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A05C2-B6EA-3944-BBB5-FE76B0DBF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A93C2D-CD2E-7842-B0AF-C83C24F36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E1964-660F-CA49-832F-E54074A71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99177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DDE2AAE-8906-3D47-81CE-5FC6C909E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207" y="5434678"/>
            <a:ext cx="2451769" cy="1237377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428596" y="2143116"/>
            <a:ext cx="82153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+mj-lt"/>
              </a:rPr>
              <a:t>Backup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96295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0DEEA-04ED-164C-BA59-2188E0D24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b="1" dirty="0">
                <a:solidFill>
                  <a:schemeClr val="accent1"/>
                </a:solidFill>
              </a:rPr>
              <a:t>Further Reading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BE1C6-30C2-1F47-9E43-9C53F91A4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313644" cy="4351338"/>
          </a:xfrm>
        </p:spPr>
        <p:txBody>
          <a:bodyPr>
            <a:normAutofit fontScale="70000" lnSpcReduction="20000"/>
          </a:bodyPr>
          <a:lstStyle/>
          <a:p>
            <a:r>
              <a:rPr lang="en-IT" sz="2600" dirty="0"/>
              <a:t>J. Va’vra </a:t>
            </a:r>
            <a:r>
              <a:rPr lang="en-IT" sz="2600" i="1" dirty="0"/>
              <a:t>“Other PID techniques”</a:t>
            </a:r>
            <a:r>
              <a:rPr lang="en-IT" sz="2600" dirty="0"/>
              <a:t> RICH 2016</a:t>
            </a:r>
            <a:br>
              <a:rPr lang="en-IT" dirty="0"/>
            </a:br>
            <a:r>
              <a:rPr lang="en-GB" sz="1700" dirty="0">
                <a:hlinkClick r:id="rId2"/>
              </a:rPr>
              <a:t>https://indico.cern.ch/event/393078/contributions/2241767/attachments/1333660/2005259/2-Vavra_invited_talk_Bled_2016.pdf</a:t>
            </a:r>
            <a:endParaRPr lang="en-GB" sz="1700" dirty="0"/>
          </a:p>
          <a:p>
            <a:r>
              <a:rPr lang="en-GB" sz="2300" dirty="0"/>
              <a:t>J. </a:t>
            </a:r>
            <a:r>
              <a:rPr lang="en-GB" sz="2300" dirty="0" err="1"/>
              <a:t>Va’vra</a:t>
            </a:r>
            <a:r>
              <a:rPr lang="en-GB" sz="2300" dirty="0"/>
              <a:t> “Picosecond Timing detectors and applications” MPGD 2019</a:t>
            </a:r>
            <a:br>
              <a:rPr lang="en-GB" dirty="0"/>
            </a:br>
            <a:r>
              <a:rPr lang="en-GB" sz="1500" dirty="0">
                <a:hlinkClick r:id="rId3"/>
              </a:rPr>
              <a:t>https://indico.cern.ch/event/757322/contributions/3325190/attachments/1840379/3021153/Vavra_invited_talk_LaRochelle_2019-wide.pdf</a:t>
            </a:r>
            <a:endParaRPr lang="en-GB" sz="1500" dirty="0"/>
          </a:p>
          <a:p>
            <a:r>
              <a:rPr lang="en-GB" sz="2100" dirty="0"/>
              <a:t>M.C.S. Williams </a:t>
            </a:r>
            <a:r>
              <a:rPr lang="en-GB" sz="2100" i="1" dirty="0"/>
              <a:t>“Factors that influence the timing properties and rate capability of Multigap Resistive Plate Chambers” </a:t>
            </a:r>
            <a:r>
              <a:rPr lang="en-GB" sz="2100" dirty="0"/>
              <a:t>RPC 2020</a:t>
            </a:r>
            <a:br>
              <a:rPr lang="en-GB" dirty="0"/>
            </a:br>
            <a:r>
              <a:rPr lang="en-GB" sz="1500" dirty="0">
                <a:hlinkClick r:id="rId4"/>
              </a:rPr>
              <a:t>https://agenda.infn.it/event/19942/contributions/108489/attachments/70509/87998/RPC_Rome_2020_final-CrispinW.pdf</a:t>
            </a:r>
            <a:endParaRPr lang="en-GB" sz="1500" dirty="0"/>
          </a:p>
          <a:p>
            <a:r>
              <a:rPr lang="en-GB" sz="2300" dirty="0" err="1"/>
              <a:t>E.Oliveri</a:t>
            </a:r>
            <a:r>
              <a:rPr lang="en-GB" sz="2300" dirty="0"/>
              <a:t> </a:t>
            </a:r>
            <a:r>
              <a:rPr lang="en-GB" sz="2300" i="1" dirty="0"/>
              <a:t>“Charged particle timing in the sub-50 picosecond regime with </a:t>
            </a:r>
            <a:r>
              <a:rPr lang="en-GB" sz="2300" i="1" dirty="0" err="1"/>
              <a:t>MicroMegas</a:t>
            </a:r>
            <a:r>
              <a:rPr lang="en-GB" sz="2300" i="1" dirty="0"/>
              <a:t> based detector”  </a:t>
            </a:r>
            <a:r>
              <a:rPr lang="en-GB" sz="2300" dirty="0"/>
              <a:t>CERN Detector Seminar 29-09-17</a:t>
            </a:r>
          </a:p>
          <a:p>
            <a:r>
              <a:rPr lang="en-GB" sz="2300" dirty="0"/>
              <a:t>Fast Timing Workshops</a:t>
            </a:r>
            <a:r>
              <a:rPr lang="en-GB" sz="2300" i="1" dirty="0">
                <a:solidFill>
                  <a:schemeClr val="bg1">
                    <a:lumMod val="50000"/>
                  </a:schemeClr>
                </a:solidFill>
              </a:rPr>
              <a:t>		(I had no time to go through them)</a:t>
            </a:r>
          </a:p>
          <a:p>
            <a:pPr lvl="1"/>
            <a:r>
              <a:rPr lang="en-GB" sz="2300" dirty="0"/>
              <a:t>12</a:t>
            </a:r>
            <a:r>
              <a:rPr lang="en-GB" sz="2300" baseline="30000" dirty="0"/>
              <a:t>th</a:t>
            </a:r>
            <a:r>
              <a:rPr lang="en-GB" sz="2300" dirty="0"/>
              <a:t> workshop 2020 Zurich (Postponed) </a:t>
            </a:r>
            <a:r>
              <a:rPr lang="en-GB" sz="2300" dirty="0">
                <a:hlinkClick r:id="rId5"/>
              </a:rPr>
              <a:t>https://indico.cern.ch/event/861104/</a:t>
            </a:r>
            <a:endParaRPr lang="en-GB" sz="2300" dirty="0"/>
          </a:p>
          <a:p>
            <a:pPr lvl="1"/>
            <a:r>
              <a:rPr lang="en-GB" sz="2300" dirty="0"/>
              <a:t>11</a:t>
            </a:r>
            <a:r>
              <a:rPr lang="en-GB" sz="2300" baseline="30000" dirty="0"/>
              <a:t>th</a:t>
            </a:r>
            <a:r>
              <a:rPr lang="en-GB" sz="2300" dirty="0"/>
              <a:t> workshop 2018 Torino </a:t>
            </a:r>
            <a:r>
              <a:rPr lang="en-GB" sz="2300" dirty="0">
                <a:hlinkClick r:id="rId6"/>
              </a:rPr>
              <a:t>https://agenda.infn.it/event/15031/</a:t>
            </a:r>
            <a:r>
              <a:rPr lang="en-GB" sz="2300" dirty="0"/>
              <a:t> </a:t>
            </a:r>
          </a:p>
          <a:p>
            <a:pPr lvl="1"/>
            <a:r>
              <a:rPr lang="en-GB" sz="2300" dirty="0"/>
              <a:t>…</a:t>
            </a:r>
          </a:p>
          <a:p>
            <a:r>
              <a:rPr lang="en-GB" sz="2300" dirty="0"/>
              <a:t>RD51 Precise Timing Workshop (2017) </a:t>
            </a:r>
            <a:r>
              <a:rPr lang="en-GB" sz="2300" dirty="0">
                <a:hlinkClick r:id="rId7"/>
              </a:rPr>
              <a:t>https://indico.cern.ch/event/607147/</a:t>
            </a:r>
            <a:endParaRPr lang="en-GB" sz="2300" dirty="0"/>
          </a:p>
          <a:p>
            <a:pPr lvl="1"/>
            <a:r>
              <a:rPr lang="en-GB" sz="1900" dirty="0"/>
              <a:t>SAMPIC: </a:t>
            </a:r>
            <a:r>
              <a:rPr lang="en-GB" sz="1600" dirty="0">
                <a:hlinkClick r:id="rId8"/>
              </a:rPr>
              <a:t>https://indico.cern.ch/event/607147/contributions/2476911/attachments/1415361/2168327/SAMPIC_RD51_Breton.pdf</a:t>
            </a:r>
            <a:endParaRPr lang="en-GB" sz="1600" dirty="0"/>
          </a:p>
          <a:p>
            <a:pPr lvl="1"/>
            <a:r>
              <a:rPr lang="en-GB" sz="1900" dirty="0"/>
              <a:t>Super-NINO</a:t>
            </a:r>
          </a:p>
          <a:p>
            <a:r>
              <a:rPr lang="en-GB" sz="2300" dirty="0"/>
              <a:t>Many more … (I will update after the workshop)</a:t>
            </a:r>
          </a:p>
          <a:p>
            <a:endParaRPr lang="en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BC4D1-6758-5148-9743-BB6118A5A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B118C-8CCA-FC40-91DC-39DDB59F9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0BB27-23D6-BA4E-83BF-1765FEFA4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8288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iPM applications in positron emission tomography: toward ultimate PET  time-of-flight resolution | SpringerLink">
            <a:extLst>
              <a:ext uri="{FF2B5EF4-FFF2-40B4-BE49-F238E27FC236}">
                <a16:creationId xmlns:a16="http://schemas.microsoft.com/office/drawing/2014/main" id="{FD964DAE-EF7D-9F4C-9124-ECD8CD4088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64" y="4644524"/>
            <a:ext cx="3710013" cy="205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5C7EE4-503F-044B-9B6B-2D9D21F6F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888" y="286009"/>
            <a:ext cx="3443456" cy="977303"/>
          </a:xfrm>
        </p:spPr>
        <p:txBody>
          <a:bodyPr>
            <a:normAutofit fontScale="90000"/>
          </a:bodyPr>
          <a:lstStyle/>
          <a:p>
            <a:r>
              <a:rPr lang="en-IT" sz="4900" b="1" dirty="0">
                <a:solidFill>
                  <a:srgbClr val="0070C0"/>
                </a:solidFill>
              </a:rPr>
              <a:t>Motivation</a:t>
            </a:r>
            <a:br>
              <a:rPr lang="en-IT" b="1" dirty="0">
                <a:solidFill>
                  <a:srgbClr val="0070C0"/>
                </a:solidFill>
              </a:rPr>
            </a:br>
            <a:r>
              <a:rPr lang="en-IT" sz="2700" b="1" i="1" dirty="0">
                <a:solidFill>
                  <a:srgbClr val="0070C0"/>
                </a:solidFill>
              </a:rPr>
              <a:t>to name just a few 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D6652-B59B-B84E-852E-2A187FFBA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B7CE3-0BCE-7F4E-8E39-F90B35B7A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220FB-3FD1-D64D-832A-37AD09F4F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3</a:t>
            </a:fld>
            <a:endParaRPr lang="it-IT"/>
          </a:p>
        </p:txBody>
      </p:sp>
      <p:pic>
        <p:nvPicPr>
          <p:cNvPr id="10" name="Picture 9" descr="A picture containing chart&#10;&#10;Description automatically generated">
            <a:extLst>
              <a:ext uri="{FF2B5EF4-FFF2-40B4-BE49-F238E27FC236}">
                <a16:creationId xmlns:a16="http://schemas.microsoft.com/office/drawing/2014/main" id="{C1A1E8FC-6CC0-DE41-B915-3E7492C0D0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6567"/>
          <a:stretch/>
        </p:blipFill>
        <p:spPr>
          <a:xfrm>
            <a:off x="297888" y="1676614"/>
            <a:ext cx="4776324" cy="1596892"/>
          </a:xfrm>
          <a:prstGeom prst="rect">
            <a:avLst/>
          </a:prstGeom>
        </p:spPr>
      </p:pic>
      <p:pic>
        <p:nvPicPr>
          <p:cNvPr id="12" name="Picture 11" descr="Chart, timeline&#10;&#10;Description automatically generated">
            <a:extLst>
              <a:ext uri="{FF2B5EF4-FFF2-40B4-BE49-F238E27FC236}">
                <a16:creationId xmlns:a16="http://schemas.microsoft.com/office/drawing/2014/main" id="{B06D3B2C-EE36-7748-8986-3D9499B29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1737" y="842801"/>
            <a:ext cx="3932263" cy="22118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0A3B69D-9428-8649-AE10-E83B10075C5B}"/>
              </a:ext>
            </a:extLst>
          </p:cNvPr>
          <p:cNvSpPr txBox="1"/>
          <p:nvPr/>
        </p:nvSpPr>
        <p:spPr>
          <a:xfrm>
            <a:off x="284482" y="1357110"/>
            <a:ext cx="4762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>
                <a:solidFill>
                  <a:srgbClr val="0070C0"/>
                </a:solidFill>
              </a:rPr>
              <a:t>Pile-up mitigation at Present &amp; Future Colliders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E831E8-5E0D-624E-A9D3-9B1D396185E3}"/>
              </a:ext>
            </a:extLst>
          </p:cNvPr>
          <p:cNvSpPr txBox="1"/>
          <p:nvPr/>
        </p:nvSpPr>
        <p:spPr>
          <a:xfrm>
            <a:off x="6115050" y="512894"/>
            <a:ext cx="2812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b="1" dirty="0">
                <a:solidFill>
                  <a:srgbClr val="0070C0"/>
                </a:solidFill>
              </a:rPr>
              <a:t>Particle Identification (TOF)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195C2B0-624F-5341-A1E2-F212306DE7E5}"/>
              </a:ext>
            </a:extLst>
          </p:cNvPr>
          <p:cNvSpPr/>
          <p:nvPr/>
        </p:nvSpPr>
        <p:spPr>
          <a:xfrm>
            <a:off x="5281664" y="2048314"/>
            <a:ext cx="2204986" cy="813916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35725F-D4F8-E540-875C-AF3F6A61A7B8}"/>
              </a:ext>
            </a:extLst>
          </p:cNvPr>
          <p:cNvSpPr txBox="1"/>
          <p:nvPr/>
        </p:nvSpPr>
        <p:spPr>
          <a:xfrm>
            <a:off x="6331707" y="4016295"/>
            <a:ext cx="2812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T" b="1" dirty="0">
                <a:solidFill>
                  <a:srgbClr val="0070C0"/>
                </a:solidFill>
              </a:rPr>
              <a:t>Medical Imaging (TOF-PET)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4059FD6-061A-E14B-8B34-C057D9FF3728}"/>
                  </a:ext>
                </a:extLst>
              </p:cNvPr>
              <p:cNvSpPr txBox="1"/>
              <p:nvPr/>
            </p:nvSpPr>
            <p:spPr>
              <a:xfrm>
                <a:off x="5299045" y="3026238"/>
                <a:ext cx="400929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IT" dirty="0"/>
                  <a:t> separation in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0.5 </m:t>
                    </m:r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IT" dirty="0"/>
                  <a:t> GeV/c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IT" dirty="0"/>
                  <a:t> separation in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0.5 </m:t>
                    </m:r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IT" dirty="0"/>
                  <a:t> GeV/c</a:t>
                </a:r>
              </a:p>
              <a:p>
                <a:r>
                  <a:rPr lang="en-IT" dirty="0"/>
                  <a:t>Heavy Stable Charged Particles: 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0.9</m:t>
                    </m:r>
                  </m:oMath>
                </a14:m>
                <a:endParaRPr lang="en-IT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4059FD6-061A-E14B-8B34-C057D9FF37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9045" y="3026238"/>
                <a:ext cx="4009292" cy="923330"/>
              </a:xfrm>
              <a:prstGeom prst="rect">
                <a:avLst/>
              </a:prstGeom>
              <a:blipFill>
                <a:blip r:embed="rId5"/>
                <a:stretch>
                  <a:fillRect l="-1266" t="-2703" b="-945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61F88212-659F-DA4F-97D4-DACD9E118F05}"/>
              </a:ext>
            </a:extLst>
          </p:cNvPr>
          <p:cNvSpPr txBox="1"/>
          <p:nvPr/>
        </p:nvSpPr>
        <p:spPr>
          <a:xfrm>
            <a:off x="5606979" y="4256349"/>
            <a:ext cx="3617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 dirty="0"/>
              <a:t>10 ps challenge to improve PET scan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A3257B4-981A-9E4F-A67C-B63554F48382}"/>
                  </a:ext>
                </a:extLst>
              </p:cNvPr>
              <p:cNvSpPr txBox="1"/>
              <p:nvPr/>
            </p:nvSpPr>
            <p:spPr>
              <a:xfrm>
                <a:off x="277779" y="3324548"/>
                <a:ext cx="4776324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600" dirty="0"/>
                  <a:t>“Ultimate” performance HL-LHC: </a:t>
                </a:r>
                <a14:m>
                  <m:oMath xmlns:m="http://schemas.openxmlformats.org/officeDocument/2006/math">
                    <m:r>
                      <a:rPr lang="en-IT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</m:oMath>
                </a14:m>
                <a:r>
                  <a:rPr lang="en-IT" sz="1600" baseline="-25000" dirty="0"/>
                  <a:t>inst</a:t>
                </a:r>
                <a:r>
                  <a:rPr lang="en-IT" sz="1600" dirty="0"/>
                  <a:t> = 7.5 10</a:t>
                </a:r>
                <a:r>
                  <a:rPr lang="en-IT" sz="1600" baseline="30000" dirty="0"/>
                  <a:t>34</a:t>
                </a:r>
                <a:r>
                  <a:rPr lang="en-IT" sz="1600" dirty="0"/>
                  <a:t> cm</a:t>
                </a:r>
                <a:r>
                  <a:rPr lang="en-IT" sz="1600" baseline="30000" dirty="0"/>
                  <a:t>-2</a:t>
                </a:r>
                <a:r>
                  <a:rPr lang="en-IT" sz="1600" dirty="0"/>
                  <a:t> s</a:t>
                </a:r>
                <a:r>
                  <a:rPr lang="en-IT" sz="1600" baseline="30000" dirty="0"/>
                  <a:t>-1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sz="1600" dirty="0"/>
                  <a:t>200 Pile-Up interactions, ~2 vertices/mm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sz="1600" dirty="0"/>
                  <a:t>Precision timing of EM jets (</a:t>
                </a:r>
                <a14:m>
                  <m:oMath xmlns:m="http://schemas.openxmlformats.org/officeDocument/2006/math">
                    <m:r>
                      <a:rPr lang="en-IT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IT" sz="1600" dirty="0"/>
                  <a:t>) for correct assignment of vertex to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IT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IT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endParaRPr lang="en-IT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sz="1600" dirty="0"/>
                  <a:t>4D tracking: separate close-by vertices in time</a:t>
                </a:r>
                <a:br>
                  <a:rPr lang="en-IT" sz="1600" dirty="0"/>
                </a:br>
                <a:r>
                  <a:rPr lang="en-IT" sz="1600" dirty="0"/>
                  <a:t>requirement: 30ps/track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A3257B4-981A-9E4F-A67C-B63554F483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79" y="3324548"/>
                <a:ext cx="4776324" cy="1569660"/>
              </a:xfrm>
              <a:prstGeom prst="rect">
                <a:avLst/>
              </a:prstGeom>
              <a:blipFill>
                <a:blip r:embed="rId6"/>
                <a:stretch>
                  <a:fillRect l="-798" t="-800" b="-400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Chart, histogram&#10;&#10;Description automatically generated">
            <a:extLst>
              <a:ext uri="{FF2B5EF4-FFF2-40B4-BE49-F238E27FC236}">
                <a16:creationId xmlns:a16="http://schemas.microsoft.com/office/drawing/2014/main" id="{14E49DFD-1E73-2440-8479-D77A718F13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888" y="4846869"/>
            <a:ext cx="3790282" cy="1556822"/>
          </a:xfrm>
          <a:prstGeom prst="rect">
            <a:avLst/>
          </a:prstGeom>
        </p:spPr>
      </p:pic>
      <p:pic>
        <p:nvPicPr>
          <p:cNvPr id="27" name="Picture 26" descr="Chart&#10;&#10;Description automatically generated">
            <a:extLst>
              <a:ext uri="{FF2B5EF4-FFF2-40B4-BE49-F238E27FC236}">
                <a16:creationId xmlns:a16="http://schemas.microsoft.com/office/drawing/2014/main" id="{E169FF62-53DA-8F44-8A25-B17AB4D47B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18725" y="4809287"/>
            <a:ext cx="2896358" cy="1651707"/>
          </a:xfrm>
          <a:prstGeom prst="rect">
            <a:avLst/>
          </a:prstGeom>
        </p:spPr>
      </p:pic>
      <p:pic>
        <p:nvPicPr>
          <p:cNvPr id="31" name="Picture 30" descr="Chart&#10;&#10;Description automatically generated">
            <a:extLst>
              <a:ext uri="{FF2B5EF4-FFF2-40B4-BE49-F238E27FC236}">
                <a16:creationId xmlns:a16="http://schemas.microsoft.com/office/drawing/2014/main" id="{F59291CE-98BA-C047-8372-DAB3335C331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91835" y="794059"/>
            <a:ext cx="2322816" cy="228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08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5330F-A47A-AC40-BFA9-7FEF5319D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83846"/>
          </a:xfrm>
        </p:spPr>
        <p:txBody>
          <a:bodyPr>
            <a:normAutofit fontScale="90000"/>
          </a:bodyPr>
          <a:lstStyle/>
          <a:p>
            <a:r>
              <a:rPr lang="en-IT" b="1" dirty="0">
                <a:solidFill>
                  <a:srgbClr val="0070C0"/>
                </a:solidFill>
              </a:rPr>
              <a:t>Large TOF systems at Accelerators</a:t>
            </a:r>
            <a:br>
              <a:rPr lang="en-IT" b="1" dirty="0">
                <a:solidFill>
                  <a:srgbClr val="0070C0"/>
                </a:solidFill>
              </a:rPr>
            </a:br>
            <a:r>
              <a:rPr lang="en-IT" sz="2700" b="1" i="1" dirty="0">
                <a:solidFill>
                  <a:srgbClr val="0070C0"/>
                </a:solidFill>
              </a:rPr>
              <a:t>currently operating or under construction … only few examples</a:t>
            </a:r>
            <a:br>
              <a:rPr lang="en-IT" sz="2700" b="1" i="1" dirty="0">
                <a:solidFill>
                  <a:srgbClr val="0070C0"/>
                </a:solidFill>
              </a:rPr>
            </a:br>
            <a:r>
              <a:rPr lang="en-IT" sz="2700" b="1" i="1" dirty="0">
                <a:solidFill>
                  <a:schemeClr val="accent2">
                    <a:lumMod val="75000"/>
                  </a:schemeClr>
                </a:solidFill>
              </a:rPr>
              <a:t>few of them gaseous … could be more in the future?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2A44D6-902F-D34B-A757-5210F8FD1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77486D-8E2F-6B43-9605-1FF39F5B1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90C2E-9997-E741-B973-1BC536BEB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4</a:t>
            </a:fld>
            <a:endParaRPr lang="it-IT" dirty="0"/>
          </a:p>
        </p:txBody>
      </p:sp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6681BADE-AFC6-064C-9804-D856CB1DB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1005" y="3708398"/>
            <a:ext cx="2672349" cy="2015780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087632FD-87C0-0549-84FA-100A11CA51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318" y="3664120"/>
            <a:ext cx="2708862" cy="2034411"/>
          </a:xfrm>
          <a:prstGeom prst="rect">
            <a:avLst/>
          </a:prstGeom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72C8A0DE-6BBB-8640-A20A-34B82BE816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182" y="3737747"/>
            <a:ext cx="3184021" cy="1793449"/>
          </a:xfrm>
          <a:prstGeom prst="rect">
            <a:avLst/>
          </a:prstGeom>
        </p:spPr>
      </p:pic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BFB83C18-B305-BC41-AA63-02541F1FE9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3189" y="1561441"/>
            <a:ext cx="2708144" cy="2034411"/>
          </a:xfrm>
          <a:prstGeom prst="rect">
            <a:avLst/>
          </a:prstGeom>
        </p:spPr>
      </p:pic>
      <p:pic>
        <p:nvPicPr>
          <p:cNvPr id="20" name="Picture 1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E888982-2B37-274E-911B-0408129144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9731" y="1561441"/>
            <a:ext cx="3142302" cy="186755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95DF396-C738-794C-B5BE-4066D4C70690}"/>
              </a:ext>
            </a:extLst>
          </p:cNvPr>
          <p:cNvSpPr txBox="1"/>
          <p:nvPr/>
        </p:nvSpPr>
        <p:spPr>
          <a:xfrm>
            <a:off x="153403" y="5585678"/>
            <a:ext cx="32827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0070C0"/>
                </a:solidFill>
              </a:rPr>
              <a:t>High-Rate MIP timing detectors </a:t>
            </a:r>
          </a:p>
          <a:p>
            <a:r>
              <a:rPr lang="en-IT" dirty="0">
                <a:solidFill>
                  <a:srgbClr val="0070C0"/>
                </a:solidFill>
              </a:rPr>
              <a:t>LYSO + SiPM and UFSD</a:t>
            </a:r>
            <a:br>
              <a:rPr lang="en-IT" dirty="0">
                <a:solidFill>
                  <a:srgbClr val="0070C0"/>
                </a:solidFill>
              </a:rPr>
            </a:br>
            <a:r>
              <a:rPr lang="en-IT" dirty="0">
                <a:solidFill>
                  <a:srgbClr val="0070C0"/>
                </a:solidFill>
              </a:rPr>
              <a:t>30-40ps / Track @ startup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63DFC9-2C38-D649-B24E-C8A18F5D1869}"/>
              </a:ext>
            </a:extLst>
          </p:cNvPr>
          <p:cNvSpPr txBox="1"/>
          <p:nvPr/>
        </p:nvSpPr>
        <p:spPr>
          <a:xfrm>
            <a:off x="3551172" y="5638570"/>
            <a:ext cx="28120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7030A0"/>
                </a:solidFill>
              </a:rPr>
              <a:t>Cherenkov TORCH / TOP</a:t>
            </a:r>
          </a:p>
          <a:p>
            <a:r>
              <a:rPr lang="en-IT" sz="1600" dirty="0">
                <a:solidFill>
                  <a:srgbClr val="7030A0"/>
                </a:solidFill>
              </a:rPr>
              <a:t>Quartz + MCP-PMT</a:t>
            </a:r>
            <a:br>
              <a:rPr lang="en-IT" sz="1600" dirty="0">
                <a:solidFill>
                  <a:srgbClr val="7030A0"/>
                </a:solidFill>
              </a:rPr>
            </a:br>
            <a:r>
              <a:rPr lang="en-IT" sz="1600" dirty="0">
                <a:solidFill>
                  <a:srgbClr val="7030A0"/>
                </a:solidFill>
              </a:rPr>
              <a:t>30ps / Photon =&gt; 15ps / Track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462488-50E5-CA4F-9016-51C92B3851BD}"/>
              </a:ext>
            </a:extLst>
          </p:cNvPr>
          <p:cNvSpPr txBox="1"/>
          <p:nvPr/>
        </p:nvSpPr>
        <p:spPr>
          <a:xfrm>
            <a:off x="6388318" y="5724178"/>
            <a:ext cx="268301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2">
                    <a:lumMod val="75000"/>
                  </a:schemeClr>
                </a:solidFill>
              </a:rPr>
              <a:t>MRPC TOF counters</a:t>
            </a:r>
            <a:br>
              <a:rPr lang="en-IT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IT" sz="1600" dirty="0">
                <a:solidFill>
                  <a:schemeClr val="accent2">
                    <a:lumMod val="75000"/>
                  </a:schemeClr>
                </a:solidFill>
              </a:rPr>
              <a:t>system time resolution &lt; 80ps</a:t>
            </a:r>
          </a:p>
        </p:txBody>
      </p:sp>
      <p:pic>
        <p:nvPicPr>
          <p:cNvPr id="25" name="Picture 24" descr="Graphical user interface&#10;&#10;Description automatically generated">
            <a:extLst>
              <a:ext uri="{FF2B5EF4-FFF2-40B4-BE49-F238E27FC236}">
                <a16:creationId xmlns:a16="http://schemas.microsoft.com/office/drawing/2014/main" id="{CD6A3ABA-9852-EA45-B56E-B0A2870BDB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182" y="1565947"/>
            <a:ext cx="2714495" cy="203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149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2A370-DA33-5B49-9C05-E686E13FC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00836"/>
            <a:ext cx="7886700" cy="721485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Timing with Gaseous Detectors</a:t>
            </a:r>
          </a:p>
        </p:txBody>
      </p:sp>
      <p:pic>
        <p:nvPicPr>
          <p:cNvPr id="6" name="Picture 5" descr="Schematic, map&#10;&#10;Description automatically generated with medium confidence">
            <a:extLst>
              <a:ext uri="{FF2B5EF4-FFF2-40B4-BE49-F238E27FC236}">
                <a16:creationId xmlns:a16="http://schemas.microsoft.com/office/drawing/2014/main" id="{41D9A975-03AB-BF41-9FB3-8D2ED26B8B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97" y="1317070"/>
            <a:ext cx="1778775" cy="26773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8481C73-FFF4-4345-8FB9-C233237FD8E6}"/>
                  </a:ext>
                </a:extLst>
              </p:cNvPr>
              <p:cNvSpPr txBox="1"/>
              <p:nvPr/>
            </p:nvSpPr>
            <p:spPr>
              <a:xfrm>
                <a:off x="2071725" y="1159445"/>
                <a:ext cx="691651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>
                    <a:solidFill>
                      <a:srgbClr val="0070C0"/>
                    </a:solidFill>
                  </a:rPr>
                  <a:t>with primary electron creation in gas (“Primary Ionization”) typically in a so-called ”Drift Volume” is limited to 5-10ns [1]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I</a:t>
                </a:r>
                <a:r>
                  <a:rPr lang="en-IT" dirty="0"/>
                  <a:t>ndependent of Electric Field: parallel or circular wire detector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>
                    <a:solidFill>
                      <a:schemeClr val="accent2"/>
                    </a:solidFill>
                  </a:rPr>
                  <a:t>Time resolution limited due to fluctuations in primary ionization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/>
                  <a:t>Typical Fluctuation of closest primary electron to amplification structure. Example: Triple-GEM in </a:t>
                </a:r>
                <a:r>
                  <a:rPr lang="en-IT" b="1" dirty="0">
                    <a:solidFill>
                      <a:schemeClr val="accent1"/>
                    </a:solidFill>
                  </a:rPr>
                  <a:t>Ar:CO</a:t>
                </a:r>
                <a:r>
                  <a:rPr lang="en-IT" b="1" baseline="-25000" dirty="0">
                    <a:solidFill>
                      <a:schemeClr val="accent1"/>
                    </a:solidFill>
                  </a:rPr>
                  <a:t>2</a:t>
                </a:r>
                <a:r>
                  <a:rPr lang="en-IT" b="1" dirty="0">
                    <a:solidFill>
                      <a:schemeClr val="accent1"/>
                    </a:solidFill>
                  </a:rPr>
                  <a:t> (70:30)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IT" dirty="0"/>
                  <a:t>~ 2.8mm</a:t>
                </a:r>
                <a:r>
                  <a:rPr lang="en-IT" baseline="30000" dirty="0"/>
                  <a:t>-1</a:t>
                </a:r>
                <a:br>
                  <a:rPr lang="en-IT" dirty="0"/>
                </a:b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IT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d>
                  </m:oMath>
                </a14:m>
                <a:r>
                  <a:rPr lang="en-IT" dirty="0"/>
                  <a:t> = 350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dirty="0"/>
                  <a:t>m, </a:t>
                </a:r>
                <a:r>
                  <a:rPr lang="en-IT" i="1" dirty="0"/>
                  <a:t>v</a:t>
                </a:r>
                <a:r>
                  <a:rPr lang="en-IT" i="1" baseline="-25000" dirty="0"/>
                  <a:t>drift</a:t>
                </a:r>
                <a:r>
                  <a:rPr lang="en-IT" baseline="-25000" dirty="0"/>
                  <a:t> </a:t>
                </a:r>
                <a:r>
                  <a:rPr lang="en-IT" dirty="0"/>
                  <a:t>= 70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IT" dirty="0"/>
                  <a:t>m/ns </a:t>
                </a:r>
                <a:r>
                  <a:rPr lang="en-IT" sz="1200" dirty="0">
                    <a:sym typeface="Wingdings" pitchFamily="2" charset="2"/>
                  </a:rPr>
                  <a:t>(3kV/cm) </a:t>
                </a:r>
                <a14:m>
                  <m:oMath xmlns:m="http://schemas.openxmlformats.org/officeDocument/2006/math">
                    <m:r>
                      <a:rPr lang="en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→</m:t>
                    </m:r>
                    <m:r>
                      <a:rPr lang="en-IT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b="0" i="1" baseline="-2500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  <m:r>
                      <a:rPr lang="en-US" b="0" i="1" baseline="3000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𝑝𝑟𝑖𝑚𝑎𝑟𝑖𝑒𝑠</m:t>
                    </m:r>
                    <m:r>
                      <a:rPr lang="en-US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=</m:t>
                    </m:r>
                  </m:oMath>
                </a14:m>
                <a:r>
                  <a:rPr lang="en-IT" dirty="0">
                    <a:solidFill>
                      <a:schemeClr val="accent2"/>
                    </a:solidFill>
                    <a:sym typeface="Wingdings" pitchFamily="2" charset="2"/>
                  </a:rPr>
                  <a:t> 5 ns</a:t>
                </a:r>
                <a:endParaRPr lang="en-IT" dirty="0">
                  <a:sym typeface="Wingdings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>
                    <a:solidFill>
                      <a:schemeClr val="accent1"/>
                    </a:solidFill>
                    <a:sym typeface="Wingdings" pitchFamily="2" charset="2"/>
                  </a:rPr>
                  <a:t>Next factors that influence time resolution in these detectors are</a:t>
                </a:r>
                <a:r>
                  <a:rPr lang="en-IT" dirty="0">
                    <a:sym typeface="Wingdings" pitchFamily="2" charset="2"/>
                  </a:rPr>
                  <a:t>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ym typeface="Wingdings" pitchFamily="2" charset="2"/>
                  </a:rPr>
                  <a:t>L</a:t>
                </a:r>
                <a:r>
                  <a:rPr lang="en-IT" dirty="0">
                    <a:sym typeface="Wingdings" pitchFamily="2" charset="2"/>
                  </a:rPr>
                  <a:t>ong diffusion flucts: 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i="1" baseline="-2500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  <m:r>
                      <a:rPr lang="en-US" i="1" baseline="3000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𝑑</m:t>
                    </m:r>
                    <m:r>
                      <a:rPr lang="en-US" b="0" i="1" baseline="3000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𝑟𝑖𝑓𝑡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=</m:t>
                    </m:r>
                  </m:oMath>
                </a14:m>
                <a:r>
                  <a:rPr lang="en-IT" dirty="0">
                    <a:solidFill>
                      <a:schemeClr val="accent2"/>
                    </a:solidFill>
                    <a:sym typeface="Wingdings" pitchFamily="2" charset="2"/>
                  </a:rPr>
                  <a:t> few 10s – few 100 ps</a:t>
                </a:r>
                <a:endParaRPr lang="en-IT" dirty="0">
                  <a:sym typeface="Wingdings" pitchFamily="2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IT" dirty="0">
                    <a:sym typeface="Wingdings" pitchFamily="2" charset="2"/>
                  </a:rPr>
                  <a:t>Avalanche flucts:  </a:t>
                </a:r>
                <a14:m>
                  <m:oMath xmlns:m="http://schemas.openxmlformats.org/officeDocument/2006/math">
                    <m:r>
                      <a:rPr lang="en-IT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i="1" baseline="-2500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  <m:r>
                      <a:rPr lang="en-US" b="0" i="1" baseline="3000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𝑎𝑣𝑎𝑙𝑎𝑛𝑐h𝑒</m:t>
                    </m:r>
                    <m:r>
                      <a:rPr lang="en-US" i="1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=</m:t>
                    </m:r>
                  </m:oMath>
                </a14:m>
                <a:r>
                  <a:rPr lang="en-IT" dirty="0">
                    <a:solidFill>
                      <a:schemeClr val="accent2"/>
                    </a:solidFill>
                    <a:sym typeface="Wingdings" pitchFamily="2" charset="2"/>
                  </a:rPr>
                  <a:t> few 10s – few 100ps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IT" sz="1600" i="1" dirty="0">
                    <a:sym typeface="Wingdings" pitchFamily="2" charset="2"/>
                  </a:rPr>
                  <a:t>Electronics jitter, system time distribution, start time,…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8481C73-FFF4-4345-8FB9-C233237FD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725" y="1159445"/>
                <a:ext cx="6916510" cy="3139321"/>
              </a:xfrm>
              <a:prstGeom prst="rect">
                <a:avLst/>
              </a:prstGeom>
              <a:blipFill>
                <a:blip r:embed="rId3"/>
                <a:stretch>
                  <a:fillRect l="-550" t="-806" b="-40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D03D9CEC-7D32-F246-8B97-2B55C840447A}"/>
              </a:ext>
            </a:extLst>
          </p:cNvPr>
          <p:cNvSpPr/>
          <p:nvPr/>
        </p:nvSpPr>
        <p:spPr>
          <a:xfrm>
            <a:off x="320397" y="4224861"/>
            <a:ext cx="8530305" cy="2451984"/>
          </a:xfrm>
          <a:prstGeom prst="roundRect">
            <a:avLst/>
          </a:prstGeom>
          <a:noFill/>
          <a:ln w="57150">
            <a:solidFill>
              <a:srgbClr val="3A96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dirty="0"/>
              <a:t>Exa</a:t>
            </a:r>
          </a:p>
        </p:txBody>
      </p:sp>
      <p:pic>
        <p:nvPicPr>
          <p:cNvPr id="10" name="Picture 9" descr="Histogram&#10;&#10;Description automatically generated">
            <a:extLst>
              <a:ext uri="{FF2B5EF4-FFF2-40B4-BE49-F238E27FC236}">
                <a16:creationId xmlns:a16="http://schemas.microsoft.com/office/drawing/2014/main" id="{A2597D9F-F2F5-4143-9DBE-561C4456ED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773" y="4646131"/>
            <a:ext cx="2773680" cy="1731364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A86054A9-E41E-AD4D-85EA-B19FB719D3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6424" y="4646131"/>
            <a:ext cx="2773680" cy="1731364"/>
          </a:xfrm>
          <a:prstGeom prst="rect">
            <a:avLst/>
          </a:prstGeom>
        </p:spPr>
      </p:pic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5DA3EFFA-A8E0-804E-9F3C-E930C347D9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3563" y="4677104"/>
            <a:ext cx="2773680" cy="1731364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9EB45592-8D7E-1642-8F62-23ED2AE8AEC2}"/>
              </a:ext>
            </a:extLst>
          </p:cNvPr>
          <p:cNvSpPr/>
          <p:nvPr/>
        </p:nvSpPr>
        <p:spPr>
          <a:xfrm>
            <a:off x="6249710" y="4224166"/>
            <a:ext cx="2615724" cy="362526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3A96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AAE72F-2C86-9447-AAA9-016E676E7794}"/>
              </a:ext>
            </a:extLst>
          </p:cNvPr>
          <p:cNvSpPr txBox="1"/>
          <p:nvPr/>
        </p:nvSpPr>
        <p:spPr>
          <a:xfrm>
            <a:off x="6211306" y="4209935"/>
            <a:ext cx="2613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dirty="0"/>
              <a:t>Example at LHC: CMS CSC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FC24870-1849-B140-8D27-888B81727C37}"/>
                  </a:ext>
                </a:extLst>
              </p:cNvPr>
              <p:cNvSpPr txBox="1"/>
              <p:nvPr/>
            </p:nvSpPr>
            <p:spPr>
              <a:xfrm>
                <a:off x="694938" y="6308208"/>
                <a:ext cx="2165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dirty="0"/>
                  <a:t>Single-hit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=</m:t>
                    </m:r>
                  </m:oMath>
                </a14:m>
                <a:r>
                  <a:rPr lang="en-IT" dirty="0">
                    <a:sym typeface="Wingdings" pitchFamily="2" charset="2"/>
                  </a:rPr>
                  <a:t> </a:t>
                </a:r>
                <a:r>
                  <a:rPr lang="en-IT" dirty="0"/>
                  <a:t>8ns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FC24870-1849-B140-8D27-888B81727C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938" y="6308208"/>
                <a:ext cx="2165350" cy="369332"/>
              </a:xfrm>
              <a:prstGeom prst="rect">
                <a:avLst/>
              </a:prstGeom>
              <a:blipFill>
                <a:blip r:embed="rId7"/>
                <a:stretch>
                  <a:fillRect l="-2326" t="-6667" b="-2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2F0D22F-E6CA-A048-B052-DDFDC38E2627}"/>
                  </a:ext>
                </a:extLst>
              </p:cNvPr>
              <p:cNvSpPr txBox="1"/>
              <p:nvPr/>
            </p:nvSpPr>
            <p:spPr>
              <a:xfrm>
                <a:off x="3468618" y="6308208"/>
                <a:ext cx="2165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dirty="0"/>
                  <a:t>6-hit stub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=</m:t>
                    </m:r>
                  </m:oMath>
                </a14:m>
                <a:r>
                  <a:rPr lang="en-IT" dirty="0">
                    <a:sym typeface="Wingdings" pitchFamily="2" charset="2"/>
                  </a:rPr>
                  <a:t> 3.4</a:t>
                </a:r>
                <a:r>
                  <a:rPr lang="en-IT" dirty="0"/>
                  <a:t>ns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2F0D22F-E6CA-A048-B052-DDFDC38E26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8618" y="6308208"/>
                <a:ext cx="2165350" cy="369332"/>
              </a:xfrm>
              <a:prstGeom prst="rect">
                <a:avLst/>
              </a:prstGeom>
              <a:blipFill>
                <a:blip r:embed="rId8"/>
                <a:stretch>
                  <a:fillRect l="-2339" t="-6667" b="-2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C81340-CB57-8847-A887-6687FB22D2F9}"/>
                  </a:ext>
                </a:extLst>
              </p:cNvPr>
              <p:cNvSpPr txBox="1"/>
              <p:nvPr/>
            </p:nvSpPr>
            <p:spPr>
              <a:xfrm>
                <a:off x="6165317" y="6303002"/>
                <a:ext cx="24600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dirty="0"/>
                  <a:t>4-stub muon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=</m:t>
                    </m:r>
                  </m:oMath>
                </a14:m>
                <a:r>
                  <a:rPr lang="en-IT" dirty="0">
                    <a:sym typeface="Wingdings" pitchFamily="2" charset="2"/>
                  </a:rPr>
                  <a:t> 2.1</a:t>
                </a:r>
                <a:r>
                  <a:rPr lang="en-IT" dirty="0"/>
                  <a:t>ns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1C81340-CB57-8847-A887-6687FB22D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317" y="6303002"/>
                <a:ext cx="2460062" cy="369332"/>
              </a:xfrm>
              <a:prstGeom prst="rect">
                <a:avLst/>
              </a:prstGeom>
              <a:blipFill>
                <a:blip r:embed="rId9"/>
                <a:stretch>
                  <a:fillRect l="-2051" t="-10000" b="-26667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Freeform 19">
            <a:extLst>
              <a:ext uri="{FF2B5EF4-FFF2-40B4-BE49-F238E27FC236}">
                <a16:creationId xmlns:a16="http://schemas.microsoft.com/office/drawing/2014/main" id="{34945AA7-922C-8849-B23B-7DDA675469EF}"/>
              </a:ext>
            </a:extLst>
          </p:cNvPr>
          <p:cNvSpPr/>
          <p:nvPr/>
        </p:nvSpPr>
        <p:spPr>
          <a:xfrm>
            <a:off x="2580198" y="6332254"/>
            <a:ext cx="934720" cy="152429"/>
          </a:xfrm>
          <a:custGeom>
            <a:avLst/>
            <a:gdLst>
              <a:gd name="connsiteX0" fmla="*/ 0 w 934720"/>
              <a:gd name="connsiteY0" fmla="*/ 152429 h 152429"/>
              <a:gd name="connsiteX1" fmla="*/ 426720 w 934720"/>
              <a:gd name="connsiteY1" fmla="*/ 29 h 152429"/>
              <a:gd name="connsiteX2" fmla="*/ 934720 w 934720"/>
              <a:gd name="connsiteY2" fmla="*/ 142269 h 152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4720" h="152429">
                <a:moveTo>
                  <a:pt x="0" y="152429"/>
                </a:moveTo>
                <a:cubicBezTo>
                  <a:pt x="135466" y="77075"/>
                  <a:pt x="270933" y="1722"/>
                  <a:pt x="426720" y="29"/>
                </a:cubicBezTo>
                <a:cubicBezTo>
                  <a:pt x="582507" y="-1664"/>
                  <a:pt x="758613" y="70302"/>
                  <a:pt x="934720" y="142269"/>
                </a:cubicBezTo>
              </a:path>
            </a:pathLst>
          </a:custGeom>
          <a:noFill/>
          <a:ln w="19050">
            <a:solidFill>
              <a:srgbClr val="3A969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12A13D55-63E8-2740-BD04-F5FEC6CF4A36}"/>
              </a:ext>
            </a:extLst>
          </p:cNvPr>
          <p:cNvSpPr/>
          <p:nvPr/>
        </p:nvSpPr>
        <p:spPr>
          <a:xfrm>
            <a:off x="5505030" y="6256673"/>
            <a:ext cx="934720" cy="152429"/>
          </a:xfrm>
          <a:custGeom>
            <a:avLst/>
            <a:gdLst>
              <a:gd name="connsiteX0" fmla="*/ 0 w 934720"/>
              <a:gd name="connsiteY0" fmla="*/ 152429 h 152429"/>
              <a:gd name="connsiteX1" fmla="*/ 426720 w 934720"/>
              <a:gd name="connsiteY1" fmla="*/ 29 h 152429"/>
              <a:gd name="connsiteX2" fmla="*/ 934720 w 934720"/>
              <a:gd name="connsiteY2" fmla="*/ 142269 h 152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4720" h="152429">
                <a:moveTo>
                  <a:pt x="0" y="152429"/>
                </a:moveTo>
                <a:cubicBezTo>
                  <a:pt x="135466" y="77075"/>
                  <a:pt x="270933" y="1722"/>
                  <a:pt x="426720" y="29"/>
                </a:cubicBezTo>
                <a:cubicBezTo>
                  <a:pt x="582507" y="-1664"/>
                  <a:pt x="758613" y="70302"/>
                  <a:pt x="934720" y="142269"/>
                </a:cubicBezTo>
              </a:path>
            </a:pathLst>
          </a:custGeom>
          <a:noFill/>
          <a:ln w="19050">
            <a:solidFill>
              <a:srgbClr val="3A969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1712CA7-62F3-B54E-BE9F-6B02F57BC880}"/>
                  </a:ext>
                </a:extLst>
              </p:cNvPr>
              <p:cNvSpPr txBox="1"/>
              <p:nvPr/>
            </p:nvSpPr>
            <p:spPr>
              <a:xfrm>
                <a:off x="516818" y="4245657"/>
                <a:ext cx="4221750" cy="3954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B</a:t>
                </a:r>
                <a:r>
                  <a:rPr lang="en-IT" dirty="0"/>
                  <a:t>etter time resolution obtained: </a:t>
                </a:r>
                <a14:m>
                  <m:oMath xmlns:m="http://schemas.openxmlformats.org/officeDocument/2006/math">
                    <m:r>
                      <a:rPr lang="en-IT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i="1" baseline="-2500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/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𝑁</m:t>
                        </m:r>
                      </m:e>
                    </m:rad>
                  </m:oMath>
                </a14:m>
                <a:endParaRPr lang="en-IT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1712CA7-62F3-B54E-BE9F-6B02F57BC8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818" y="4245657"/>
                <a:ext cx="4221750" cy="395429"/>
              </a:xfrm>
              <a:prstGeom prst="rect">
                <a:avLst/>
              </a:prstGeom>
              <a:blipFill>
                <a:blip r:embed="rId10"/>
                <a:stretch>
                  <a:fillRect l="-1201" b="-21875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E343CC85-3B43-AC45-81D1-90955B7566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325" y="6584657"/>
            <a:ext cx="2057400" cy="365125"/>
          </a:xfrm>
        </p:spPr>
        <p:txBody>
          <a:bodyPr/>
          <a:lstStyle/>
          <a:p>
            <a:r>
              <a:rPr lang="it-IT" dirty="0"/>
              <a:t>ECFA TF1 29/04/21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DFA2D25E-3DDC-414E-A0CF-8E5CB96B9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2042" y="6584658"/>
            <a:ext cx="3086100" cy="365125"/>
          </a:xfrm>
        </p:spPr>
        <p:txBody>
          <a:bodyPr/>
          <a:lstStyle/>
          <a:p>
            <a:r>
              <a:rPr lang="it-IT" dirty="0"/>
              <a:t>Precision Timing Detectors - </a:t>
            </a:r>
            <a:r>
              <a:rPr lang="it-IT" dirty="0" err="1"/>
              <a:t>P.Verwilligen</a:t>
            </a:r>
            <a:endParaRPr lang="it-IT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E38874DE-BA4E-0849-B4FE-9C177C49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05496" y="6581603"/>
            <a:ext cx="2057400" cy="365125"/>
          </a:xfrm>
        </p:spPr>
        <p:txBody>
          <a:bodyPr/>
          <a:lstStyle/>
          <a:p>
            <a:fld id="{577809E2-FD47-ED45-B19A-631997B74C0F}" type="slidenum">
              <a:rPr lang="it-IT" smtClean="0"/>
              <a:t>5</a:t>
            </a:fld>
            <a:endParaRPr lang="it-IT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63098F5-831B-214A-8709-6869493B6818}"/>
              </a:ext>
            </a:extLst>
          </p:cNvPr>
          <p:cNvGrpSpPr/>
          <p:nvPr/>
        </p:nvGrpSpPr>
        <p:grpSpPr>
          <a:xfrm>
            <a:off x="892182" y="1836073"/>
            <a:ext cx="301686" cy="369332"/>
            <a:chOff x="8089389" y="177394"/>
            <a:chExt cx="301686" cy="369332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C80D2916-2990-BB4E-B13B-61A61E496579}"/>
                </a:ext>
              </a:extLst>
            </p:cNvPr>
            <p:cNvSpPr/>
            <p:nvPr/>
          </p:nvSpPr>
          <p:spPr>
            <a:xfrm>
              <a:off x="8102009" y="223284"/>
              <a:ext cx="276447" cy="2775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C913943-ADED-0B4D-BBBC-E65C53C36FE4}"/>
                </a:ext>
              </a:extLst>
            </p:cNvPr>
            <p:cNvSpPr txBox="1"/>
            <p:nvPr/>
          </p:nvSpPr>
          <p:spPr>
            <a:xfrm>
              <a:off x="8089389" y="1773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dirty="0"/>
                <a:t>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A9FF599-EA77-5246-BB72-1EA9828FD69E}"/>
              </a:ext>
            </a:extLst>
          </p:cNvPr>
          <p:cNvGrpSpPr/>
          <p:nvPr/>
        </p:nvGrpSpPr>
        <p:grpSpPr>
          <a:xfrm>
            <a:off x="1626770" y="2655736"/>
            <a:ext cx="301686" cy="369332"/>
            <a:chOff x="8089389" y="177394"/>
            <a:chExt cx="301686" cy="369332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92687F4-8FE9-804B-AE06-6E57FE729B76}"/>
                </a:ext>
              </a:extLst>
            </p:cNvPr>
            <p:cNvSpPr/>
            <p:nvPr/>
          </p:nvSpPr>
          <p:spPr>
            <a:xfrm>
              <a:off x="8102009" y="223284"/>
              <a:ext cx="276447" cy="2775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4E54E1A-DE6D-C74A-84DD-7C3B0F1DA901}"/>
                </a:ext>
              </a:extLst>
            </p:cNvPr>
            <p:cNvSpPr txBox="1"/>
            <p:nvPr/>
          </p:nvSpPr>
          <p:spPr>
            <a:xfrm>
              <a:off x="8089389" y="1773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dirty="0"/>
                <a:t>2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1FA1F65-FE8D-6E47-A3C8-08F8DEB615BF}"/>
              </a:ext>
            </a:extLst>
          </p:cNvPr>
          <p:cNvGrpSpPr/>
          <p:nvPr/>
        </p:nvGrpSpPr>
        <p:grpSpPr>
          <a:xfrm>
            <a:off x="1660643" y="3205635"/>
            <a:ext cx="301686" cy="369332"/>
            <a:chOff x="8089389" y="177394"/>
            <a:chExt cx="301686" cy="369332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7A21762-0B3A-474B-8493-983380155ADA}"/>
                </a:ext>
              </a:extLst>
            </p:cNvPr>
            <p:cNvSpPr/>
            <p:nvPr/>
          </p:nvSpPr>
          <p:spPr>
            <a:xfrm>
              <a:off x="8102009" y="223284"/>
              <a:ext cx="276447" cy="2775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19AB886-1902-BC47-9B60-46E62DD37235}"/>
                </a:ext>
              </a:extLst>
            </p:cNvPr>
            <p:cNvSpPr txBox="1"/>
            <p:nvPr/>
          </p:nvSpPr>
          <p:spPr>
            <a:xfrm>
              <a:off x="8089389" y="1773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dirty="0"/>
                <a:t>3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BD95CA3-3729-8F43-81B4-8B7CCA08C9E6}"/>
              </a:ext>
            </a:extLst>
          </p:cNvPr>
          <p:cNvGrpSpPr/>
          <p:nvPr/>
        </p:nvGrpSpPr>
        <p:grpSpPr>
          <a:xfrm>
            <a:off x="7838858" y="3633427"/>
            <a:ext cx="301686" cy="369332"/>
            <a:chOff x="8089389" y="177394"/>
            <a:chExt cx="301686" cy="369332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E24F156-84A4-7348-B0BF-FDCFCBB2640C}"/>
                </a:ext>
              </a:extLst>
            </p:cNvPr>
            <p:cNvSpPr/>
            <p:nvPr/>
          </p:nvSpPr>
          <p:spPr>
            <a:xfrm>
              <a:off x="8102009" y="223284"/>
              <a:ext cx="276447" cy="2775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AE0D40F-E68E-DF42-9B65-FD9B9CD56169}"/>
                </a:ext>
              </a:extLst>
            </p:cNvPr>
            <p:cNvSpPr txBox="1"/>
            <p:nvPr/>
          </p:nvSpPr>
          <p:spPr>
            <a:xfrm>
              <a:off x="8089389" y="1773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dirty="0"/>
                <a:t>3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F8DE5D5-7620-3545-8837-7D27746E282A}"/>
              </a:ext>
            </a:extLst>
          </p:cNvPr>
          <p:cNvGrpSpPr/>
          <p:nvPr/>
        </p:nvGrpSpPr>
        <p:grpSpPr>
          <a:xfrm>
            <a:off x="7826238" y="3352923"/>
            <a:ext cx="301686" cy="369332"/>
            <a:chOff x="8089389" y="177394"/>
            <a:chExt cx="301686" cy="369332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1FB3D62-31D3-F44A-A662-58DEE9FF5D1C}"/>
                </a:ext>
              </a:extLst>
            </p:cNvPr>
            <p:cNvSpPr/>
            <p:nvPr/>
          </p:nvSpPr>
          <p:spPr>
            <a:xfrm>
              <a:off x="8102009" y="223284"/>
              <a:ext cx="276447" cy="2775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D022CDE-DE2B-4D4B-9C02-B5AE103FA9BA}"/>
                </a:ext>
              </a:extLst>
            </p:cNvPr>
            <p:cNvSpPr txBox="1"/>
            <p:nvPr/>
          </p:nvSpPr>
          <p:spPr>
            <a:xfrm>
              <a:off x="8089389" y="1773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dirty="0"/>
                <a:t>2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722C7F8-CFC0-944B-A9A9-5115FA935CF2}"/>
              </a:ext>
            </a:extLst>
          </p:cNvPr>
          <p:cNvGrpSpPr/>
          <p:nvPr/>
        </p:nvGrpSpPr>
        <p:grpSpPr>
          <a:xfrm>
            <a:off x="7826238" y="2800571"/>
            <a:ext cx="301686" cy="369332"/>
            <a:chOff x="8089389" y="177394"/>
            <a:chExt cx="301686" cy="369332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D9AF969-F946-8A4A-B06E-FF6B3EAF0D2C}"/>
                </a:ext>
              </a:extLst>
            </p:cNvPr>
            <p:cNvSpPr/>
            <p:nvPr/>
          </p:nvSpPr>
          <p:spPr>
            <a:xfrm>
              <a:off x="8102009" y="223284"/>
              <a:ext cx="276447" cy="2775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8279ACA-AA76-2845-A288-8DF40FF0098E}"/>
                </a:ext>
              </a:extLst>
            </p:cNvPr>
            <p:cNvSpPr txBox="1"/>
            <p:nvPr/>
          </p:nvSpPr>
          <p:spPr>
            <a:xfrm>
              <a:off x="8089389" y="1773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dirty="0"/>
                <a:t>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EB11E49-C356-6D4A-BE8C-026CD110570B}"/>
              </a:ext>
            </a:extLst>
          </p:cNvPr>
          <p:cNvGrpSpPr/>
          <p:nvPr/>
        </p:nvGrpSpPr>
        <p:grpSpPr>
          <a:xfrm>
            <a:off x="1755307" y="3676365"/>
            <a:ext cx="301686" cy="369332"/>
            <a:chOff x="8089389" y="177394"/>
            <a:chExt cx="301686" cy="36933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F915E73-61B7-164D-930A-892E874C4409}"/>
                </a:ext>
              </a:extLst>
            </p:cNvPr>
            <p:cNvSpPr/>
            <p:nvPr/>
          </p:nvSpPr>
          <p:spPr>
            <a:xfrm>
              <a:off x="8102009" y="223284"/>
              <a:ext cx="276447" cy="2775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048285F-4C6C-F446-B8F0-08FC11FA6560}"/>
                </a:ext>
              </a:extLst>
            </p:cNvPr>
            <p:cNvSpPr txBox="1"/>
            <p:nvPr/>
          </p:nvSpPr>
          <p:spPr>
            <a:xfrm>
              <a:off x="8089389" y="1773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dirty="0"/>
                <a:t>4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FFFA929-F17A-534E-8D0A-03B1A84022E1}"/>
              </a:ext>
            </a:extLst>
          </p:cNvPr>
          <p:cNvGrpSpPr/>
          <p:nvPr/>
        </p:nvGrpSpPr>
        <p:grpSpPr>
          <a:xfrm>
            <a:off x="7838858" y="3913928"/>
            <a:ext cx="301686" cy="369332"/>
            <a:chOff x="8089389" y="177394"/>
            <a:chExt cx="301686" cy="369332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EA1286CD-8B66-904A-A204-1E5957DFDBC2}"/>
                </a:ext>
              </a:extLst>
            </p:cNvPr>
            <p:cNvSpPr/>
            <p:nvPr/>
          </p:nvSpPr>
          <p:spPr>
            <a:xfrm>
              <a:off x="8102009" y="223284"/>
              <a:ext cx="276447" cy="27755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04893F4-78F8-3143-815A-34F5BEC96046}"/>
                </a:ext>
              </a:extLst>
            </p:cNvPr>
            <p:cNvSpPr txBox="1"/>
            <p:nvPr/>
          </p:nvSpPr>
          <p:spPr>
            <a:xfrm>
              <a:off x="8089389" y="1773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dirty="0"/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3375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5A5AF-9970-2B4D-9BB3-5E5CA0520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365127"/>
            <a:ext cx="4443682" cy="812458"/>
          </a:xfrm>
        </p:spPr>
        <p:txBody>
          <a:bodyPr>
            <a:noAutofit/>
          </a:bodyPr>
          <a:lstStyle/>
          <a:p>
            <a:r>
              <a:rPr lang="en-IT" b="1" dirty="0">
                <a:solidFill>
                  <a:srgbClr val="0070C0"/>
                </a:solidFill>
              </a:rPr>
              <a:t>Overcome limits time-resolution</a:t>
            </a:r>
          </a:p>
        </p:txBody>
      </p:sp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C39832D6-71AC-3741-A452-26D5F393DD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360" y="3703360"/>
            <a:ext cx="2125354" cy="3165419"/>
          </a:xfrm>
          <a:prstGeom prst="rect">
            <a:avLst/>
          </a:prstGeom>
        </p:spPr>
      </p:pic>
      <p:pic>
        <p:nvPicPr>
          <p:cNvPr id="6" name="Picture 5" descr="A picture containing text, light, orange, wire&#10;&#10;Description automatically generated">
            <a:extLst>
              <a:ext uri="{FF2B5EF4-FFF2-40B4-BE49-F238E27FC236}">
                <a16:creationId xmlns:a16="http://schemas.microsoft.com/office/drawing/2014/main" id="{48EAF60F-B4BE-CD41-A7E4-A5AF60435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432" y="3703360"/>
            <a:ext cx="2082234" cy="31585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03E10F6-400D-1A4D-BB0C-BC351D627734}"/>
              </a:ext>
            </a:extLst>
          </p:cNvPr>
          <p:cNvSpPr txBox="1"/>
          <p:nvPr/>
        </p:nvSpPr>
        <p:spPr>
          <a:xfrm>
            <a:off x="433621" y="1394591"/>
            <a:ext cx="432431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>
                <a:sym typeface="Wingdings" pitchFamily="2" charset="2"/>
              </a:rPr>
              <a:t>Possible Solutions: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>
                <a:solidFill>
                  <a:schemeClr val="accent2"/>
                </a:solidFill>
                <a:sym typeface="Wingdings" pitchFamily="2" charset="2"/>
              </a:rPr>
              <a:t>No drift volume, amplify immediately: </a:t>
            </a:r>
            <a:r>
              <a:rPr lang="en-IT" b="1" dirty="0">
                <a:solidFill>
                  <a:srgbClr val="0070C0"/>
                </a:solidFill>
                <a:sym typeface="Wingdings" pitchFamily="2" charset="2"/>
              </a:rPr>
              <a:t>Resistive Plate Chamber</a:t>
            </a:r>
            <a:r>
              <a:rPr lang="en-IT" dirty="0">
                <a:solidFill>
                  <a:srgbClr val="0070C0"/>
                </a:solidFill>
                <a:sym typeface="Wingdings" pitchFamily="2" charset="2"/>
              </a:rPr>
              <a:t>(2ns – 300ps)</a:t>
            </a:r>
            <a:br>
              <a:rPr lang="en-IT" dirty="0">
                <a:solidFill>
                  <a:srgbClr val="0070C0"/>
                </a:solidFill>
                <a:sym typeface="Wingdings" pitchFamily="2" charset="2"/>
              </a:rPr>
            </a:br>
            <a:r>
              <a:rPr lang="en-IT" dirty="0">
                <a:sym typeface="Wingdings" pitchFamily="2" charset="2"/>
              </a:rPr>
              <a:t>- </a:t>
            </a:r>
            <a:r>
              <a:rPr lang="en-IT" i="1" dirty="0">
                <a:sym typeface="Wingdings" pitchFamily="2" charset="2"/>
              </a:rPr>
              <a:t>at cost of loss of Proportionality, reduced Rate Capability &amp; limited position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  <a:sym typeface="Wingdings" pitchFamily="2" charset="2"/>
              </a:rPr>
              <a:t>Reduce gap width with order of magnitude and use multiple gaps:</a:t>
            </a:r>
            <a:br>
              <a:rPr lang="en-GB" dirty="0">
                <a:solidFill>
                  <a:schemeClr val="accent2"/>
                </a:solidFill>
                <a:sym typeface="Wingdings" pitchFamily="2" charset="2"/>
              </a:rPr>
            </a:br>
            <a:r>
              <a:rPr lang="en-GB" b="1" dirty="0">
                <a:solidFill>
                  <a:srgbClr val="0070C0"/>
                </a:solidFill>
                <a:sym typeface="Wingdings" pitchFamily="2" charset="2"/>
              </a:rPr>
              <a:t>Multigap-RPC (100ps – 20ps)</a:t>
            </a:r>
            <a:br>
              <a:rPr lang="en-GB" i="1" dirty="0">
                <a:sym typeface="Wingdings" pitchFamily="2" charset="2"/>
              </a:rPr>
            </a:br>
            <a:r>
              <a:rPr lang="en-GB" i="1" dirty="0">
                <a:sym typeface="Wingdings" pitchFamily="2" charset="2"/>
              </a:rPr>
              <a:t>- same as RPC, but difficult for large area</a:t>
            </a:r>
            <a:endParaRPr lang="en-IT" i="1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  <a:sym typeface="Wingdings" pitchFamily="2" charset="2"/>
              </a:rPr>
              <a:t>C</a:t>
            </a:r>
            <a:r>
              <a:rPr lang="en-IT" dirty="0">
                <a:solidFill>
                  <a:schemeClr val="accent2"/>
                </a:solidFill>
                <a:sym typeface="Wingdings" pitchFamily="2" charset="2"/>
              </a:rPr>
              <a:t>reate all primary electrons at same place (use Radiator+PC)</a:t>
            </a:r>
            <a:r>
              <a:rPr lang="en-IT" dirty="0">
                <a:sym typeface="Wingdings" pitchFamily="2" charset="2"/>
              </a:rPr>
              <a:t>: </a:t>
            </a:r>
            <a:r>
              <a:rPr lang="en-IT" b="1" dirty="0">
                <a:solidFill>
                  <a:srgbClr val="0070C0"/>
                </a:solidFill>
                <a:sym typeface="Wingdings" pitchFamily="2" charset="2"/>
              </a:rPr>
              <a:t>PicoSec</a:t>
            </a:r>
            <a:r>
              <a:rPr lang="en-IT" dirty="0">
                <a:solidFill>
                  <a:srgbClr val="0070C0"/>
                </a:solidFill>
                <a:sym typeface="Wingdings" pitchFamily="2" charset="2"/>
              </a:rPr>
              <a:t> (25ps)</a:t>
            </a:r>
            <a:br>
              <a:rPr lang="en-IT" dirty="0">
                <a:solidFill>
                  <a:srgbClr val="0070C0"/>
                </a:solidFill>
                <a:sym typeface="Wingdings" pitchFamily="2" charset="2"/>
              </a:rPr>
            </a:br>
            <a:r>
              <a:rPr lang="en-IT" i="1" dirty="0">
                <a:sym typeface="Wingdings" pitchFamily="2" charset="2"/>
              </a:rPr>
              <a:t>- but expensive radiators (Quartz, MgF2) &amp; non rad-hard photo-cathodes (CsI)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>
                <a:solidFill>
                  <a:schemeClr val="accent2"/>
                </a:solidFill>
                <a:sym typeface="Wingdings" pitchFamily="2" charset="2"/>
              </a:rPr>
              <a:t>Sample the fluctuations in primary electron creation: </a:t>
            </a:r>
            <a:r>
              <a:rPr lang="en-IT" b="1" dirty="0">
                <a:solidFill>
                  <a:srgbClr val="0070C0"/>
                </a:solidFill>
                <a:sym typeface="Wingdings" pitchFamily="2" charset="2"/>
              </a:rPr>
              <a:t>Fast Timing MPGD </a:t>
            </a:r>
            <a:r>
              <a:rPr lang="en-IT" dirty="0">
                <a:solidFill>
                  <a:srgbClr val="0070C0"/>
                </a:solidFill>
                <a:sym typeface="Wingdings" pitchFamily="2" charset="2"/>
              </a:rPr>
              <a:t>(~300ps – </a:t>
            </a:r>
            <a:r>
              <a:rPr lang="en-IT" i="1" dirty="0">
                <a:solidFill>
                  <a:srgbClr val="0070C0"/>
                </a:solidFill>
                <a:sym typeface="Wingdings" pitchFamily="2" charset="2"/>
              </a:rPr>
              <a:t>not proven yet</a:t>
            </a:r>
            <a:r>
              <a:rPr lang="en-IT" dirty="0">
                <a:solidFill>
                  <a:srgbClr val="0070C0"/>
                </a:solidFill>
                <a:sym typeface="Wingdings" pitchFamily="2" charset="2"/>
              </a:rPr>
              <a:t>)</a:t>
            </a:r>
            <a:br>
              <a:rPr lang="en-IT" dirty="0">
                <a:solidFill>
                  <a:srgbClr val="0070C0"/>
                </a:solidFill>
                <a:sym typeface="Wingdings" pitchFamily="2" charset="2"/>
              </a:rPr>
            </a:br>
            <a:r>
              <a:rPr lang="en-IT" dirty="0">
                <a:sym typeface="Wingdings" pitchFamily="2" charset="2"/>
              </a:rPr>
              <a:t>- </a:t>
            </a:r>
            <a:r>
              <a:rPr lang="en-IT" i="1" dirty="0">
                <a:sym typeface="Wingdings" pitchFamily="2" charset="2"/>
              </a:rPr>
              <a:t>resistive MPGD: spark protection</a:t>
            </a:r>
            <a:br>
              <a:rPr lang="en-IT" i="1" dirty="0">
                <a:sym typeface="Wingdings" pitchFamily="2" charset="2"/>
              </a:rPr>
            </a:br>
            <a:r>
              <a:rPr lang="en-IT" i="1" dirty="0">
                <a:sym typeface="Wingdings" pitchFamily="2" charset="2"/>
              </a:rPr>
              <a:t>but reduced rate capability</a:t>
            </a:r>
            <a:endParaRPr lang="en-IT" i="1" dirty="0"/>
          </a:p>
          <a:p>
            <a:endParaRPr lang="en-IT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66BBC7A5-B228-034D-80FA-D894263735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360" y="415641"/>
            <a:ext cx="2175926" cy="3222311"/>
          </a:xfrm>
          <a:prstGeom prst="rect">
            <a:avLst/>
          </a:prstGeom>
        </p:spPr>
      </p:pic>
      <p:pic>
        <p:nvPicPr>
          <p:cNvPr id="10" name="Picture 9" descr="Line chart&#10;&#10;Description automatically generated with medium confidence">
            <a:extLst>
              <a:ext uri="{FF2B5EF4-FFF2-40B4-BE49-F238E27FC236}">
                <a16:creationId xmlns:a16="http://schemas.microsoft.com/office/drawing/2014/main" id="{CAC4AD7B-1B4C-594F-893B-AC9A942B51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1432" y="466155"/>
            <a:ext cx="2125354" cy="3222311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71860F6-4B56-6B49-B90D-D3551C6E0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8221C4B-094B-AA48-A4FA-57F80F104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B259B4B-A475-084F-B415-8467116CE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4376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D4540-17FB-9C43-B177-64A7A2D47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CC475-8797-E648-8275-7B9779990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C5D3A-D93E-4D48-AF89-EF3487D1B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7</a:t>
            </a:fld>
            <a:endParaRPr lang="it-I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92BC120-2D3B-C042-B207-C6AC0B0CB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3586"/>
            <a:ext cx="7886700" cy="701674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Fast Timing with RPCs</a:t>
            </a:r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255290EB-5FC8-C645-BB1D-C28B45990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32" y="1052046"/>
            <a:ext cx="2175926" cy="322231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3037B9D-FE04-AC4D-83C6-30DBA364B0A0}"/>
              </a:ext>
            </a:extLst>
          </p:cNvPr>
          <p:cNvSpPr txBox="1"/>
          <p:nvPr/>
        </p:nvSpPr>
        <p:spPr>
          <a:xfrm>
            <a:off x="2386097" y="893731"/>
            <a:ext cx="64818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Abolish electron drift before starting the avalanche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First Implementation: Parallel Plate Avalanche Counters (PPAC)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</a:t>
            </a:r>
            <a:r>
              <a:rPr lang="en-IT" dirty="0"/>
              <a:t>bserved sub-ns time resolution (‘70 of 20</a:t>
            </a:r>
            <a:r>
              <a:rPr lang="en-IT" baseline="30000" dirty="0"/>
              <a:t>th</a:t>
            </a:r>
            <a:r>
              <a:rPr lang="en-IT" dirty="0"/>
              <a:t> century)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Various subsequent developments =&gt; Resistive Plate Chamber</a:t>
            </a:r>
            <a:br>
              <a:rPr lang="en-IT" dirty="0"/>
            </a:br>
            <a:r>
              <a:rPr lang="en-IT" i="1" dirty="0">
                <a:solidFill>
                  <a:srgbClr val="0070C0"/>
                </a:solidFill>
              </a:rPr>
              <a:t>=&gt; </a:t>
            </a:r>
            <a:r>
              <a:rPr lang="en-GB" i="1" dirty="0">
                <a:solidFill>
                  <a:srgbClr val="0070C0"/>
                </a:solidFill>
              </a:rPr>
              <a:t>M</a:t>
            </a:r>
            <a:r>
              <a:rPr lang="en-IT" i="1" dirty="0">
                <a:solidFill>
                  <a:srgbClr val="0070C0"/>
                </a:solidFill>
              </a:rPr>
              <a:t>ore info in Talk G. Aielli this morning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T" dirty="0"/>
              <a:t>Time resolution of RPC driven by fluctuations in the avalanche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2"/>
                </a:solidFill>
              </a:rPr>
              <a:t>I</a:t>
            </a:r>
            <a:r>
              <a:rPr lang="en-IT" dirty="0">
                <a:solidFill>
                  <a:schemeClr val="accent2"/>
                </a:solidFill>
              </a:rPr>
              <a:t>mportant: </a:t>
            </a:r>
            <a:r>
              <a:rPr lang="en-IT" dirty="0">
                <a:solidFill>
                  <a:srgbClr val="0070C0"/>
                </a:solidFill>
              </a:rPr>
              <a:t>start of the first avalance </a:t>
            </a:r>
            <a:r>
              <a:rPr lang="en-IT" sz="1200" dirty="0"/>
              <a:t>(primary ionization fluctuations)</a:t>
            </a:r>
            <a:br>
              <a:rPr lang="en-IT" sz="1200" dirty="0"/>
            </a:br>
            <a:r>
              <a:rPr lang="en-IT" dirty="0"/>
              <a:t>=&gt; use gas with high number of clusters / mm (C2H2F4)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IT" dirty="0">
                <a:solidFill>
                  <a:schemeClr val="accent2"/>
                </a:solidFill>
              </a:rPr>
              <a:t>Important:</a:t>
            </a:r>
            <a:r>
              <a:rPr lang="en-IT" dirty="0"/>
              <a:t> </a:t>
            </a:r>
            <a:r>
              <a:rPr lang="en-IT" dirty="0">
                <a:solidFill>
                  <a:srgbClr val="0070C0"/>
                </a:solidFill>
              </a:rPr>
              <a:t>fluctuations early inside the avalanche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IT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469DB91-C418-1C42-AC74-8A5FD1EFD5FA}"/>
              </a:ext>
            </a:extLst>
          </p:cNvPr>
          <p:cNvGrpSpPr/>
          <p:nvPr/>
        </p:nvGrpSpPr>
        <p:grpSpPr>
          <a:xfrm>
            <a:off x="67893" y="4276824"/>
            <a:ext cx="2482370" cy="2079527"/>
            <a:chOff x="67893" y="4276824"/>
            <a:chExt cx="2482370" cy="207952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B3A12FC-802E-5543-BFD0-0BA8B8324B84}"/>
                </a:ext>
              </a:extLst>
            </p:cNvPr>
            <p:cNvGrpSpPr/>
            <p:nvPr/>
          </p:nvGrpSpPr>
          <p:grpSpPr>
            <a:xfrm>
              <a:off x="67893" y="4276824"/>
              <a:ext cx="2125219" cy="2043793"/>
              <a:chOff x="78626" y="4312558"/>
              <a:chExt cx="2125219" cy="204379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995F1462-9A6A-254B-8491-54FA1A56FD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8626" y="4312558"/>
                <a:ext cx="2125219" cy="2043793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86AAD8A4-220F-844F-BD23-BF2ED2B4D61D}"/>
                      </a:ext>
                    </a:extLst>
                  </p:cNvPr>
                  <p:cNvSpPr txBox="1"/>
                  <p:nvPr/>
                </p:nvSpPr>
                <p:spPr>
                  <a:xfrm>
                    <a:off x="368151" y="4339230"/>
                    <a:ext cx="1546167" cy="5539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IT" sz="1000" i="1" dirty="0">
                        <a:solidFill>
                          <a:srgbClr val="0070C0"/>
                        </a:solidFill>
                      </a:rPr>
                      <a:t>Traditional RPC 2mm 50kV/cm </a:t>
                    </a:r>
                    <a14:m>
                      <m:oMath xmlns:m="http://schemas.openxmlformats.org/officeDocument/2006/math">
                        <m:r>
                          <a:rPr lang="en-IT" sz="10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oMath>
                    </a14:m>
                    <a:r>
                      <a:rPr lang="en-IT" sz="1000" i="1" baseline="-25000" dirty="0">
                        <a:solidFill>
                          <a:srgbClr val="0070C0"/>
                        </a:solidFill>
                      </a:rPr>
                      <a:t>eff </a:t>
                    </a:r>
                    <a:r>
                      <a:rPr lang="en-IT" sz="1000" i="1" dirty="0">
                        <a:solidFill>
                          <a:srgbClr val="0070C0"/>
                        </a:solidFill>
                      </a:rPr>
                      <a:t>= 10 mm</a:t>
                    </a:r>
                    <a:r>
                      <a:rPr lang="en-IT" sz="1000" i="1" baseline="30000" dirty="0">
                        <a:solidFill>
                          <a:srgbClr val="0070C0"/>
                        </a:solidFill>
                      </a:rPr>
                      <a:t>-1</a:t>
                    </a:r>
                  </a:p>
                  <a:p>
                    <a:r>
                      <a:rPr lang="en-IT" sz="1000" i="1" dirty="0">
                        <a:solidFill>
                          <a:srgbClr val="0070C0"/>
                        </a:solidFill>
                      </a:rPr>
                      <a:t>3 e- created at x = 0</a:t>
                    </a: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86AAD8A4-220F-844F-BD23-BF2ED2B4D61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8151" y="4339230"/>
                    <a:ext cx="1546167" cy="55399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4444"/>
                    </a:stretch>
                  </a:blipFill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3F1901BE-E3AD-004B-89A4-E762096DA7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0895" y="4893228"/>
                <a:ext cx="0" cy="5336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18D3320-4676-B94E-9A02-13146B9313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4183" y="4893228"/>
                <a:ext cx="0" cy="5336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38794553-21AD-E943-A4EE-8DBFFCB14CAC}"/>
                  </a:ext>
                </a:extLst>
              </p:cNvPr>
              <p:cNvCxnSpPr/>
              <p:nvPr/>
            </p:nvCxnSpPr>
            <p:spPr>
              <a:xfrm>
                <a:off x="1381061" y="5323303"/>
                <a:ext cx="15983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CA4EE6CD-7E8F-5A46-A9FE-F8BEBAA9EB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30466" y="5323757"/>
                <a:ext cx="15409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C734852-55FE-4044-A5E1-AB7C4F13E3D6}"/>
                  </a:ext>
                </a:extLst>
              </p:cNvPr>
              <p:cNvSpPr txBox="1"/>
              <p:nvPr/>
            </p:nvSpPr>
            <p:spPr>
              <a:xfrm>
                <a:off x="1420762" y="5383191"/>
                <a:ext cx="46379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000" i="1" dirty="0">
                    <a:solidFill>
                      <a:srgbClr val="0070C0"/>
                    </a:solidFill>
                  </a:rPr>
                  <a:t>1.7ns</a:t>
                </a: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8FB32657-50D9-8B4A-9A15-EC9FCA6502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87668" y="4939990"/>
                <a:ext cx="533568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7130399-9BC2-834B-AF41-6DE3FF374A5B}"/>
                  </a:ext>
                </a:extLst>
              </p:cNvPr>
              <p:cNvSpPr txBox="1"/>
              <p:nvPr/>
            </p:nvSpPr>
            <p:spPr>
              <a:xfrm>
                <a:off x="1768472" y="4759697"/>
                <a:ext cx="40966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1000" i="1" dirty="0">
                    <a:solidFill>
                      <a:schemeClr val="accent2"/>
                    </a:solidFill>
                  </a:rPr>
                  <a:t>thr</a:t>
                </a:r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9FD14CF4-E27F-C648-BC63-71F6551F70C8}"/>
                </a:ext>
              </a:extLst>
            </p:cNvPr>
            <p:cNvSpPr/>
            <p:nvPr/>
          </p:nvSpPr>
          <p:spPr>
            <a:xfrm>
              <a:off x="222305" y="5593678"/>
              <a:ext cx="753879" cy="762673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30A0892-01EB-7649-B48A-2F17F5EEAB02}"/>
                </a:ext>
              </a:extLst>
            </p:cNvPr>
            <p:cNvSpPr txBox="1"/>
            <p:nvPr/>
          </p:nvSpPr>
          <p:spPr>
            <a:xfrm>
              <a:off x="1004096" y="5691842"/>
              <a:ext cx="15461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i="1" dirty="0">
                  <a:solidFill>
                    <a:srgbClr val="0070C0"/>
                  </a:solidFill>
                </a:rPr>
                <a:t>J</a:t>
              </a:r>
              <a:r>
                <a:rPr lang="en-IT" sz="1000" i="1" dirty="0">
                  <a:solidFill>
                    <a:srgbClr val="0070C0"/>
                  </a:solidFill>
                </a:rPr>
                <a:t>itter created early</a:t>
              </a:r>
              <a:br>
                <a:rPr lang="en-IT" sz="1000" i="1" dirty="0">
                  <a:solidFill>
                    <a:srgbClr val="0070C0"/>
                  </a:solidFill>
                </a:rPr>
              </a:br>
              <a:r>
                <a:rPr lang="en-IT" sz="1000" i="1" dirty="0">
                  <a:solidFill>
                    <a:srgbClr val="0070C0"/>
                  </a:solidFill>
                </a:rPr>
                <a:t>during avalanche</a:t>
              </a:r>
            </a:p>
          </p:txBody>
        </p:sp>
      </p:grpSp>
      <p:pic>
        <p:nvPicPr>
          <p:cNvPr id="24" name="Picture 23" descr="A picture containing text&#10;&#10;Description automatically generated">
            <a:extLst>
              <a:ext uri="{FF2B5EF4-FFF2-40B4-BE49-F238E27FC236}">
                <a16:creationId xmlns:a16="http://schemas.microsoft.com/office/drawing/2014/main" id="{96F2B29F-9F9C-A740-BF1C-B130E846BE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5486"/>
          <a:stretch/>
        </p:blipFill>
        <p:spPr>
          <a:xfrm>
            <a:off x="2349246" y="3363324"/>
            <a:ext cx="6616700" cy="1368290"/>
          </a:xfrm>
          <a:prstGeom prst="rect">
            <a:avLst/>
          </a:prstGeom>
        </p:spPr>
      </p:pic>
      <p:pic>
        <p:nvPicPr>
          <p:cNvPr id="25" name="Picture 24" descr="Chart, line chart&#10;&#10;Description automatically generated">
            <a:extLst>
              <a:ext uri="{FF2B5EF4-FFF2-40B4-BE49-F238E27FC236}">
                <a16:creationId xmlns:a16="http://schemas.microsoft.com/office/drawing/2014/main" id="{CAEB139C-67FE-F04F-9838-6E77663F0D9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50498"/>
          <a:stretch/>
        </p:blipFill>
        <p:spPr>
          <a:xfrm>
            <a:off x="4769609" y="4710939"/>
            <a:ext cx="1756493" cy="1704390"/>
          </a:xfrm>
          <a:prstGeom prst="rect">
            <a:avLst/>
          </a:prstGeom>
        </p:spPr>
      </p:pic>
      <p:pic>
        <p:nvPicPr>
          <p:cNvPr id="26" name="Picture 25" descr="Chart, line chart&#10;&#10;Description automatically generated">
            <a:extLst>
              <a:ext uri="{FF2B5EF4-FFF2-40B4-BE49-F238E27FC236}">
                <a16:creationId xmlns:a16="http://schemas.microsoft.com/office/drawing/2014/main" id="{C6FBEB6C-0EDF-494D-AD7A-CC7200A70C9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0457"/>
          <a:stretch/>
        </p:blipFill>
        <p:spPr>
          <a:xfrm>
            <a:off x="2790156" y="4726198"/>
            <a:ext cx="1756493" cy="1705797"/>
          </a:xfrm>
          <a:prstGeom prst="rect">
            <a:avLst/>
          </a:prstGeom>
        </p:spPr>
      </p:pic>
      <p:pic>
        <p:nvPicPr>
          <p:cNvPr id="28" name="Picture 27" descr="Chart, scatter chart&#10;&#10;Description automatically generated">
            <a:extLst>
              <a:ext uri="{FF2B5EF4-FFF2-40B4-BE49-F238E27FC236}">
                <a16:creationId xmlns:a16="http://schemas.microsoft.com/office/drawing/2014/main" id="{701D0BBD-F7A5-8C4C-930C-D910B64263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97843" y="4755361"/>
            <a:ext cx="1754510" cy="1676634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84547C75-0E46-7142-9ACA-2DC590705BE6}"/>
              </a:ext>
            </a:extLst>
          </p:cNvPr>
          <p:cNvSpPr/>
          <p:nvPr/>
        </p:nvSpPr>
        <p:spPr>
          <a:xfrm>
            <a:off x="2686050" y="4710939"/>
            <a:ext cx="4011793" cy="1721056"/>
          </a:xfrm>
          <a:prstGeom prst="rect">
            <a:avLst/>
          </a:prstGeom>
          <a:solidFill>
            <a:srgbClr val="4472C4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43DB6F5-BB70-8E4C-AE68-4FCA64569903}"/>
              </a:ext>
            </a:extLst>
          </p:cNvPr>
          <p:cNvSpPr/>
          <p:nvPr/>
        </p:nvSpPr>
        <p:spPr>
          <a:xfrm>
            <a:off x="5710687" y="3605352"/>
            <a:ext cx="710413" cy="380052"/>
          </a:xfrm>
          <a:prstGeom prst="rect">
            <a:avLst/>
          </a:prstGeom>
          <a:solidFill>
            <a:srgbClr val="4472C4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B9E3D5C-881E-FD43-82F8-E2F9ED6EA5B8}"/>
              </a:ext>
            </a:extLst>
          </p:cNvPr>
          <p:cNvSpPr/>
          <p:nvPr/>
        </p:nvSpPr>
        <p:spPr>
          <a:xfrm>
            <a:off x="6421100" y="3605352"/>
            <a:ext cx="192985" cy="380052"/>
          </a:xfrm>
          <a:prstGeom prst="rect">
            <a:avLst/>
          </a:prstGeom>
          <a:solidFill>
            <a:srgbClr val="1CC178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481547C-D9DE-5947-8C99-A9F24F1FB42A}"/>
              </a:ext>
            </a:extLst>
          </p:cNvPr>
          <p:cNvSpPr/>
          <p:nvPr/>
        </p:nvSpPr>
        <p:spPr>
          <a:xfrm>
            <a:off x="6697843" y="4710938"/>
            <a:ext cx="1817507" cy="1721055"/>
          </a:xfrm>
          <a:prstGeom prst="rect">
            <a:avLst/>
          </a:prstGeom>
          <a:solidFill>
            <a:srgbClr val="1CC178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3BD6DF1-2489-8141-BAE3-568E75748C83}"/>
              </a:ext>
            </a:extLst>
          </p:cNvPr>
          <p:cNvSpPr txBox="1"/>
          <p:nvPr/>
        </p:nvSpPr>
        <p:spPr>
          <a:xfrm rot="16200000">
            <a:off x="1302003" y="5060795"/>
            <a:ext cx="1837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chemeClr val="bg1">
                    <a:lumMod val="50000"/>
                  </a:schemeClr>
                </a:solidFill>
              </a:rPr>
              <a:t>NIM A500 (2003) 144-162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4E8C590-E845-1148-8AE6-F4B30D9D10C8}"/>
              </a:ext>
            </a:extLst>
          </p:cNvPr>
          <p:cNvSpPr txBox="1"/>
          <p:nvPr/>
        </p:nvSpPr>
        <p:spPr>
          <a:xfrm rot="16200000">
            <a:off x="7696966" y="5424634"/>
            <a:ext cx="1837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chemeClr val="bg1">
                    <a:lumMod val="50000"/>
                  </a:schemeClr>
                </a:solidFill>
              </a:rPr>
              <a:t>NIM A500 (2003) 144-162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4" name="Table 72">
                <a:extLst>
                  <a:ext uri="{FF2B5EF4-FFF2-40B4-BE49-F238E27FC236}">
                    <a16:creationId xmlns:a16="http://schemas.microsoft.com/office/drawing/2014/main" id="{B54609F9-9A22-3849-9607-51489F89F3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46748232"/>
                  </p:ext>
                </p:extLst>
              </p:nvPr>
            </p:nvGraphicFramePr>
            <p:xfrm>
              <a:off x="2660839" y="4611873"/>
              <a:ext cx="609600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9200">
                      <a:extLst>
                        <a:ext uri="{9D8B030D-6E8A-4147-A177-3AD203B41FA5}">
                          <a16:colId xmlns:a16="http://schemas.microsoft.com/office/drawing/2014/main" val="2534709037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887603625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902687010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683934596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26651347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/>
                            <a:t>Gap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b="1" dirty="0"/>
                            <a:t>E-field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IT" sz="18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𝜶</m:t>
                              </m:r>
                            </m:oMath>
                          </a14:m>
                          <a:r>
                            <a:rPr lang="en-IT" sz="1800" b="1" i="1" baseline="-25000" dirty="0">
                              <a:solidFill>
                                <a:schemeClr val="bg1"/>
                              </a:solidFill>
                            </a:rPr>
                            <a:t>eff </a:t>
                          </a:r>
                          <a:endParaRPr lang="en-IT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b="1" dirty="0"/>
                            <a:t>vdrift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IT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itchFamily="2" charset="2"/>
                                  </a:rPr>
                                  <m:t>𝝈</m:t>
                                </m:r>
                                <m:r>
                                  <a:rPr lang="en-US" b="1" i="1" baseline="-2500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itchFamily="2" charset="2"/>
                                  </a:rPr>
                                  <m:t>𝒕</m:t>
                                </m:r>
                              </m:oMath>
                            </m:oMathPara>
                          </a14:m>
                          <a:endParaRPr lang="en-IT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600029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46 kV/cm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5 mm</a:t>
                          </a:r>
                          <a:r>
                            <a:rPr lang="en-IT" baseline="30000" dirty="0"/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130 um/ns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1,96 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07984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50 kV/cm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9,8 mm</a:t>
                          </a:r>
                          <a:r>
                            <a:rPr lang="en-IT" baseline="30000" dirty="0"/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140 um/ns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0,93 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02792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56 kV/cm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17,5 mm</a:t>
                          </a:r>
                          <a:r>
                            <a:rPr lang="en-IT" baseline="30000" dirty="0"/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150 um/ns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0,48 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069676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0,25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100 kV/cm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112,5mm</a:t>
                          </a:r>
                          <a:r>
                            <a:rPr lang="en-IT" baseline="30000" dirty="0"/>
                            <a:t>-1</a:t>
                          </a:r>
                          <a:endParaRPr lang="en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210 um/ns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0,054 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50622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4" name="Table 72">
                <a:extLst>
                  <a:ext uri="{FF2B5EF4-FFF2-40B4-BE49-F238E27FC236}">
                    <a16:creationId xmlns:a16="http://schemas.microsoft.com/office/drawing/2014/main" id="{B54609F9-9A22-3849-9607-51489F89F3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46748232"/>
                  </p:ext>
                </p:extLst>
              </p:nvPr>
            </p:nvGraphicFramePr>
            <p:xfrm>
              <a:off x="2660839" y="4611873"/>
              <a:ext cx="609600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9200">
                      <a:extLst>
                        <a:ext uri="{9D8B030D-6E8A-4147-A177-3AD203B41FA5}">
                          <a16:colId xmlns:a16="http://schemas.microsoft.com/office/drawing/2014/main" val="2534709037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887603625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902687010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3683934596"/>
                        </a:ext>
                      </a:extLst>
                    </a:gridCol>
                    <a:gridCol w="1219200">
                      <a:extLst>
                        <a:ext uri="{9D8B030D-6E8A-4147-A177-3AD203B41FA5}">
                          <a16:colId xmlns:a16="http://schemas.microsoft.com/office/drawing/2014/main" val="2665134795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b="1" dirty="0"/>
                            <a:t>Gap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b="1" dirty="0"/>
                            <a:t>E-field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8"/>
                          <a:stretch>
                            <a:fillRect l="-198969" t="-10345" r="-200000" b="-4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IT" b="1" dirty="0"/>
                            <a:t>vdrift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IT"/>
                        </a:p>
                      </a:txBody>
                      <a:tcPr>
                        <a:blipFill>
                          <a:blip r:embed="rId8"/>
                          <a:stretch>
                            <a:fillRect l="-402083" t="-10345" r="-2083" b="-4310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00029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46 kV/cm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5 mm</a:t>
                          </a:r>
                          <a:r>
                            <a:rPr lang="en-IT" baseline="30000" dirty="0"/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130 um/ns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1,96 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807984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50 kV/cm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9,8 mm</a:t>
                          </a:r>
                          <a:r>
                            <a:rPr lang="en-IT" baseline="30000" dirty="0"/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140 um/ns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0,93 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02792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56 kV/cm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17,5 mm</a:t>
                          </a:r>
                          <a:r>
                            <a:rPr lang="en-IT" baseline="30000" dirty="0"/>
                            <a:t>-1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150 um/ns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0,48 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069676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0,25 mm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100 kV/cm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112,5mm</a:t>
                          </a:r>
                          <a:r>
                            <a:rPr lang="en-IT" baseline="30000" dirty="0"/>
                            <a:t>-1</a:t>
                          </a:r>
                          <a:endParaRPr lang="en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210 um/ns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IT" dirty="0"/>
                            <a:t>0,054 ns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5506229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6195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487B6-1A29-6144-8DCA-744BB0F6E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3586"/>
            <a:ext cx="7886700" cy="701674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Fast Timing with ‘</a:t>
            </a:r>
            <a:r>
              <a:rPr lang="en-IT" b="1" i="1" dirty="0">
                <a:solidFill>
                  <a:srgbClr val="0070C0"/>
                </a:solidFill>
              </a:rPr>
              <a:t>improved’</a:t>
            </a:r>
            <a:r>
              <a:rPr lang="en-IT" b="1" dirty="0">
                <a:solidFill>
                  <a:srgbClr val="0070C0"/>
                </a:solidFill>
              </a:rPr>
              <a:t> RPCs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8AA07-A246-8941-9E97-872B10087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21727-0435-EF47-B21F-B47EB1EC3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Precision Timing Detectors - P.Verwilligen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D7AA5-A056-EB4E-8EC9-01E88B79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809E2-FD47-ED45-B19A-631997B74C0F}" type="slidenum">
              <a:rPr lang="it-IT" smtClean="0"/>
              <a:t>8</a:t>
            </a:fld>
            <a:endParaRPr lang="it-IT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EC0791-EC04-3F47-99A7-0A0C44B75537}"/>
              </a:ext>
            </a:extLst>
          </p:cNvPr>
          <p:cNvSpPr txBox="1"/>
          <p:nvPr/>
        </p:nvSpPr>
        <p:spPr>
          <a:xfrm rot="16200000">
            <a:off x="7222594" y="1546903"/>
            <a:ext cx="2585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L.Pizzimento, L.Massa</a:t>
            </a:r>
            <a:br>
              <a:rPr lang="en-IT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IT" dirty="0">
                <a:solidFill>
                  <a:schemeClr val="bg1">
                    <a:lumMod val="50000"/>
                  </a:schemeClr>
                </a:solidFill>
              </a:rPr>
              <a:t>&amp; G.Aielli – RPC 2020</a:t>
            </a:r>
          </a:p>
        </p:txBody>
      </p:sp>
      <p:pic>
        <p:nvPicPr>
          <p:cNvPr id="14" name="Picture 1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B2FC75A-8C85-6145-999A-EEAC811F7A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384" y="1119031"/>
            <a:ext cx="2708093" cy="2043793"/>
          </a:xfrm>
          <a:prstGeom prst="rect">
            <a:avLst/>
          </a:prstGeom>
        </p:spPr>
      </p:pic>
      <p:pic>
        <p:nvPicPr>
          <p:cNvPr id="22" name="Picture 21" descr="Shape&#10;&#10;Description automatically generated">
            <a:extLst>
              <a:ext uri="{FF2B5EF4-FFF2-40B4-BE49-F238E27FC236}">
                <a16:creationId xmlns:a16="http://schemas.microsoft.com/office/drawing/2014/main" id="{EDCE6051-A09C-C749-BC77-A8B23B483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32" y="1052046"/>
            <a:ext cx="2175926" cy="3222311"/>
          </a:xfrm>
          <a:prstGeom prst="rect">
            <a:avLst/>
          </a:prstGeom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03B42EEE-7B6D-9A4D-9A96-0546F58A6EFB}"/>
              </a:ext>
            </a:extLst>
          </p:cNvPr>
          <p:cNvGrpSpPr/>
          <p:nvPr/>
        </p:nvGrpSpPr>
        <p:grpSpPr>
          <a:xfrm>
            <a:off x="2408761" y="1119031"/>
            <a:ext cx="2681323" cy="4264160"/>
            <a:chOff x="2573058" y="1569785"/>
            <a:chExt cx="2681323" cy="426416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8B4B1A6-7080-1049-B980-5124C1E7E8B8}"/>
                </a:ext>
              </a:extLst>
            </p:cNvPr>
            <p:cNvGrpSpPr/>
            <p:nvPr/>
          </p:nvGrpSpPr>
          <p:grpSpPr>
            <a:xfrm>
              <a:off x="2584883" y="1569785"/>
              <a:ext cx="2655716" cy="902970"/>
              <a:chOff x="2584883" y="1569785"/>
              <a:chExt cx="2655716" cy="902970"/>
            </a:xfrm>
            <a:solidFill>
              <a:srgbClr val="7030A0"/>
            </a:solidFill>
          </p:grpSpPr>
          <p:sp>
            <p:nvSpPr>
              <p:cNvPr id="41" name="Chevron 40">
                <a:extLst>
                  <a:ext uri="{FF2B5EF4-FFF2-40B4-BE49-F238E27FC236}">
                    <a16:creationId xmlns:a16="http://schemas.microsoft.com/office/drawing/2014/main" id="{25B4FFDA-B6B9-9147-BA1B-7E4CD3270490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BC267BF1-C338-5148-8C33-CA86BEB77845}"/>
                  </a:ext>
                </a:extLst>
              </p:cNvPr>
              <p:cNvSpPr/>
              <p:nvPr/>
            </p:nvSpPr>
            <p:spPr>
              <a:xfrm>
                <a:off x="3287029" y="1569785"/>
                <a:ext cx="1953570" cy="55162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I</a:t>
                </a:r>
                <a:r>
                  <a:rPr lang="en-IT" dirty="0"/>
                  <a:t>mproved sensitivity of FE</a:t>
                </a: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7CF6300-D893-B148-843C-1F1A3D3D9CC8}"/>
                </a:ext>
              </a:extLst>
            </p:cNvPr>
            <p:cNvGrpSpPr/>
            <p:nvPr/>
          </p:nvGrpSpPr>
          <p:grpSpPr>
            <a:xfrm>
              <a:off x="2573058" y="2238194"/>
              <a:ext cx="2655716" cy="902970"/>
              <a:chOff x="2584883" y="1569785"/>
              <a:chExt cx="2655716" cy="902970"/>
            </a:xfrm>
            <a:solidFill>
              <a:srgbClr val="0070C0"/>
            </a:solidFill>
          </p:grpSpPr>
          <p:sp>
            <p:nvSpPr>
              <p:cNvPr id="47" name="Chevron 46">
                <a:extLst>
                  <a:ext uri="{FF2B5EF4-FFF2-40B4-BE49-F238E27FC236}">
                    <a16:creationId xmlns:a16="http://schemas.microsoft.com/office/drawing/2014/main" id="{DB538C62-EC96-9C46-8EA4-44129B73D318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E6678991-1A90-8F41-87F6-2FB79D1EB084}"/>
                  </a:ext>
                </a:extLst>
              </p:cNvPr>
              <p:cNvSpPr/>
              <p:nvPr/>
            </p:nvSpPr>
            <p:spPr>
              <a:xfrm>
                <a:off x="3287029" y="1569785"/>
                <a:ext cx="1953570" cy="55162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Operate at lower gain</a:t>
                </a:r>
                <a:endParaRPr lang="en-IT" dirty="0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34D59CD-CA2F-314E-A3F3-E637333129D4}"/>
                </a:ext>
              </a:extLst>
            </p:cNvPr>
            <p:cNvGrpSpPr/>
            <p:nvPr/>
          </p:nvGrpSpPr>
          <p:grpSpPr>
            <a:xfrm>
              <a:off x="2584883" y="2912133"/>
              <a:ext cx="2655716" cy="902970"/>
              <a:chOff x="2584883" y="1569785"/>
              <a:chExt cx="2655716" cy="902970"/>
            </a:xfrm>
            <a:solidFill>
              <a:srgbClr val="00B050"/>
            </a:solidFill>
          </p:grpSpPr>
          <p:sp>
            <p:nvSpPr>
              <p:cNvPr id="50" name="Chevron 49">
                <a:extLst>
                  <a:ext uri="{FF2B5EF4-FFF2-40B4-BE49-F238E27FC236}">
                    <a16:creationId xmlns:a16="http://schemas.microsoft.com/office/drawing/2014/main" id="{8E15BCF7-95A2-5843-A7EB-4BDDA818E019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7A2435BC-7F84-1543-A8B1-B6B19193CE9B}"/>
                  </a:ext>
                </a:extLst>
              </p:cNvPr>
              <p:cNvSpPr/>
              <p:nvPr/>
            </p:nvSpPr>
            <p:spPr>
              <a:xfrm>
                <a:off x="3287029" y="1569785"/>
                <a:ext cx="1953570" cy="55162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Reduced </a:t>
                </a:r>
                <a:r>
                  <a:rPr lang="en-US" dirty="0" err="1"/>
                  <a:t>bakelite</a:t>
                </a:r>
                <a:r>
                  <a:rPr lang="en-US" dirty="0"/>
                  <a:t> thickness (1.2mm)</a:t>
                </a:r>
                <a:endParaRPr lang="en-IT" dirty="0"/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5C218449-9E40-2840-AB79-2F2780454EC8}"/>
                </a:ext>
              </a:extLst>
            </p:cNvPr>
            <p:cNvGrpSpPr/>
            <p:nvPr/>
          </p:nvGrpSpPr>
          <p:grpSpPr>
            <a:xfrm>
              <a:off x="2595026" y="3580542"/>
              <a:ext cx="2655716" cy="902970"/>
              <a:chOff x="2584883" y="1569785"/>
              <a:chExt cx="2655716" cy="902970"/>
            </a:xfrm>
            <a:solidFill>
              <a:srgbClr val="92D050"/>
            </a:solidFill>
          </p:grpSpPr>
          <p:sp>
            <p:nvSpPr>
              <p:cNvPr id="53" name="Chevron 52">
                <a:extLst>
                  <a:ext uri="{FF2B5EF4-FFF2-40B4-BE49-F238E27FC236}">
                    <a16:creationId xmlns:a16="http://schemas.microsoft.com/office/drawing/2014/main" id="{86319842-16E9-254E-9AA1-3E43CFCE98F1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B9860B25-93EA-A24A-BBA0-581358BB379E}"/>
                  </a:ext>
                </a:extLst>
              </p:cNvPr>
              <p:cNvSpPr/>
              <p:nvPr/>
            </p:nvSpPr>
            <p:spPr>
              <a:xfrm>
                <a:off x="3287029" y="1569785"/>
                <a:ext cx="1953570" cy="55162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Reduce Total Voltage</a:t>
                </a:r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D6E4E2F-053F-D142-96B0-51ADA7D46B7B}"/>
                </a:ext>
              </a:extLst>
            </p:cNvPr>
            <p:cNvGrpSpPr/>
            <p:nvPr/>
          </p:nvGrpSpPr>
          <p:grpSpPr>
            <a:xfrm>
              <a:off x="2584883" y="4256560"/>
              <a:ext cx="2655716" cy="902970"/>
              <a:chOff x="2584883" y="1569785"/>
              <a:chExt cx="2655716" cy="902970"/>
            </a:xfrm>
            <a:solidFill>
              <a:srgbClr val="FFC000"/>
            </a:solidFill>
          </p:grpSpPr>
          <p:sp>
            <p:nvSpPr>
              <p:cNvPr id="56" name="Chevron 55">
                <a:extLst>
                  <a:ext uri="{FF2B5EF4-FFF2-40B4-BE49-F238E27FC236}">
                    <a16:creationId xmlns:a16="http://schemas.microsoft.com/office/drawing/2014/main" id="{65BA0953-5A37-5D46-BE0A-63BF6EBB186C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7BC1F09D-807D-E846-A76E-265FA834E9ED}"/>
                  </a:ext>
                </a:extLst>
              </p:cNvPr>
              <p:cNvSpPr/>
              <p:nvPr/>
            </p:nvSpPr>
            <p:spPr>
              <a:xfrm>
                <a:off x="3287029" y="1569785"/>
                <a:ext cx="1953570" cy="55162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Reduced gap thickness (1mm)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3B387A2-BEF0-C44D-BF10-D08E382CC1B0}"/>
                </a:ext>
              </a:extLst>
            </p:cNvPr>
            <p:cNvGrpSpPr/>
            <p:nvPr/>
          </p:nvGrpSpPr>
          <p:grpSpPr>
            <a:xfrm>
              <a:off x="2598665" y="4930975"/>
              <a:ext cx="2655716" cy="902970"/>
              <a:chOff x="2584883" y="1569785"/>
              <a:chExt cx="2655716" cy="902970"/>
            </a:xfrm>
            <a:solidFill>
              <a:srgbClr val="FF0000"/>
            </a:solidFill>
          </p:grpSpPr>
          <p:sp>
            <p:nvSpPr>
              <p:cNvPr id="61" name="Chevron 60">
                <a:extLst>
                  <a:ext uri="{FF2B5EF4-FFF2-40B4-BE49-F238E27FC236}">
                    <a16:creationId xmlns:a16="http://schemas.microsoft.com/office/drawing/2014/main" id="{B49931FF-CD8C-2747-BF20-2B659C0BA32E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62F519D8-5E64-5E43-9018-80511ECC0B81}"/>
                  </a:ext>
                </a:extLst>
              </p:cNvPr>
              <p:cNvSpPr/>
              <p:nvPr/>
            </p:nvSpPr>
            <p:spPr>
              <a:xfrm>
                <a:off x="3287029" y="1569785"/>
                <a:ext cx="1953570" cy="55162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Improved Time resolution</a:t>
                </a:r>
              </a:p>
            </p:txBody>
          </p:sp>
        </p:grp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B9A62C6A-A7C9-0B4F-BC98-528A7DD63D5E}"/>
              </a:ext>
            </a:extLst>
          </p:cNvPr>
          <p:cNvSpPr txBox="1"/>
          <p:nvPr/>
        </p:nvSpPr>
        <p:spPr>
          <a:xfrm>
            <a:off x="2540000" y="5506301"/>
            <a:ext cx="64323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2"/>
                </a:solidFill>
              </a:rPr>
              <a:t>Impressive breakthrough realized with ‘standard’ bakelite RPC</a:t>
            </a:r>
          </a:p>
          <a:p>
            <a:r>
              <a:rPr lang="en-IT" dirty="0"/>
              <a:t>&lt; 325ps possible, but not much margin to maintain efficiency</a:t>
            </a:r>
          </a:p>
          <a:p>
            <a:r>
              <a:rPr lang="en-IT" dirty="0">
                <a:solidFill>
                  <a:srgbClr val="0070C0"/>
                </a:solidFill>
              </a:rPr>
              <a:t>Thinner gaps require Multi-Gap RPC to maintain efficient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F8A0C69-44B5-954A-9A27-EA8444EB5BEA}"/>
              </a:ext>
            </a:extLst>
          </p:cNvPr>
          <p:cNvSpPr/>
          <p:nvPr/>
        </p:nvSpPr>
        <p:spPr>
          <a:xfrm>
            <a:off x="273132" y="1510002"/>
            <a:ext cx="1930713" cy="701673"/>
          </a:xfrm>
          <a:prstGeom prst="rect">
            <a:avLst/>
          </a:prstGeom>
          <a:solidFill>
            <a:srgbClr val="4472C4">
              <a:alpha val="34902"/>
            </a:srgbClr>
          </a:solidFill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483FB9F-D60D-EF46-B51E-70D97D8A7572}"/>
              </a:ext>
            </a:extLst>
          </p:cNvPr>
          <p:cNvSpPr txBox="1"/>
          <p:nvPr/>
        </p:nvSpPr>
        <p:spPr>
          <a:xfrm>
            <a:off x="-4762005" y="-1947553"/>
            <a:ext cx="184731" cy="369332"/>
          </a:xfrm>
          <a:prstGeom prst="rect">
            <a:avLst/>
          </a:prstGeom>
          <a:solidFill>
            <a:srgbClr val="4F76C7">
              <a:alpha val="25098"/>
            </a:srgbClr>
          </a:solidFill>
        </p:spPr>
        <p:txBody>
          <a:bodyPr wrap="none" rtlCol="0">
            <a:spAutoFit/>
          </a:bodyPr>
          <a:lstStyle/>
          <a:p>
            <a:endParaRPr lang="en-IT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7245214-B006-1343-B05E-03E58B649D2A}"/>
              </a:ext>
            </a:extLst>
          </p:cNvPr>
          <p:cNvSpPr txBox="1"/>
          <p:nvPr/>
        </p:nvSpPr>
        <p:spPr>
          <a:xfrm>
            <a:off x="222305" y="1487091"/>
            <a:ext cx="15461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000" i="1" dirty="0">
                <a:solidFill>
                  <a:srgbClr val="0070C0"/>
                </a:solidFill>
              </a:rPr>
              <a:t>Primary Ionization must happen here to have</a:t>
            </a:r>
            <a:br>
              <a:rPr lang="en-IT" sz="1000" i="1" dirty="0">
                <a:solidFill>
                  <a:srgbClr val="0070C0"/>
                </a:solidFill>
              </a:rPr>
            </a:br>
            <a:r>
              <a:rPr lang="en-IT" sz="1000" i="1" dirty="0">
                <a:solidFill>
                  <a:srgbClr val="0070C0"/>
                </a:solidFill>
              </a:rPr>
              <a:t>avalanche &gt; threshold</a:t>
            </a:r>
          </a:p>
        </p:txBody>
      </p:sp>
      <p:pic>
        <p:nvPicPr>
          <p:cNvPr id="74" name="Picture 7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ABD11D1-EE20-FA44-8AC1-5374DA328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2703" y="3254928"/>
            <a:ext cx="3649630" cy="2043793"/>
          </a:xfrm>
          <a:prstGeom prst="rect">
            <a:avLst/>
          </a:prstGeom>
        </p:spPr>
      </p:pic>
      <p:grpSp>
        <p:nvGrpSpPr>
          <p:cNvPr id="76" name="Group 75">
            <a:extLst>
              <a:ext uri="{FF2B5EF4-FFF2-40B4-BE49-F238E27FC236}">
                <a16:creationId xmlns:a16="http://schemas.microsoft.com/office/drawing/2014/main" id="{5F8205C1-23FE-7D44-8B4F-28EE2B1D1781}"/>
              </a:ext>
            </a:extLst>
          </p:cNvPr>
          <p:cNvGrpSpPr/>
          <p:nvPr/>
        </p:nvGrpSpPr>
        <p:grpSpPr>
          <a:xfrm>
            <a:off x="5333384" y="3254928"/>
            <a:ext cx="3638949" cy="2092530"/>
            <a:chOff x="5333384" y="3254928"/>
            <a:chExt cx="3638949" cy="2092530"/>
          </a:xfrm>
        </p:grpSpPr>
        <p:pic>
          <p:nvPicPr>
            <p:cNvPr id="8" name="Picture 7" descr="A picture containing graphical user interface&#10;&#10;Description automatically generated">
              <a:extLst>
                <a:ext uri="{FF2B5EF4-FFF2-40B4-BE49-F238E27FC236}">
                  <a16:creationId xmlns:a16="http://schemas.microsoft.com/office/drawing/2014/main" id="{3016E8AB-8D57-8146-B5F0-F45A8B0CA0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333384" y="3254928"/>
              <a:ext cx="3638949" cy="2043793"/>
            </a:xfrm>
            <a:prstGeom prst="rect">
              <a:avLst/>
            </a:prstGeom>
          </p:spPr>
        </p:pic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0DC6E56-D291-9F46-92E8-DB747CAF0974}"/>
                </a:ext>
              </a:extLst>
            </p:cNvPr>
            <p:cNvSpPr/>
            <p:nvPr/>
          </p:nvSpPr>
          <p:spPr>
            <a:xfrm>
              <a:off x="5379226" y="4719820"/>
              <a:ext cx="1775954" cy="62763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T"/>
            </a:p>
          </p:txBody>
        </p:sp>
      </p:grpSp>
      <p:pic>
        <p:nvPicPr>
          <p:cNvPr id="78" name="Picture 77" descr="Chart, line chart, histogram&#10;&#10;Description automatically generated">
            <a:extLst>
              <a:ext uri="{FF2B5EF4-FFF2-40B4-BE49-F238E27FC236}">
                <a16:creationId xmlns:a16="http://schemas.microsoft.com/office/drawing/2014/main" id="{B127A30E-4B8E-5D4B-BDAB-84BBE43B28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2093" y="4397067"/>
            <a:ext cx="2153397" cy="232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22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487B6-1A29-6144-8DCA-744BB0F6E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33586"/>
            <a:ext cx="7886700" cy="701674"/>
          </a:xfrm>
        </p:spPr>
        <p:txBody>
          <a:bodyPr/>
          <a:lstStyle/>
          <a:p>
            <a:r>
              <a:rPr lang="en-IT" b="1" dirty="0">
                <a:solidFill>
                  <a:srgbClr val="0070C0"/>
                </a:solidFill>
              </a:rPr>
              <a:t>Fast Timing with </a:t>
            </a:r>
            <a:r>
              <a:rPr lang="en-IT" b="1" i="1" dirty="0">
                <a:solidFill>
                  <a:srgbClr val="0070C0"/>
                </a:solidFill>
              </a:rPr>
              <a:t>multigap-</a:t>
            </a:r>
            <a:r>
              <a:rPr lang="en-IT" b="1" dirty="0">
                <a:solidFill>
                  <a:srgbClr val="0070C0"/>
                </a:solidFill>
              </a:rPr>
              <a:t>RPCs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8AA07-A246-8941-9E97-872B100879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6422" y="6566599"/>
            <a:ext cx="2057400" cy="365125"/>
          </a:xfrm>
        </p:spPr>
        <p:txBody>
          <a:bodyPr/>
          <a:lstStyle/>
          <a:p>
            <a:r>
              <a:rPr lang="it-IT" dirty="0"/>
              <a:t>ECFA TF1 29/04/21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21727-0435-EF47-B21F-B47EB1EC3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0739" y="6588644"/>
            <a:ext cx="3086100" cy="365125"/>
          </a:xfrm>
        </p:spPr>
        <p:txBody>
          <a:bodyPr/>
          <a:lstStyle/>
          <a:p>
            <a:r>
              <a:rPr lang="it-IT" dirty="0"/>
              <a:t>Precision Timing Detectors - </a:t>
            </a:r>
            <a:r>
              <a:rPr lang="it-IT" dirty="0" err="1"/>
              <a:t>P.Verwilligen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D7AA5-A056-EB4E-8EC9-01E88B798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95735"/>
            <a:ext cx="2057400" cy="365125"/>
          </a:xfrm>
        </p:spPr>
        <p:txBody>
          <a:bodyPr/>
          <a:lstStyle/>
          <a:p>
            <a:fld id="{577809E2-FD47-ED45-B19A-631997B74C0F}" type="slidenum">
              <a:rPr lang="it-IT" smtClean="0"/>
              <a:t>9</a:t>
            </a:fld>
            <a:endParaRPr lang="it-I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EC0791-EC04-3F47-99A7-0A0C44B75537}"/>
              </a:ext>
            </a:extLst>
          </p:cNvPr>
          <p:cNvSpPr txBox="1"/>
          <p:nvPr/>
        </p:nvSpPr>
        <p:spPr>
          <a:xfrm rot="16200000">
            <a:off x="6839876" y="3038816"/>
            <a:ext cx="4163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>
                <a:solidFill>
                  <a:schemeClr val="bg1">
                    <a:lumMod val="50000"/>
                  </a:schemeClr>
                </a:solidFill>
              </a:rPr>
              <a:t>NIM A374 (1996) 132-135 – MCS Williams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3B42EEE-7B6D-9A4D-9A96-0546F58A6EFB}"/>
              </a:ext>
            </a:extLst>
          </p:cNvPr>
          <p:cNvGrpSpPr/>
          <p:nvPr/>
        </p:nvGrpSpPr>
        <p:grpSpPr>
          <a:xfrm>
            <a:off x="2408761" y="1119031"/>
            <a:ext cx="2681323" cy="4264160"/>
            <a:chOff x="2573058" y="1569785"/>
            <a:chExt cx="2681323" cy="4264160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8B4B1A6-7080-1049-B980-5124C1E7E8B8}"/>
                </a:ext>
              </a:extLst>
            </p:cNvPr>
            <p:cNvGrpSpPr/>
            <p:nvPr/>
          </p:nvGrpSpPr>
          <p:grpSpPr>
            <a:xfrm>
              <a:off x="2584883" y="1569785"/>
              <a:ext cx="2655716" cy="902970"/>
              <a:chOff x="2584883" y="1569785"/>
              <a:chExt cx="2655716" cy="902970"/>
            </a:xfrm>
            <a:solidFill>
              <a:srgbClr val="7030A0"/>
            </a:solidFill>
          </p:grpSpPr>
          <p:sp>
            <p:nvSpPr>
              <p:cNvPr id="41" name="Chevron 40">
                <a:extLst>
                  <a:ext uri="{FF2B5EF4-FFF2-40B4-BE49-F238E27FC236}">
                    <a16:creationId xmlns:a16="http://schemas.microsoft.com/office/drawing/2014/main" id="{25B4FFDA-B6B9-9147-BA1B-7E4CD3270490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BC267BF1-C338-5148-8C33-CA86BEB77845}"/>
                  </a:ext>
                </a:extLst>
              </p:cNvPr>
              <p:cNvSpPr/>
              <p:nvPr/>
            </p:nvSpPr>
            <p:spPr>
              <a:xfrm>
                <a:off x="3287029" y="1569785"/>
                <a:ext cx="1953570" cy="55162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Smaller gap width (300um)</a:t>
                </a:r>
                <a:endParaRPr lang="en-IT" dirty="0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7CF6300-D893-B148-843C-1F1A3D3D9CC8}"/>
                </a:ext>
              </a:extLst>
            </p:cNvPr>
            <p:cNvGrpSpPr/>
            <p:nvPr/>
          </p:nvGrpSpPr>
          <p:grpSpPr>
            <a:xfrm>
              <a:off x="2573058" y="2238194"/>
              <a:ext cx="2655716" cy="902970"/>
              <a:chOff x="2584883" y="1569785"/>
              <a:chExt cx="2655716" cy="902970"/>
            </a:xfrm>
            <a:solidFill>
              <a:srgbClr val="0070C0"/>
            </a:solidFill>
          </p:grpSpPr>
          <p:sp>
            <p:nvSpPr>
              <p:cNvPr id="47" name="Chevron 46">
                <a:extLst>
                  <a:ext uri="{FF2B5EF4-FFF2-40B4-BE49-F238E27FC236}">
                    <a16:creationId xmlns:a16="http://schemas.microsoft.com/office/drawing/2014/main" id="{DB538C62-EC96-9C46-8EA4-44129B73D318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E6678991-1A90-8F41-87F6-2FB79D1EB084}"/>
                  </a:ext>
                </a:extLst>
              </p:cNvPr>
              <p:cNvSpPr/>
              <p:nvPr/>
            </p:nvSpPr>
            <p:spPr>
              <a:xfrm>
                <a:off x="3287029" y="1569785"/>
                <a:ext cx="1953570" cy="55162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Higher Electric Fields (100kV/cm)</a:t>
                </a:r>
                <a:endParaRPr lang="en-IT" dirty="0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34D59CD-CA2F-314E-A3F3-E637333129D4}"/>
                </a:ext>
              </a:extLst>
            </p:cNvPr>
            <p:cNvGrpSpPr/>
            <p:nvPr/>
          </p:nvGrpSpPr>
          <p:grpSpPr>
            <a:xfrm>
              <a:off x="2584883" y="2912133"/>
              <a:ext cx="2655716" cy="902970"/>
              <a:chOff x="2584883" y="1569785"/>
              <a:chExt cx="2655716" cy="902970"/>
            </a:xfrm>
            <a:solidFill>
              <a:srgbClr val="00B050"/>
            </a:solidFill>
          </p:grpSpPr>
          <p:sp>
            <p:nvSpPr>
              <p:cNvPr id="50" name="Chevron 49">
                <a:extLst>
                  <a:ext uri="{FF2B5EF4-FFF2-40B4-BE49-F238E27FC236}">
                    <a16:creationId xmlns:a16="http://schemas.microsoft.com/office/drawing/2014/main" id="{8E15BCF7-95A2-5843-A7EB-4BDDA818E019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7A2435BC-7F84-1543-A8B1-B6B19193CE9B}"/>
                      </a:ext>
                    </a:extLst>
                  </p:cNvPr>
                  <p:cNvSpPr/>
                  <p:nvPr/>
                </p:nvSpPr>
                <p:spPr>
                  <a:xfrm>
                    <a:off x="3287029" y="1569785"/>
                    <a:ext cx="1953570" cy="55162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/>
                      <a:t>Higher Townsend (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IT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α</m:t>
                        </m:r>
                      </m:oMath>
                    </a14:m>
                    <a:r>
                      <a:rPr lang="en-IT" baseline="-25000" dirty="0">
                        <a:solidFill>
                          <a:schemeClr val="bg1"/>
                        </a:solidFill>
                      </a:rPr>
                      <a:t>eff  </a:t>
                    </a:r>
                    <a:r>
                      <a:rPr lang="en-IT" dirty="0">
                        <a:solidFill>
                          <a:schemeClr val="bg1"/>
                        </a:solidFill>
                      </a:rPr>
                      <a:t>= </a:t>
                    </a:r>
                    <a:r>
                      <a:rPr lang="en-US" dirty="0"/>
                      <a:t>120mm</a:t>
                    </a:r>
                    <a:r>
                      <a:rPr lang="en-US" baseline="30000" dirty="0"/>
                      <a:t>-1</a:t>
                    </a:r>
                    <a:r>
                      <a:rPr lang="en-US" dirty="0"/>
                      <a:t>)</a:t>
                    </a:r>
                    <a:endParaRPr lang="en-IT" dirty="0"/>
                  </a:p>
                </p:txBody>
              </p:sp>
            </mc:Choice>
            <mc:Fallback xmlns="">
              <p:sp>
                <p:nvSpPr>
                  <p:cNvPr id="51" name="Rectangle 50">
                    <a:extLst>
                      <a:ext uri="{FF2B5EF4-FFF2-40B4-BE49-F238E27FC236}">
                        <a16:creationId xmlns:a16="http://schemas.microsoft.com/office/drawing/2014/main" id="{7A2435BC-7F84-1543-A8B1-B6B19193CE9B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87029" y="1569785"/>
                    <a:ext cx="1953570" cy="551623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t="-11111" r="-1290" b="-26667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5C218449-9E40-2840-AB79-2F2780454EC8}"/>
                </a:ext>
              </a:extLst>
            </p:cNvPr>
            <p:cNvGrpSpPr/>
            <p:nvPr/>
          </p:nvGrpSpPr>
          <p:grpSpPr>
            <a:xfrm>
              <a:off x="2595026" y="3580542"/>
              <a:ext cx="2655716" cy="902970"/>
              <a:chOff x="2584883" y="1569785"/>
              <a:chExt cx="2655716" cy="902970"/>
            </a:xfrm>
            <a:solidFill>
              <a:srgbClr val="92D050"/>
            </a:solidFill>
          </p:grpSpPr>
          <p:sp>
            <p:nvSpPr>
              <p:cNvPr id="53" name="Chevron 52">
                <a:extLst>
                  <a:ext uri="{FF2B5EF4-FFF2-40B4-BE49-F238E27FC236}">
                    <a16:creationId xmlns:a16="http://schemas.microsoft.com/office/drawing/2014/main" id="{86319842-16E9-254E-9AA1-3E43CFCE98F1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B9860B25-93EA-A24A-BBA0-581358BB379E}"/>
                      </a:ext>
                    </a:extLst>
                  </p:cNvPr>
                  <p:cNvSpPr/>
                  <p:nvPr/>
                </p:nvSpPr>
                <p:spPr>
                  <a:xfrm>
                    <a:off x="3287029" y="1569785"/>
                    <a:ext cx="1953570" cy="551623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IT" dirty="0"/>
                      <a:t>Faster signals</a:t>
                    </a:r>
                    <a:br>
                      <a:rPr lang="en-IT" dirty="0"/>
                    </a:br>
                    <a:r>
                      <a:rPr lang="en-IT" dirty="0">
                        <a:solidFill>
                          <a:schemeClr val="bg1"/>
                        </a:solidFill>
                      </a:rPr>
                      <a:t>(</a:t>
                    </a:r>
                    <a14:m>
                      <m:oMath xmlns:m="http://schemas.openxmlformats.org/officeDocument/2006/math">
                        <m:r>
                          <a:rPr lang="en-IT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𝜎</m:t>
                        </m:r>
                        <m:r>
                          <a:rPr lang="en-US" i="1" baseline="-2500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𝑡</m:t>
                        </m:r>
                        <m:r>
                          <a:rPr lang="en-IT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≤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50</m:t>
                        </m:r>
                      </m:oMath>
                    </a14:m>
                    <a:r>
                      <a:rPr lang="en-IT" dirty="0">
                        <a:solidFill>
                          <a:schemeClr val="bg1"/>
                        </a:solidFill>
                        <a:sym typeface="Wingdings" pitchFamily="2" charset="2"/>
                      </a:rPr>
                      <a:t> ps)</a:t>
                    </a:r>
                    <a:endParaRPr lang="en-IT" dirty="0"/>
                  </a:p>
                </p:txBody>
              </p:sp>
            </mc:Choice>
            <mc:Fallback xmlns=""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B9860B25-93EA-A24A-BBA0-581358BB379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87029" y="1569785"/>
                    <a:ext cx="1953570" cy="551623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t="-13636" b="-27273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D6E4E2F-053F-D142-96B0-51ADA7D46B7B}"/>
                </a:ext>
              </a:extLst>
            </p:cNvPr>
            <p:cNvGrpSpPr/>
            <p:nvPr/>
          </p:nvGrpSpPr>
          <p:grpSpPr>
            <a:xfrm>
              <a:off x="2584883" y="4256560"/>
              <a:ext cx="2655716" cy="902970"/>
              <a:chOff x="2584883" y="1569785"/>
              <a:chExt cx="2655716" cy="902970"/>
            </a:xfrm>
            <a:solidFill>
              <a:srgbClr val="FFC000"/>
            </a:solidFill>
          </p:grpSpPr>
          <p:sp>
            <p:nvSpPr>
              <p:cNvPr id="56" name="Chevron 55">
                <a:extLst>
                  <a:ext uri="{FF2B5EF4-FFF2-40B4-BE49-F238E27FC236}">
                    <a16:creationId xmlns:a16="http://schemas.microsoft.com/office/drawing/2014/main" id="{65BA0953-5A37-5D46-BE0A-63BF6EBB186C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7BC1F09D-807D-E846-A76E-265FA834E9ED}"/>
                  </a:ext>
                </a:extLst>
              </p:cNvPr>
              <p:cNvSpPr/>
              <p:nvPr/>
            </p:nvSpPr>
            <p:spPr>
              <a:xfrm>
                <a:off x="3287029" y="1569785"/>
                <a:ext cx="1953570" cy="55162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Efficiency &lt; 75%</a:t>
                </a:r>
                <a:br>
                  <a:rPr lang="en-IT" dirty="0"/>
                </a:br>
                <a:r>
                  <a:rPr lang="en-IT" dirty="0"/>
                  <a:t> </a:t>
                </a:r>
                <a:r>
                  <a:rPr lang="en-IT" sz="1600" dirty="0"/>
                  <a:t>(primary ionization)</a:t>
                </a: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3B387A2-BEF0-C44D-BF10-D08E382CC1B0}"/>
                </a:ext>
              </a:extLst>
            </p:cNvPr>
            <p:cNvGrpSpPr/>
            <p:nvPr/>
          </p:nvGrpSpPr>
          <p:grpSpPr>
            <a:xfrm>
              <a:off x="2598665" y="4930975"/>
              <a:ext cx="2655716" cy="902970"/>
              <a:chOff x="2584883" y="1569785"/>
              <a:chExt cx="2655716" cy="902970"/>
            </a:xfrm>
            <a:solidFill>
              <a:srgbClr val="FF0000"/>
            </a:solidFill>
          </p:grpSpPr>
          <p:sp>
            <p:nvSpPr>
              <p:cNvPr id="61" name="Chevron 60">
                <a:extLst>
                  <a:ext uri="{FF2B5EF4-FFF2-40B4-BE49-F238E27FC236}">
                    <a16:creationId xmlns:a16="http://schemas.microsoft.com/office/drawing/2014/main" id="{B49931FF-CD8C-2747-BF20-2B659C0BA32E}"/>
                  </a:ext>
                </a:extLst>
              </p:cNvPr>
              <p:cNvSpPr/>
              <p:nvPr/>
            </p:nvSpPr>
            <p:spPr>
              <a:xfrm rot="5400000">
                <a:off x="2484471" y="1670197"/>
                <a:ext cx="902970" cy="702146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62F519D8-5E64-5E43-9018-80511ECC0B81}"/>
                  </a:ext>
                </a:extLst>
              </p:cNvPr>
              <p:cNvSpPr/>
              <p:nvPr/>
            </p:nvSpPr>
            <p:spPr>
              <a:xfrm>
                <a:off x="3287029" y="1569785"/>
                <a:ext cx="1953570" cy="55162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dirty="0"/>
                  <a:t>Multigap RPC</a:t>
                </a:r>
                <a:br>
                  <a:rPr lang="en-IT" dirty="0"/>
                </a:br>
                <a:r>
                  <a:rPr lang="en-IT" dirty="0"/>
                  <a:t>Efficiency &gt; 99%</a:t>
                </a:r>
              </a:p>
            </p:txBody>
          </p:sp>
        </p:grp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3483FB9F-D60D-EF46-B51E-70D97D8A7572}"/>
              </a:ext>
            </a:extLst>
          </p:cNvPr>
          <p:cNvSpPr txBox="1"/>
          <p:nvPr/>
        </p:nvSpPr>
        <p:spPr>
          <a:xfrm>
            <a:off x="-4762005" y="-1947553"/>
            <a:ext cx="184731" cy="369332"/>
          </a:xfrm>
          <a:prstGeom prst="rect">
            <a:avLst/>
          </a:prstGeom>
          <a:solidFill>
            <a:srgbClr val="4F76C7">
              <a:alpha val="25098"/>
            </a:srgbClr>
          </a:solidFill>
        </p:spPr>
        <p:txBody>
          <a:bodyPr wrap="none" rtlCol="0">
            <a:spAutoFit/>
          </a:bodyPr>
          <a:lstStyle/>
          <a:p>
            <a:endParaRPr lang="en-IT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53075B1-5803-A04D-8952-DCFFD5A5C81B}"/>
              </a:ext>
            </a:extLst>
          </p:cNvPr>
          <p:cNvSpPr txBox="1"/>
          <p:nvPr/>
        </p:nvSpPr>
        <p:spPr>
          <a:xfrm rot="16200000">
            <a:off x="1302003" y="5060795"/>
            <a:ext cx="18374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chemeClr val="bg1">
                    <a:lumMod val="50000"/>
                  </a:schemeClr>
                </a:solidFill>
              </a:rPr>
              <a:t>NIM A500 (2003) 144-162</a:t>
            </a:r>
          </a:p>
        </p:txBody>
      </p:sp>
      <p:pic>
        <p:nvPicPr>
          <p:cNvPr id="45" name="Picture 44" descr="Line chart&#10;&#10;Description automatically generated with medium confidence">
            <a:extLst>
              <a:ext uri="{FF2B5EF4-FFF2-40B4-BE49-F238E27FC236}">
                <a16:creationId xmlns:a16="http://schemas.microsoft.com/office/drawing/2014/main" id="{992EB1D0-A135-394D-935F-3DA8309A73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79" y="889302"/>
            <a:ext cx="2125354" cy="3222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8CEBB6-E512-EC4D-9C32-65C14E0E6060}"/>
                  </a:ext>
                </a:extLst>
              </p:cNvPr>
              <p:cNvSpPr txBox="1"/>
              <p:nvPr/>
            </p:nvSpPr>
            <p:spPr>
              <a:xfrm>
                <a:off x="3271588" y="5070590"/>
                <a:ext cx="5872412" cy="1856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b="1" dirty="0">
                    <a:solidFill>
                      <a:schemeClr val="accent1"/>
                    </a:solidFill>
                  </a:rPr>
                  <a:t>Main Features: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</a:t>
                </a:r>
                <a:r>
                  <a:rPr lang="en-IT" dirty="0"/>
                  <a:t>ime resolution easily </a:t>
                </a:r>
                <a14:m>
                  <m:oMath xmlns:m="http://schemas.openxmlformats.org/officeDocument/2006/math">
                    <m:r>
                      <a:rPr lang="en-IT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𝜎</m:t>
                    </m:r>
                    <m:r>
                      <a:rPr lang="en-US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𝑡</m:t>
                    </m:r>
                    <m:r>
                      <a:rPr lang="en-IT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≤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10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0</m:t>
                    </m:r>
                  </m:oMath>
                </a14:m>
                <a:r>
                  <a:rPr lang="en-IT" dirty="0">
                    <a:solidFill>
                      <a:schemeClr val="tx1"/>
                    </a:solidFill>
                    <a:sym typeface="Wingdings" pitchFamily="2" charset="2"/>
                  </a:rPr>
                  <a:t> ps, Efficiency &gt; 99%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>
                    <a:sym typeface="Wingdings" pitchFamily="2" charset="2"/>
                  </a:rPr>
                  <a:t>Rate Capability of ~1kHz/cm</a:t>
                </a:r>
                <a:r>
                  <a:rPr lang="en-IT" baseline="30000" dirty="0">
                    <a:sym typeface="Wingdings" pitchFamily="2" charset="2"/>
                  </a:rPr>
                  <a:t>2 </a:t>
                </a:r>
                <a:r>
                  <a:rPr lang="en-IT" dirty="0">
                    <a:sym typeface="Wingdings" pitchFamily="2" charset="2"/>
                  </a:rPr>
                  <a:t>(standard float glass)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/>
                  <a:t>Can be constructed from few cm</a:t>
                </a:r>
                <a:r>
                  <a:rPr lang="en-IT" baseline="30000" dirty="0"/>
                  <a:t>2</a:t>
                </a:r>
                <a:r>
                  <a:rPr lang="en-IT" dirty="0"/>
                  <a:t> to </a:t>
                </a:r>
                <a:r>
                  <a:rPr lang="en-IT" dirty="0">
                    <a:solidFill>
                      <a:srgbClr val="FF0000"/>
                    </a:solidFill>
                  </a:rPr>
                  <a:t>few m</a:t>
                </a:r>
                <a:r>
                  <a:rPr lang="en-IT" baseline="30000" dirty="0">
                    <a:solidFill>
                      <a:srgbClr val="FF0000"/>
                    </a:solidFill>
                  </a:rPr>
                  <a:t>2 </a:t>
                </a:r>
                <a:r>
                  <a:rPr lang="en-IT" dirty="0">
                    <a:solidFill>
                      <a:srgbClr val="FF0000"/>
                    </a:solidFill>
                  </a:rPr>
                  <a:t>(new!)</a:t>
                </a:r>
                <a:br>
                  <a:rPr lang="en-IT" sz="1600" dirty="0">
                    <a:solidFill>
                      <a:srgbClr val="FF0000"/>
                    </a:solidFill>
                  </a:rPr>
                </a:br>
                <a:r>
                  <a:rPr lang="en-IT" sz="1600" dirty="0">
                    <a:solidFill>
                      <a:srgbClr val="FF0000"/>
                    </a:solidFill>
                  </a:rPr>
                  <a:t>SHIP 6-layer prototype with 1225 x 1550 mm</a:t>
                </a:r>
                <a:r>
                  <a:rPr lang="en-IT" sz="1600" baseline="30000" dirty="0">
                    <a:solidFill>
                      <a:srgbClr val="FF0000"/>
                    </a:solidFill>
                  </a:rPr>
                  <a:t>2 </a:t>
                </a:r>
                <a:r>
                  <a:rPr lang="en-IT" sz="1600" dirty="0">
                    <a:solidFill>
                      <a:srgbClr val="FF0000"/>
                    </a:solidFill>
                  </a:rPr>
                  <a:t>glass ( 1mm thick)</a:t>
                </a:r>
                <a:br>
                  <a:rPr lang="en-IT" sz="1600" dirty="0">
                    <a:solidFill>
                      <a:srgbClr val="FF0000"/>
                    </a:solidFill>
                  </a:rPr>
                </a:br>
                <a:r>
                  <a:rPr lang="en-IT" sz="1600" i="1" dirty="0">
                    <a:solidFill>
                      <a:schemeClr val="bg1">
                        <a:lumMod val="50000"/>
                      </a:schemeClr>
                    </a:solidFill>
                  </a:rPr>
                  <a:t>[JINST 15 (2020) C10017]</a:t>
                </a:r>
                <a:br>
                  <a:rPr lang="en-IT" sz="1600" dirty="0">
                    <a:solidFill>
                      <a:srgbClr val="FF0000"/>
                    </a:solidFill>
                  </a:rPr>
                </a:br>
                <a:endParaRPr lang="en-IT" sz="1600" baseline="30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08CEBB6-E512-EC4D-9C32-65C14E0E60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588" y="5070590"/>
                <a:ext cx="5872412" cy="1856919"/>
              </a:xfrm>
              <a:prstGeom prst="rect">
                <a:avLst/>
              </a:prstGeom>
              <a:blipFill>
                <a:blip r:embed="rId5"/>
                <a:stretch>
                  <a:fillRect l="-864" t="-204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CC09B040-F43C-3E43-87C5-D0C0BA0A9F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3866" y="1032996"/>
            <a:ext cx="3679306" cy="4350196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D217AD19-C636-C341-9A35-448C020CB86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498"/>
          <a:stretch/>
        </p:blipFill>
        <p:spPr>
          <a:xfrm>
            <a:off x="67268" y="4290354"/>
            <a:ext cx="2059603" cy="1998509"/>
          </a:xfrm>
          <a:prstGeom prst="rect">
            <a:avLst/>
          </a:prstGeom>
        </p:spPr>
      </p:pic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10E96B4-E138-F54A-B0CD-F9C77032DE14}"/>
              </a:ext>
            </a:extLst>
          </p:cNvPr>
          <p:cNvCxnSpPr>
            <a:cxnSpLocks/>
          </p:cNvCxnSpPr>
          <p:nvPr/>
        </p:nvCxnSpPr>
        <p:spPr>
          <a:xfrm>
            <a:off x="1509394" y="4480221"/>
            <a:ext cx="0" cy="1546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Diagram&#10;&#10;Description automatically generated">
            <a:extLst>
              <a:ext uri="{FF2B5EF4-FFF2-40B4-BE49-F238E27FC236}">
                <a16:creationId xmlns:a16="http://schemas.microsoft.com/office/drawing/2014/main" id="{74FA5109-359A-3E41-8CC3-01C2FE2505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86445" y="1050230"/>
            <a:ext cx="4057555" cy="427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61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10280</TotalTime>
  <Words>3558</Words>
  <Application>Microsoft Macintosh PowerPoint</Application>
  <PresentationFormat>On-screen Show (4:3)</PresentationFormat>
  <Paragraphs>460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Office Theme</vt:lpstr>
      <vt:lpstr>Custom Design</vt:lpstr>
      <vt:lpstr>PowerPoint Presentation</vt:lpstr>
      <vt:lpstr>Outline</vt:lpstr>
      <vt:lpstr>Motivation to name just a few …</vt:lpstr>
      <vt:lpstr>Large TOF systems at Accelerators currently operating or under construction … only few examples few of them gaseous … could be more in the future?</vt:lpstr>
      <vt:lpstr>Timing with Gaseous Detectors</vt:lpstr>
      <vt:lpstr>Overcome limits time-resolution</vt:lpstr>
      <vt:lpstr>Fast Timing with RPCs</vt:lpstr>
      <vt:lpstr>Fast Timing with ‘improved’ RPCs</vt:lpstr>
      <vt:lpstr>Fast Timing with multigap-RPCs</vt:lpstr>
      <vt:lpstr>Fast Timing with RPCs: Jitter</vt:lpstr>
      <vt:lpstr>Fast Timing with RPCs: Electronics</vt:lpstr>
      <vt:lpstr>What is the time resolution limit in MRPC? </vt:lpstr>
      <vt:lpstr>Limitations &amp; Future Perspectives</vt:lpstr>
      <vt:lpstr>Fast Timing with MPGDs: picosec</vt:lpstr>
      <vt:lpstr>Fast Timing with MPGDs: picosec</vt:lpstr>
      <vt:lpstr>Fast Timing with MPGDs: picosec</vt:lpstr>
      <vt:lpstr>Fast Timing with MPGDs: FTM</vt:lpstr>
      <vt:lpstr>Fast Timing with MPGDs: FTM</vt:lpstr>
      <vt:lpstr>Fast Timing at system level</vt:lpstr>
      <vt:lpstr>Common Issues few items … for discussion…</vt:lpstr>
      <vt:lpstr>PowerPoint Presentation</vt:lpstr>
      <vt:lpstr>Further Reading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 Background  Hit rate</dc:title>
  <dc:creator>Microsoft Office User</dc:creator>
  <cp:lastModifiedBy>Piet Omer J Verwilligen</cp:lastModifiedBy>
  <cp:revision>230</cp:revision>
  <cp:lastPrinted>2020-01-28T22:56:38Z</cp:lastPrinted>
  <dcterms:created xsi:type="dcterms:W3CDTF">2019-12-04T09:01:15Z</dcterms:created>
  <dcterms:modified xsi:type="dcterms:W3CDTF">2021-04-29T13:59:34Z</dcterms:modified>
</cp:coreProperties>
</file>