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70" r:id="rId5"/>
    <p:sldId id="271" r:id="rId6"/>
    <p:sldId id="268" r:id="rId7"/>
    <p:sldId id="272" r:id="rId8"/>
    <p:sldId id="259" r:id="rId9"/>
    <p:sldId id="260" r:id="rId10"/>
    <p:sldId id="273" r:id="rId11"/>
    <p:sldId id="274"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10" d="100"/>
          <a:sy n="110" d="100"/>
        </p:scale>
        <p:origin x="-102" y="4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08/02/2021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08/02/2021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11123" y="1431700"/>
            <a:ext cx="8121445" cy="4733604"/>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en-US" altLang="es-ES" sz="2800" b="1" dirty="0">
                <a:latin typeface="Arial" panose="020B0604020202020204" pitchFamily="34" charset="0"/>
                <a:cs typeface="Arial" panose="020B0604020202020204" pitchFamily="34" charset="0"/>
              </a:rPr>
              <a:t>SUPPLYING ACCURATE NUCLEAR DATA FOR ENERGY AND NON-ENERGY APPLICATIONS</a:t>
            </a:r>
            <a:endParaRPr lang="en-US" altLang="es-ES" sz="2800" b="1" dirty="0">
              <a:solidFill>
                <a:srgbClr val="0000FF"/>
              </a:solidFill>
              <a:latin typeface="Arial" panose="020B0604020202020204" pitchFamily="34" charset="0"/>
              <a:cs typeface="Arial" panose="020B0604020202020204" pitchFamily="34" charset="0"/>
            </a:endParaRPr>
          </a:p>
          <a:p>
            <a:pPr algn="ctr">
              <a:buFont typeface="Arial" pitchFamily="34" charset="0"/>
              <a:buNone/>
            </a:pPr>
            <a:r>
              <a:rPr lang="en-US" altLang="es-ES" sz="4400" b="1" dirty="0">
                <a:solidFill>
                  <a:srgbClr val="0000FF"/>
                </a:solidFill>
                <a:latin typeface="Arial" panose="020B0604020202020204" pitchFamily="34" charset="0"/>
                <a:cs typeface="Arial" panose="020B0604020202020204" pitchFamily="34" charset="0"/>
              </a:rPr>
              <a:t>SANDA </a:t>
            </a:r>
          </a:p>
          <a:p>
            <a:pPr algn="ctr">
              <a:buFont typeface="Arial" pitchFamily="34" charset="0"/>
              <a:buNone/>
            </a:pPr>
            <a:r>
              <a:rPr lang="en-US" altLang="es-ES" sz="2800" b="1" dirty="0">
                <a:latin typeface="Arial" panose="020B0604020202020204" pitchFamily="34" charset="0"/>
                <a:cs typeface="Arial" panose="020B0604020202020204" pitchFamily="34" charset="0"/>
              </a:rPr>
              <a:t>General meeting 2021</a:t>
            </a:r>
          </a:p>
          <a:p>
            <a:pPr algn="r">
              <a:buFontTx/>
              <a:buNone/>
            </a:pPr>
            <a:endParaRPr lang="en-US" altLang="en-US" sz="1000" dirty="0">
              <a:latin typeface="Arial" panose="020B0604020202020204" pitchFamily="34" charset="0"/>
              <a:cs typeface="Arial" panose="020B0604020202020204" pitchFamily="34" charset="0"/>
            </a:endParaRPr>
          </a:p>
          <a:p>
            <a:pPr algn="ctr">
              <a:buFontTx/>
              <a:buNone/>
            </a:pPr>
            <a:r>
              <a:rPr lang="en-US" altLang="en-US" sz="2000" u="sng" dirty="0">
                <a:latin typeface="Arial" panose="020B0604020202020204" pitchFamily="34" charset="0"/>
                <a:cs typeface="Arial" panose="020B0604020202020204" pitchFamily="34" charset="0"/>
              </a:rPr>
              <a:t>E.M. Gonzalez-Romero (CIEMAT)</a:t>
            </a:r>
          </a:p>
          <a:p>
            <a:pPr algn="ctr">
              <a:buFontTx/>
              <a:buNone/>
            </a:pPr>
            <a:r>
              <a:rPr lang="en-US" altLang="en-US" sz="2000" dirty="0">
                <a:latin typeface="Arial" panose="020B0604020202020204" pitchFamily="34" charset="0"/>
                <a:cs typeface="Arial" panose="020B0604020202020204" pitchFamily="34" charset="0"/>
              </a:rPr>
              <a:t>on behalf of the SANDA Euratom project</a:t>
            </a:r>
          </a:p>
          <a:p>
            <a:pPr algn="ctr">
              <a:buFontTx/>
              <a:buNone/>
            </a:pPr>
            <a:r>
              <a:rPr lang="en-US" altLang="en-US" sz="2000" dirty="0">
                <a:latin typeface="Arial" panose="020B0604020202020204" pitchFamily="34" charset="0"/>
                <a:cs typeface="Arial" panose="020B0604020202020204" pitchFamily="34" charset="0"/>
              </a:rPr>
              <a:t>H2020 Grant Agreement number: 847552</a:t>
            </a:r>
          </a:p>
          <a:p>
            <a:pPr algn="ctr">
              <a:buFontTx/>
              <a:buNone/>
            </a:pPr>
            <a:endParaRPr lang="en-US" altLang="en-US" sz="2000" dirty="0">
              <a:latin typeface="Arial" panose="020B0604020202020204" pitchFamily="34" charset="0"/>
              <a:cs typeface="Arial" panose="020B0604020202020204" pitchFamily="34" charset="0"/>
            </a:endParaRPr>
          </a:p>
          <a:p>
            <a:pPr marL="0" indent="0">
              <a:buFontTx/>
              <a:buNone/>
            </a:pPr>
            <a:r>
              <a:rPr lang="en-US" altLang="en-US" sz="1600" i="1" dirty="0">
                <a:latin typeface="Arial" panose="020B0604020202020204" pitchFamily="34" charset="0"/>
                <a:cs typeface="Arial" panose="020B0604020202020204" pitchFamily="34" charset="0"/>
              </a:rPr>
              <a:t>CIEMAT, </a:t>
            </a:r>
            <a:r>
              <a:rPr lang="en-US" altLang="en-US" sz="1600" i="1" dirty="0" err="1">
                <a:latin typeface="Arial" panose="020B0604020202020204" pitchFamily="34" charset="0"/>
                <a:cs typeface="Arial" panose="020B0604020202020204" pitchFamily="34" charset="0"/>
              </a:rPr>
              <a:t>Atomki</a:t>
            </a:r>
            <a:r>
              <a:rPr lang="en-US" altLang="en-US" sz="1600" i="1" dirty="0">
                <a:latin typeface="Arial" panose="020B0604020202020204" pitchFamily="34" charset="0"/>
                <a:cs typeface="Arial" panose="020B0604020202020204" pitchFamily="34" charset="0"/>
              </a:rPr>
              <a:t>, CEA, CERN, CNRS, CSIC, CVREZ, ENEA, HZDR, IFIN-HH, IRSN, IST-ID, JRC, JSI, JYU, KIT, NPI, NPL, NRG, NTUA, PSI, PTB, SCK-CEN, Sofia, TUW, UB, ULODZ, UMAINZ, UMANCH, UOI, UPC, UPM, USC, USE, UU.</a:t>
            </a:r>
          </a:p>
        </p:txBody>
      </p:sp>
      <p:sp>
        <p:nvSpPr>
          <p:cNvPr id="3" name="2 CuadroTexto"/>
          <p:cNvSpPr txBox="1"/>
          <p:nvPr/>
        </p:nvSpPr>
        <p:spPr>
          <a:xfrm>
            <a:off x="395536" y="6381328"/>
            <a:ext cx="7989688" cy="276999"/>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Arial" panose="020B0604020202020204" pitchFamily="34" charset="0"/>
                <a:cs typeface="Arial" panose="020B0604020202020204" pitchFamily="34" charset="0"/>
              </a:rPr>
              <a:t>SANDA General meeting 2021    	     Brussels   			  9</a:t>
            </a:r>
            <a:r>
              <a:rPr lang="en-US" sz="1200" baseline="30000" dirty="0">
                <a:latin typeface="Arial" panose="020B0604020202020204" pitchFamily="34" charset="0"/>
                <a:cs typeface="Arial" panose="020B0604020202020204" pitchFamily="34" charset="0"/>
              </a:rPr>
              <a:t>th</a:t>
            </a:r>
            <a:r>
              <a:rPr lang="en-US" sz="1200" dirty="0">
                <a:latin typeface="Arial" panose="020B0604020202020204" pitchFamily="34" charset="0"/>
                <a:cs typeface="Arial" panose="020B0604020202020204" pitchFamily="34" charset="0"/>
              </a:rPr>
              <a:t> February 2021 </a:t>
            </a:r>
          </a:p>
        </p:txBody>
      </p:sp>
      <p:pic>
        <p:nvPicPr>
          <p:cNvPr id="6" name="3 Imagen">
            <a:extLst>
              <a:ext uri="{FF2B5EF4-FFF2-40B4-BE49-F238E27FC236}">
                <a16:creationId xmlns:a16="http://schemas.microsoft.com/office/drawing/2014/main" id="{C2C64CFA-0AC9-4AD8-8C72-C5500C059B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38698"/>
            <a:ext cx="1454637" cy="972182"/>
          </a:xfrm>
          <a:prstGeom prst="rect">
            <a:avLst/>
          </a:prstGeom>
        </p:spPr>
      </p:pic>
      <p:sp>
        <p:nvSpPr>
          <p:cNvPr id="7" name="4 CuadroTexto">
            <a:extLst>
              <a:ext uri="{FF2B5EF4-FFF2-40B4-BE49-F238E27FC236}">
                <a16:creationId xmlns:a16="http://schemas.microsoft.com/office/drawing/2014/main" id="{CE8540D3-958E-48B7-8455-9C72ADD3E284}"/>
              </a:ext>
            </a:extLst>
          </p:cNvPr>
          <p:cNvSpPr txBox="1"/>
          <p:nvPr/>
        </p:nvSpPr>
        <p:spPr>
          <a:xfrm>
            <a:off x="7020272" y="1074222"/>
            <a:ext cx="1728192" cy="338554"/>
          </a:xfrm>
          <a:prstGeom prst="rect">
            <a:avLst/>
          </a:prstGeom>
          <a:noFill/>
        </p:spPr>
        <p:txBody>
          <a:bodyPr wrap="square" rtlCol="0">
            <a:spAutoFit/>
          </a:bodyPr>
          <a:lstStyle/>
          <a:p>
            <a:r>
              <a:rPr lang="es-ES" sz="1600" b="1" dirty="0">
                <a:solidFill>
                  <a:srgbClr val="000099"/>
                </a:solidFill>
                <a:latin typeface="Arial" panose="020B0604020202020204" pitchFamily="34" charset="0"/>
                <a:cs typeface="Arial" panose="020B0604020202020204" pitchFamily="34" charset="0"/>
              </a:rPr>
              <a:t>HORIZON 2020</a:t>
            </a:r>
          </a:p>
        </p:txBody>
      </p:sp>
      <p:pic>
        <p:nvPicPr>
          <p:cNvPr id="8" name="Picture 2" descr="E:\u3360\Privada\Kike\8FP\H2020\projects\SANDA\Logo\Logo SANDA_v1.png">
            <a:extLst>
              <a:ext uri="{FF2B5EF4-FFF2-40B4-BE49-F238E27FC236}">
                <a16:creationId xmlns:a16="http://schemas.microsoft.com/office/drawing/2014/main" id="{88AAD399-6F9A-42B7-96D8-C94C5E86FA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2362466" cy="1484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0701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25AF3CF-2F0D-4D59-82AC-7D45351B5553}"/>
              </a:ext>
            </a:extLst>
          </p:cNvPr>
          <p:cNvPicPr>
            <a:picLocks noChangeAspect="1"/>
          </p:cNvPicPr>
          <p:nvPr/>
        </p:nvPicPr>
        <p:blipFill>
          <a:blip r:embed="rId2"/>
          <a:stretch>
            <a:fillRect/>
          </a:stretch>
        </p:blipFill>
        <p:spPr>
          <a:xfrm>
            <a:off x="323528" y="404664"/>
            <a:ext cx="4370522" cy="6253566"/>
          </a:xfrm>
          <a:prstGeom prst="rect">
            <a:avLst/>
          </a:prstGeom>
        </p:spPr>
      </p:pic>
      <p:sp>
        <p:nvSpPr>
          <p:cNvPr id="4" name="CuadroTexto 3">
            <a:extLst>
              <a:ext uri="{FF2B5EF4-FFF2-40B4-BE49-F238E27FC236}">
                <a16:creationId xmlns:a16="http://schemas.microsoft.com/office/drawing/2014/main" id="{32B2E0C1-B206-41D7-B013-8605EEF154D7}"/>
              </a:ext>
            </a:extLst>
          </p:cNvPr>
          <p:cNvSpPr txBox="1"/>
          <p:nvPr/>
        </p:nvSpPr>
        <p:spPr>
          <a:xfrm>
            <a:off x="4672904" y="426151"/>
            <a:ext cx="4251485" cy="3108543"/>
          </a:xfrm>
          <a:prstGeom prst="rect">
            <a:avLst/>
          </a:prstGeom>
          <a:noFill/>
        </p:spPr>
        <p:txBody>
          <a:bodyPr wrap="none" rtlCol="0">
            <a:spAutoFit/>
          </a:bodyPr>
          <a:lstStyle/>
          <a:p>
            <a:r>
              <a:rPr lang="es-ES" b="1" i="1" dirty="0" err="1">
                <a:latin typeface="Arial" panose="020B0604020202020204" pitchFamily="34" charset="0"/>
                <a:cs typeface="Arial" panose="020B0604020202020204" pitchFamily="34" charset="0"/>
              </a:rPr>
              <a:t>Deliverables</a:t>
            </a:r>
            <a:r>
              <a:rPr lang="es-ES" b="1" i="1" dirty="0">
                <a:latin typeface="Arial" panose="020B0604020202020204" pitchFamily="34" charset="0"/>
                <a:cs typeface="Arial" panose="020B0604020202020204" pitchFamily="34" charset="0"/>
              </a:rPr>
              <a:t> </a:t>
            </a:r>
            <a:r>
              <a:rPr lang="es-ES" b="1" i="1" dirty="0" err="1">
                <a:latin typeface="Arial" panose="020B0604020202020204" pitchFamily="34" charset="0"/>
                <a:cs typeface="Arial" panose="020B0604020202020204" pitchFamily="34" charset="0"/>
              </a:rPr>
              <a:t>of</a:t>
            </a:r>
            <a:r>
              <a:rPr lang="es-ES" b="1" i="1" dirty="0">
                <a:latin typeface="Arial" panose="020B0604020202020204" pitchFamily="34" charset="0"/>
                <a:cs typeface="Arial" panose="020B0604020202020204" pitchFamily="34" charset="0"/>
              </a:rPr>
              <a:t> </a:t>
            </a:r>
            <a:r>
              <a:rPr lang="es-ES" b="1" i="1" dirty="0" err="1">
                <a:latin typeface="Arial" panose="020B0604020202020204" pitchFamily="34" charset="0"/>
                <a:cs typeface="Arial" panose="020B0604020202020204" pitchFamily="34" charset="0"/>
              </a:rPr>
              <a:t>the</a:t>
            </a:r>
            <a:r>
              <a:rPr lang="es-ES" b="1" i="1" dirty="0">
                <a:latin typeface="Arial" panose="020B0604020202020204" pitchFamily="34" charset="0"/>
                <a:cs typeface="Arial" panose="020B0604020202020204" pitchFamily="34" charset="0"/>
              </a:rPr>
              <a:t> </a:t>
            </a:r>
            <a:r>
              <a:rPr lang="es-ES" b="1" i="1" dirty="0" err="1">
                <a:latin typeface="Arial" panose="020B0604020202020204" pitchFamily="34" charset="0"/>
                <a:cs typeface="Arial" panose="020B0604020202020204" pitchFamily="34" charset="0"/>
              </a:rPr>
              <a:t>first</a:t>
            </a:r>
            <a:r>
              <a:rPr lang="es-ES" b="1" i="1" dirty="0">
                <a:latin typeface="Arial" panose="020B0604020202020204" pitchFamily="34" charset="0"/>
                <a:cs typeface="Arial" panose="020B0604020202020204" pitchFamily="34" charset="0"/>
              </a:rPr>
              <a:t> 36 </a:t>
            </a:r>
            <a:r>
              <a:rPr lang="es-ES" b="1" i="1" dirty="0" err="1">
                <a:latin typeface="Arial" panose="020B0604020202020204" pitchFamily="34" charset="0"/>
                <a:cs typeface="Arial" panose="020B0604020202020204" pitchFamily="34" charset="0"/>
              </a:rPr>
              <a:t>months</a:t>
            </a:r>
            <a:r>
              <a:rPr lang="es-ES" b="1" i="1" dirty="0">
                <a:latin typeface="Arial" panose="020B0604020202020204" pitchFamily="34" charset="0"/>
                <a:cs typeface="Arial" panose="020B0604020202020204" pitchFamily="34" charset="0"/>
              </a:rPr>
              <a:t>:</a:t>
            </a:r>
          </a:p>
          <a:p>
            <a:pPr>
              <a:tabLst>
                <a:tab pos="714375" algn="l"/>
              </a:tabLst>
            </a:pPr>
            <a:r>
              <a:rPr lang="es-ES" sz="1600" dirty="0">
                <a:latin typeface="Arial" panose="020B0604020202020204" pitchFamily="34" charset="0"/>
                <a:cs typeface="Arial" panose="020B0604020202020204" pitchFamily="34" charset="0"/>
              </a:rPr>
              <a:t>M3 	</a:t>
            </a:r>
            <a:r>
              <a:rPr lang="es-ES" sz="1600" dirty="0">
                <a:solidFill>
                  <a:srgbClr val="00B050"/>
                </a:solidFill>
                <a:latin typeface="Arial" panose="020B0604020202020204" pitchFamily="34" charset="0"/>
                <a:cs typeface="Arial" panose="020B0604020202020204" pitchFamily="34" charset="0"/>
              </a:rPr>
              <a:t>D6.4</a:t>
            </a:r>
          </a:p>
          <a:p>
            <a:pPr>
              <a:tabLst>
                <a:tab pos="714375" algn="l"/>
              </a:tabLst>
            </a:pPr>
            <a:r>
              <a:rPr lang="es-ES" sz="1600" dirty="0">
                <a:latin typeface="Arial" panose="020B0604020202020204" pitchFamily="34" charset="0"/>
                <a:cs typeface="Arial" panose="020B0604020202020204" pitchFamily="34" charset="0"/>
              </a:rPr>
              <a:t>M6 	</a:t>
            </a:r>
            <a:r>
              <a:rPr lang="es-ES" sz="1600" dirty="0">
                <a:solidFill>
                  <a:srgbClr val="00B050"/>
                </a:solidFill>
                <a:latin typeface="Arial" panose="020B0604020202020204" pitchFamily="34" charset="0"/>
                <a:cs typeface="Arial" panose="020B0604020202020204" pitchFamily="34" charset="0"/>
              </a:rPr>
              <a:t>D6.5, </a:t>
            </a:r>
            <a:r>
              <a:rPr lang="es-ES" sz="1600" dirty="0">
                <a:solidFill>
                  <a:srgbClr val="C00000"/>
                </a:solidFill>
                <a:latin typeface="Arial" panose="020B0604020202020204" pitchFamily="34" charset="0"/>
                <a:cs typeface="Arial" panose="020B0604020202020204" pitchFamily="34" charset="0"/>
              </a:rPr>
              <a:t>D6.6</a:t>
            </a:r>
          </a:p>
          <a:p>
            <a:pPr>
              <a:tabLst>
                <a:tab pos="714375" algn="l"/>
              </a:tabLst>
            </a:pPr>
            <a:r>
              <a:rPr lang="es-ES" sz="1600" dirty="0">
                <a:latin typeface="Arial" panose="020B0604020202020204" pitchFamily="34" charset="0"/>
                <a:cs typeface="Arial" panose="020B0604020202020204" pitchFamily="34" charset="0"/>
              </a:rPr>
              <a:t>M9 	</a:t>
            </a:r>
            <a:r>
              <a:rPr lang="es-ES" sz="1600" dirty="0">
                <a:solidFill>
                  <a:srgbClr val="00B050"/>
                </a:solidFill>
                <a:latin typeface="Arial" panose="020B0604020202020204" pitchFamily="34" charset="0"/>
                <a:cs typeface="Arial" panose="020B0604020202020204" pitchFamily="34" charset="0"/>
              </a:rPr>
              <a:t>D6.1</a:t>
            </a:r>
          </a:p>
          <a:p>
            <a:pPr>
              <a:tabLst>
                <a:tab pos="714375" algn="l"/>
              </a:tabLst>
            </a:pPr>
            <a:r>
              <a:rPr lang="es-ES" sz="1600" dirty="0">
                <a:latin typeface="Arial" panose="020B0604020202020204" pitchFamily="34" charset="0"/>
                <a:cs typeface="Arial" panose="020B0604020202020204" pitchFamily="34" charset="0"/>
              </a:rPr>
              <a:t>M12 	</a:t>
            </a:r>
            <a:r>
              <a:rPr lang="es-ES" sz="1600" dirty="0">
                <a:solidFill>
                  <a:srgbClr val="C00000"/>
                </a:solidFill>
                <a:latin typeface="Arial" panose="020B0604020202020204" pitchFamily="34" charset="0"/>
                <a:cs typeface="Arial" panose="020B0604020202020204" pitchFamily="34" charset="0"/>
              </a:rPr>
              <a:t>D6.3</a:t>
            </a:r>
          </a:p>
          <a:p>
            <a:pPr>
              <a:tabLst>
                <a:tab pos="714375" algn="l"/>
              </a:tabLst>
            </a:pPr>
            <a:r>
              <a:rPr lang="es-ES" sz="1600" dirty="0">
                <a:latin typeface="Arial" panose="020B0604020202020204" pitchFamily="34" charset="0"/>
                <a:cs typeface="Arial" panose="020B0604020202020204" pitchFamily="34" charset="0"/>
              </a:rPr>
              <a:t>M24 	D1.2, D1.3, D1.8, </a:t>
            </a:r>
          </a:p>
          <a:p>
            <a:pPr>
              <a:tabLst>
                <a:tab pos="714375" algn="l"/>
              </a:tabLst>
            </a:pPr>
            <a:r>
              <a:rPr lang="es-ES" sz="1600" dirty="0">
                <a:latin typeface="Arial" panose="020B0604020202020204" pitchFamily="34" charset="0"/>
                <a:cs typeface="Arial" panose="020B0604020202020204" pitchFamily="34" charset="0"/>
              </a:rPr>
              <a:t>	D5.1,D5.2, D5.3, D5.4</a:t>
            </a:r>
          </a:p>
          <a:p>
            <a:pPr>
              <a:tabLst>
                <a:tab pos="714375" algn="l"/>
              </a:tabLst>
            </a:pPr>
            <a:r>
              <a:rPr lang="es-ES" sz="1600" dirty="0">
                <a:latin typeface="Arial" panose="020B0604020202020204" pitchFamily="34" charset="0"/>
                <a:cs typeface="Arial" panose="020B0604020202020204" pitchFamily="34" charset="0"/>
              </a:rPr>
              <a:t>M30 	D2.7, D2.11, D3.3, D5.6</a:t>
            </a:r>
          </a:p>
          <a:p>
            <a:pPr>
              <a:tabLst>
                <a:tab pos="714375" algn="l"/>
              </a:tabLst>
            </a:pPr>
            <a:r>
              <a:rPr lang="es-ES" sz="1600" dirty="0">
                <a:latin typeface="Arial" panose="020B0604020202020204" pitchFamily="34" charset="0"/>
                <a:cs typeface="Arial" panose="020B0604020202020204" pitchFamily="34" charset="0"/>
              </a:rPr>
              <a:t>M34 	D2.14</a:t>
            </a:r>
          </a:p>
          <a:p>
            <a:pPr>
              <a:tabLst>
                <a:tab pos="714375" algn="l"/>
              </a:tabLst>
            </a:pPr>
            <a:r>
              <a:rPr lang="es-ES" sz="1600" dirty="0">
                <a:latin typeface="Arial" panose="020B0604020202020204" pitchFamily="34" charset="0"/>
                <a:cs typeface="Arial" panose="020B0604020202020204" pitchFamily="34" charset="0"/>
              </a:rPr>
              <a:t>M36 	D1.4, D2.8, D2.12, D3.1, D3.5, D4.3,</a:t>
            </a:r>
          </a:p>
          <a:p>
            <a:pPr>
              <a:tabLst>
                <a:tab pos="714375" algn="l"/>
              </a:tabLst>
            </a:pPr>
            <a:r>
              <a:rPr lang="es-ES" sz="1600" dirty="0">
                <a:latin typeface="Arial" panose="020B0604020202020204" pitchFamily="34" charset="0"/>
                <a:cs typeface="Arial" panose="020B0604020202020204" pitchFamily="34" charset="0"/>
              </a:rPr>
              <a:t>	D4.4, D4.5, D4.6, D5.5, D6.2</a:t>
            </a:r>
          </a:p>
          <a:p>
            <a:endParaRPr lang="es-ES" dirty="0">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F0C2A3DB-15B4-4C8F-9805-28D86D9E6D00}"/>
              </a:ext>
            </a:extLst>
          </p:cNvPr>
          <p:cNvSpPr txBox="1"/>
          <p:nvPr/>
        </p:nvSpPr>
        <p:spPr>
          <a:xfrm>
            <a:off x="4698337" y="3588838"/>
            <a:ext cx="3993401" cy="2369880"/>
          </a:xfrm>
          <a:prstGeom prst="rect">
            <a:avLst/>
          </a:prstGeom>
          <a:noFill/>
        </p:spPr>
        <p:txBody>
          <a:bodyPr wrap="none" rtlCol="0">
            <a:spAutoFit/>
          </a:bodyPr>
          <a:lstStyle/>
          <a:p>
            <a:r>
              <a:rPr lang="es-ES" b="1" i="1" dirty="0" err="1">
                <a:solidFill>
                  <a:srgbClr val="0000FF"/>
                </a:solidFill>
                <a:latin typeface="Arial" panose="020B0604020202020204" pitchFamily="34" charset="0"/>
                <a:cs typeface="Arial" panose="020B0604020202020204" pitchFamily="34" charset="0"/>
              </a:rPr>
              <a:t>Milestones</a:t>
            </a:r>
            <a:r>
              <a:rPr lang="es-ES" b="1" i="1" dirty="0">
                <a:solidFill>
                  <a:srgbClr val="0000FF"/>
                </a:solidFill>
                <a:latin typeface="Arial" panose="020B0604020202020204" pitchFamily="34" charset="0"/>
                <a:cs typeface="Arial" panose="020B0604020202020204" pitchFamily="34" charset="0"/>
              </a:rPr>
              <a:t> </a:t>
            </a:r>
            <a:r>
              <a:rPr lang="es-ES" b="1" i="1" dirty="0" err="1">
                <a:solidFill>
                  <a:srgbClr val="0000FF"/>
                </a:solidFill>
                <a:latin typeface="Arial" panose="020B0604020202020204" pitchFamily="34" charset="0"/>
                <a:cs typeface="Arial" panose="020B0604020202020204" pitchFamily="34" charset="0"/>
              </a:rPr>
              <a:t>of</a:t>
            </a:r>
            <a:r>
              <a:rPr lang="es-ES" b="1" i="1" dirty="0">
                <a:solidFill>
                  <a:srgbClr val="0000FF"/>
                </a:solidFill>
                <a:latin typeface="Arial" panose="020B0604020202020204" pitchFamily="34" charset="0"/>
                <a:cs typeface="Arial" panose="020B0604020202020204" pitchFamily="34" charset="0"/>
              </a:rPr>
              <a:t> </a:t>
            </a:r>
            <a:r>
              <a:rPr lang="es-ES" b="1" i="1" dirty="0" err="1">
                <a:solidFill>
                  <a:srgbClr val="0000FF"/>
                </a:solidFill>
                <a:latin typeface="Arial" panose="020B0604020202020204" pitchFamily="34" charset="0"/>
                <a:cs typeface="Arial" panose="020B0604020202020204" pitchFamily="34" charset="0"/>
              </a:rPr>
              <a:t>the</a:t>
            </a:r>
            <a:r>
              <a:rPr lang="es-ES" b="1" i="1" dirty="0">
                <a:solidFill>
                  <a:srgbClr val="0000FF"/>
                </a:solidFill>
                <a:latin typeface="Arial" panose="020B0604020202020204" pitchFamily="34" charset="0"/>
                <a:cs typeface="Arial" panose="020B0604020202020204" pitchFamily="34" charset="0"/>
              </a:rPr>
              <a:t> </a:t>
            </a:r>
            <a:r>
              <a:rPr lang="es-ES" b="1" i="1" dirty="0" err="1">
                <a:solidFill>
                  <a:srgbClr val="0000FF"/>
                </a:solidFill>
                <a:latin typeface="Arial" panose="020B0604020202020204" pitchFamily="34" charset="0"/>
                <a:cs typeface="Arial" panose="020B0604020202020204" pitchFamily="34" charset="0"/>
              </a:rPr>
              <a:t>first</a:t>
            </a:r>
            <a:r>
              <a:rPr lang="es-ES" b="1" i="1" dirty="0">
                <a:solidFill>
                  <a:srgbClr val="0000FF"/>
                </a:solidFill>
                <a:latin typeface="Arial" panose="020B0604020202020204" pitchFamily="34" charset="0"/>
                <a:cs typeface="Arial" panose="020B0604020202020204" pitchFamily="34" charset="0"/>
              </a:rPr>
              <a:t> 36 </a:t>
            </a:r>
            <a:r>
              <a:rPr lang="es-ES" b="1" i="1" dirty="0" err="1">
                <a:solidFill>
                  <a:srgbClr val="0000FF"/>
                </a:solidFill>
                <a:latin typeface="Arial" panose="020B0604020202020204" pitchFamily="34" charset="0"/>
                <a:cs typeface="Arial" panose="020B0604020202020204" pitchFamily="34" charset="0"/>
              </a:rPr>
              <a:t>months</a:t>
            </a:r>
            <a:r>
              <a:rPr lang="es-ES" dirty="0">
                <a:solidFill>
                  <a:srgbClr val="0000FF"/>
                </a:solidFill>
                <a:latin typeface="Arial" panose="020B0604020202020204" pitchFamily="34" charset="0"/>
                <a:cs typeface="Arial" panose="020B0604020202020204" pitchFamily="34" charset="0"/>
              </a:rPr>
              <a:t>:</a:t>
            </a:r>
          </a:p>
          <a:p>
            <a:pPr>
              <a:tabLst>
                <a:tab pos="714375" algn="l"/>
              </a:tabLst>
            </a:pPr>
            <a:r>
              <a:rPr lang="es-ES" sz="1600" dirty="0">
                <a:solidFill>
                  <a:srgbClr val="0000FF"/>
                </a:solidFill>
                <a:latin typeface="Arial" panose="020B0604020202020204" pitchFamily="34" charset="0"/>
                <a:cs typeface="Arial" panose="020B0604020202020204" pitchFamily="34" charset="0"/>
              </a:rPr>
              <a:t>M12 	M1</a:t>
            </a:r>
          </a:p>
          <a:p>
            <a:pPr>
              <a:tabLst>
                <a:tab pos="714375" algn="l"/>
              </a:tabLst>
            </a:pPr>
            <a:r>
              <a:rPr lang="es-ES" sz="1600" dirty="0">
                <a:solidFill>
                  <a:srgbClr val="0000FF"/>
                </a:solidFill>
                <a:latin typeface="Arial" panose="020B0604020202020204" pitchFamily="34" charset="0"/>
                <a:cs typeface="Arial" panose="020B0604020202020204" pitchFamily="34" charset="0"/>
              </a:rPr>
              <a:t>M18 	M3, M29</a:t>
            </a:r>
          </a:p>
          <a:p>
            <a:pPr>
              <a:tabLst>
                <a:tab pos="714375" algn="l"/>
              </a:tabLst>
            </a:pPr>
            <a:r>
              <a:rPr lang="es-ES" sz="1600" dirty="0">
                <a:solidFill>
                  <a:srgbClr val="0000FF"/>
                </a:solidFill>
                <a:latin typeface="Arial" panose="020B0604020202020204" pitchFamily="34" charset="0"/>
                <a:cs typeface="Arial" panose="020B0604020202020204" pitchFamily="34" charset="0"/>
              </a:rPr>
              <a:t>M24	M5, M9, M11, M12</a:t>
            </a:r>
          </a:p>
          <a:p>
            <a:pPr>
              <a:tabLst>
                <a:tab pos="714375" algn="l"/>
              </a:tabLst>
            </a:pPr>
            <a:r>
              <a:rPr lang="es-ES" sz="1600" dirty="0">
                <a:solidFill>
                  <a:srgbClr val="0000FF"/>
                </a:solidFill>
                <a:latin typeface="Arial" panose="020B0604020202020204" pitchFamily="34" charset="0"/>
                <a:cs typeface="Arial" panose="020B0604020202020204" pitchFamily="34" charset="0"/>
              </a:rPr>
              <a:t>M30	M14</a:t>
            </a:r>
          </a:p>
          <a:p>
            <a:pPr>
              <a:tabLst>
                <a:tab pos="714375" algn="l"/>
              </a:tabLst>
            </a:pPr>
            <a:r>
              <a:rPr lang="es-ES" sz="1600" dirty="0">
                <a:solidFill>
                  <a:srgbClr val="0000FF"/>
                </a:solidFill>
                <a:latin typeface="Arial" panose="020B0604020202020204" pitchFamily="34" charset="0"/>
                <a:cs typeface="Arial" panose="020B0604020202020204" pitchFamily="34" charset="0"/>
              </a:rPr>
              <a:t>M34      M22</a:t>
            </a:r>
          </a:p>
          <a:p>
            <a:pPr>
              <a:tabLst>
                <a:tab pos="714375" algn="l"/>
              </a:tabLst>
            </a:pPr>
            <a:r>
              <a:rPr lang="es-ES" sz="1600" dirty="0">
                <a:solidFill>
                  <a:srgbClr val="0000FF"/>
                </a:solidFill>
                <a:latin typeface="Arial" panose="020B0604020202020204" pitchFamily="34" charset="0"/>
                <a:cs typeface="Arial" panose="020B0604020202020204" pitchFamily="34" charset="0"/>
              </a:rPr>
              <a:t>M36 	M13, M15, M16, M17, M18, M20, </a:t>
            </a:r>
          </a:p>
          <a:p>
            <a:pPr>
              <a:tabLst>
                <a:tab pos="714375" algn="l"/>
              </a:tabLst>
            </a:pPr>
            <a:r>
              <a:rPr lang="es-ES" sz="1600" dirty="0">
                <a:solidFill>
                  <a:srgbClr val="0000FF"/>
                </a:solidFill>
                <a:latin typeface="Arial" panose="020B0604020202020204" pitchFamily="34" charset="0"/>
                <a:cs typeface="Arial" panose="020B0604020202020204" pitchFamily="34" charset="0"/>
              </a:rPr>
              <a:t>	M21, M26</a:t>
            </a:r>
          </a:p>
          <a:p>
            <a:endParaRPr lang="es-ES"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1695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2CE20DB-3247-4CA0-9C91-50C056F6FABF}"/>
              </a:ext>
            </a:extLst>
          </p:cNvPr>
          <p:cNvSpPr txBox="1"/>
          <p:nvPr/>
        </p:nvSpPr>
        <p:spPr>
          <a:xfrm>
            <a:off x="611560" y="908720"/>
            <a:ext cx="7920880" cy="4770537"/>
          </a:xfrm>
          <a:prstGeom prst="rect">
            <a:avLst/>
          </a:prstGeom>
          <a:noFill/>
        </p:spPr>
        <p:txBody>
          <a:bodyPr wrap="square" rtlCol="0">
            <a:spAutoFit/>
          </a:bodyPr>
          <a:lstStyle/>
          <a:p>
            <a:r>
              <a:rPr lang="en-GB" sz="2400" dirty="0">
                <a:solidFill>
                  <a:srgbClr val="0000FF"/>
                </a:solidFill>
                <a:latin typeface="Arial" panose="020B0604020202020204" pitchFamily="34" charset="0"/>
                <a:cs typeface="Arial" panose="020B0604020202020204" pitchFamily="34" charset="0"/>
              </a:rPr>
              <a:t>New EURATOM program 2021-2025 (Horizon EUROPE)</a:t>
            </a:r>
          </a:p>
          <a:p>
            <a:endParaRPr lang="en-GB" sz="2400" dirty="0">
              <a:latin typeface="Arial" panose="020B0604020202020204" pitchFamily="34" charset="0"/>
              <a:cs typeface="Arial" panose="020B0604020202020204" pitchFamily="34" charset="0"/>
            </a:endParaRPr>
          </a:p>
          <a:p>
            <a:pPr marL="342900" indent="-342900">
              <a:buFontTx/>
              <a:buChar char="-"/>
            </a:pPr>
            <a:r>
              <a:rPr lang="en-GB" sz="1600" dirty="0">
                <a:latin typeface="Arial" panose="020B0604020202020204" pitchFamily="34" charset="0"/>
                <a:cs typeface="Arial" panose="020B0604020202020204" pitchFamily="34" charset="0"/>
              </a:rPr>
              <a:t>The 5 years program has been approved but it is still not formally signed</a:t>
            </a:r>
          </a:p>
          <a:p>
            <a:pPr marL="342900" indent="-342900">
              <a:buFontTx/>
              <a:buChar char="-"/>
            </a:pPr>
            <a:endParaRPr lang="en-GB" sz="1600" dirty="0">
              <a:latin typeface="Arial" panose="020B0604020202020204" pitchFamily="34" charset="0"/>
              <a:cs typeface="Arial" panose="020B0604020202020204" pitchFamily="34" charset="0"/>
            </a:endParaRPr>
          </a:p>
          <a:p>
            <a:pPr marL="342900" indent="-342900">
              <a:buFontTx/>
              <a:buChar char="-"/>
            </a:pPr>
            <a:r>
              <a:rPr lang="en-GB" sz="1600" dirty="0">
                <a:latin typeface="Arial" panose="020B0604020202020204" pitchFamily="34" charset="0"/>
                <a:cs typeface="Arial" panose="020B0604020202020204" pitchFamily="34" charset="0"/>
              </a:rPr>
              <a:t>Yesterday second meeting of the Shadow Program Committee to prepare the work-program for the first call 2021-2022. To be open before summer (probably April 2021).</a:t>
            </a:r>
          </a:p>
          <a:p>
            <a:pPr marL="342900" indent="-342900">
              <a:buFontTx/>
              <a:buChar char="-"/>
            </a:pPr>
            <a:r>
              <a:rPr lang="en-GB" sz="1600" b="1" dirty="0">
                <a:solidFill>
                  <a:srgbClr val="0000FF"/>
                </a:solidFill>
                <a:latin typeface="Arial" panose="020B0604020202020204" pitchFamily="34" charset="0"/>
                <a:cs typeface="Arial" panose="020B0604020202020204" pitchFamily="34" charset="0"/>
              </a:rPr>
              <a:t>Next round of feedbacks before this Friday</a:t>
            </a:r>
            <a:r>
              <a:rPr lang="en-GB" sz="1600" dirty="0">
                <a:latin typeface="Arial" panose="020B0604020202020204" pitchFamily="34" charset="0"/>
                <a:cs typeface="Arial" panose="020B0604020202020204" pitchFamily="34" charset="0"/>
              </a:rPr>
              <a:t>.</a:t>
            </a:r>
          </a:p>
          <a:p>
            <a:pPr marL="342900" indent="-342900">
              <a:buFontTx/>
              <a:buChar char="-"/>
            </a:pPr>
            <a:endParaRPr lang="en-GB" sz="1600" dirty="0">
              <a:latin typeface="Arial" panose="020B0604020202020204" pitchFamily="34" charset="0"/>
              <a:cs typeface="Arial" panose="020B0604020202020204" pitchFamily="34" charset="0"/>
            </a:endParaRPr>
          </a:p>
          <a:p>
            <a:pPr marL="342900" indent="-342900">
              <a:buFontTx/>
              <a:buChar char="-"/>
            </a:pPr>
            <a:r>
              <a:rPr lang="en-GB" sz="1600" dirty="0">
                <a:latin typeface="Arial" panose="020B0604020202020204" pitchFamily="34" charset="0"/>
                <a:cs typeface="Arial" panose="020B0604020202020204" pitchFamily="34" charset="0"/>
              </a:rPr>
              <a:t>The proposal includes an action for “</a:t>
            </a:r>
            <a:r>
              <a:rPr lang="en-US" sz="1600" dirty="0">
                <a:latin typeface="Arial" panose="020B0604020202020204" pitchFamily="34" charset="0"/>
                <a:cs typeface="Arial" panose="020B0604020202020204" pitchFamily="34" charset="0"/>
              </a:rPr>
              <a:t>European Facility in Nuclear Research</a:t>
            </a:r>
            <a:r>
              <a:rPr lang="en-GB" sz="1600" dirty="0">
                <a:latin typeface="Arial" panose="020B0604020202020204" pitchFamily="34" charset="0"/>
                <a:cs typeface="Arial" panose="020B0604020202020204" pitchFamily="34" charset="0"/>
              </a:rPr>
              <a:t>” to support access to facilities in the WP2021-2022.</a:t>
            </a:r>
          </a:p>
          <a:p>
            <a:pPr marL="342900" indent="-342900">
              <a:buFontTx/>
              <a:buChar char="-"/>
            </a:pPr>
            <a:endParaRPr lang="en-GB" sz="1600" dirty="0">
              <a:latin typeface="Arial" panose="020B0604020202020204" pitchFamily="34" charset="0"/>
              <a:cs typeface="Arial" panose="020B0604020202020204" pitchFamily="34" charset="0"/>
            </a:endParaRPr>
          </a:p>
          <a:p>
            <a:pPr marL="342900" indent="-342900">
              <a:buFontTx/>
              <a:buChar char="-"/>
            </a:pPr>
            <a:r>
              <a:rPr lang="en-GB" sz="1600" dirty="0">
                <a:solidFill>
                  <a:srgbClr val="0000FF"/>
                </a:solidFill>
                <a:latin typeface="Arial" panose="020B0604020202020204" pitchFamily="34" charset="0"/>
                <a:cs typeface="Arial" panose="020B0604020202020204" pitchFamily="34" charset="0"/>
              </a:rPr>
              <a:t>France &amp; Spain </a:t>
            </a:r>
            <a:r>
              <a:rPr lang="en-GB" sz="1600" dirty="0">
                <a:latin typeface="Arial" panose="020B0604020202020204" pitchFamily="34" charset="0"/>
                <a:cs typeface="Arial" panose="020B0604020202020204" pitchFamily="34" charset="0"/>
              </a:rPr>
              <a:t>propose for the </a:t>
            </a:r>
            <a:r>
              <a:rPr lang="en-US" sz="1600" dirty="0">
                <a:latin typeface="Arial" panose="020B0604020202020204" pitchFamily="34" charset="0"/>
                <a:cs typeface="Arial" panose="020B0604020202020204" pitchFamily="34" charset="0"/>
              </a:rPr>
              <a:t>Multiannual Approach and Strategic Orientations for Euratom indirect actions during 2021-2025: </a:t>
            </a:r>
            <a:r>
              <a:rPr lang="en-GB" sz="1600" dirty="0">
                <a:latin typeface="Arial" panose="020B0604020202020204" pitchFamily="34" charset="0"/>
                <a:cs typeface="Arial" panose="020B0604020202020204" pitchFamily="34" charset="0"/>
              </a:rPr>
              <a:t>to have </a:t>
            </a:r>
            <a:r>
              <a:rPr lang="en-GB" sz="1600" dirty="0">
                <a:solidFill>
                  <a:srgbClr val="0000FF"/>
                </a:solidFill>
                <a:latin typeface="Arial" panose="020B0604020202020204" pitchFamily="34" charset="0"/>
                <a:cs typeface="Arial" panose="020B0604020202020204" pitchFamily="34" charset="0"/>
              </a:rPr>
              <a:t>a Nuclear Data action (eventually in the form of a Co-funded European Partnership) for the following call 2023-2024</a:t>
            </a:r>
            <a:r>
              <a:rPr lang="en-GB" sz="1600" dirty="0">
                <a:latin typeface="Arial" panose="020B0604020202020204" pitchFamily="34" charset="0"/>
                <a:cs typeface="Arial" panose="020B0604020202020204" pitchFamily="34" charset="0"/>
              </a:rPr>
              <a:t>.</a:t>
            </a:r>
          </a:p>
          <a:p>
            <a:pPr marL="627063" lvl="1"/>
            <a:r>
              <a:rPr lang="en-GB" sz="1600" b="1" i="1" dirty="0">
                <a:solidFill>
                  <a:srgbClr val="C00000"/>
                </a:solidFill>
                <a:latin typeface="Arial" panose="020B0604020202020204" pitchFamily="34" charset="0"/>
                <a:cs typeface="Arial" panose="020B0604020202020204" pitchFamily="34" charset="0"/>
              </a:rPr>
              <a:t>If you can contact your representative people at the Shadow Program Committee pass the message and try to get support to this proposal</a:t>
            </a:r>
            <a:r>
              <a:rPr lang="en-GB" sz="16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516536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21109" y="404664"/>
            <a:ext cx="8121445" cy="5410712"/>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US" altLang="es-ES" sz="2400" b="1" dirty="0">
                <a:solidFill>
                  <a:srgbClr val="0000FF"/>
                </a:solidFill>
                <a:latin typeface="Arial" panose="020B0604020202020204" pitchFamily="34" charset="0"/>
                <a:cs typeface="Arial" panose="020B0604020202020204" pitchFamily="34" charset="0"/>
              </a:rPr>
              <a:t>General meeting 2021</a:t>
            </a:r>
            <a:endParaRPr lang="en-US" altLang="es-ES" sz="2400" b="1" dirty="0">
              <a:solidFill>
                <a:srgbClr val="00B050"/>
              </a:solidFill>
              <a:latin typeface="Arial" panose="020B0604020202020204" pitchFamily="34" charset="0"/>
              <a:cs typeface="Arial" panose="020B0604020202020204" pitchFamily="34" charset="0"/>
            </a:endParaRPr>
          </a:p>
          <a:p>
            <a:pPr algn="r">
              <a:buFontTx/>
              <a:buNone/>
            </a:pPr>
            <a:endParaRPr lang="en-US" altLang="en-US" sz="2400" dirty="0">
              <a:latin typeface="Arial" panose="020B0604020202020204" pitchFamily="34" charset="0"/>
              <a:cs typeface="Arial" panose="020B0604020202020204" pitchFamily="34" charset="0"/>
            </a:endParaRPr>
          </a:p>
          <a:p>
            <a:r>
              <a:rPr lang="en-US" altLang="en-US" sz="2000" dirty="0">
                <a:latin typeface="Arial" panose="020B0604020202020204" pitchFamily="34" charset="0"/>
                <a:cs typeface="Arial" panose="020B0604020202020204" pitchFamily="34" charset="0"/>
              </a:rPr>
              <a:t>Welcome</a:t>
            </a:r>
          </a:p>
          <a:p>
            <a:r>
              <a:rPr lang="en-US" altLang="en-US" sz="2000" dirty="0">
                <a:latin typeface="Arial" panose="020B0604020202020204" pitchFamily="34" charset="0"/>
                <a:cs typeface="Arial" panose="020B0604020202020204" pitchFamily="34" charset="0"/>
              </a:rPr>
              <a:t>Objectives of the meeting</a:t>
            </a:r>
          </a:p>
          <a:p>
            <a:pPr lvl="1"/>
            <a:r>
              <a:rPr lang="en-US" altLang="en-US" sz="1600" dirty="0">
                <a:latin typeface="Arial" panose="020B0604020202020204" pitchFamily="34" charset="0"/>
                <a:cs typeface="Arial" panose="020B0604020202020204" pitchFamily="34" charset="0"/>
              </a:rPr>
              <a:t>Review the status and progress of the SANDA project, including:</a:t>
            </a:r>
          </a:p>
          <a:p>
            <a:pPr lvl="2"/>
            <a:r>
              <a:rPr lang="en-US" altLang="en-US" sz="1400" dirty="0">
                <a:solidFill>
                  <a:srgbClr val="0000FF"/>
                </a:solidFill>
                <a:latin typeface="Arial" panose="020B0604020202020204" pitchFamily="34" charset="0"/>
                <a:cs typeface="Arial" panose="020B0604020202020204" pitchFamily="34" charset="0"/>
              </a:rPr>
              <a:t>Research and scientific and technical achievements </a:t>
            </a:r>
          </a:p>
          <a:p>
            <a:pPr lvl="2"/>
            <a:r>
              <a:rPr lang="en-US" altLang="en-US" sz="1400" dirty="0">
                <a:solidFill>
                  <a:srgbClr val="0000FF"/>
                </a:solidFill>
                <a:latin typeface="Arial" panose="020B0604020202020204" pitchFamily="34" charset="0"/>
                <a:cs typeface="Arial" panose="020B0604020202020204" pitchFamily="34" charset="0"/>
              </a:rPr>
              <a:t>Preparatory efforts for experimental campaigns</a:t>
            </a:r>
          </a:p>
          <a:p>
            <a:pPr lvl="2"/>
            <a:r>
              <a:rPr lang="en-US" altLang="en-US" sz="1400" dirty="0">
                <a:solidFill>
                  <a:srgbClr val="0000FF"/>
                </a:solidFill>
                <a:latin typeface="Arial" panose="020B0604020202020204" pitchFamily="34" charset="0"/>
                <a:cs typeface="Arial" panose="020B0604020202020204" pitchFamily="34" charset="0"/>
              </a:rPr>
              <a:t>Status of deliverables and milestones</a:t>
            </a:r>
          </a:p>
          <a:p>
            <a:pPr lvl="2"/>
            <a:r>
              <a:rPr lang="en-US" altLang="en-US" sz="1400" dirty="0">
                <a:solidFill>
                  <a:srgbClr val="0000FF"/>
                </a:solidFill>
                <a:latin typeface="Arial" panose="020B0604020202020204" pitchFamily="34" charset="0"/>
                <a:cs typeface="Arial" panose="020B0604020202020204" pitchFamily="34" charset="0"/>
              </a:rPr>
              <a:t>Other achievements</a:t>
            </a:r>
          </a:p>
          <a:p>
            <a:pPr lvl="2"/>
            <a:endParaRPr lang="en-US" altLang="en-US" sz="1200" dirty="0">
              <a:latin typeface="Arial" panose="020B0604020202020204" pitchFamily="34" charset="0"/>
              <a:cs typeface="Arial" panose="020B0604020202020204" pitchFamily="34" charset="0"/>
            </a:endParaRPr>
          </a:p>
          <a:p>
            <a:pPr lvl="1"/>
            <a:r>
              <a:rPr lang="en-US" altLang="en-US" sz="1600" dirty="0">
                <a:latin typeface="Arial" panose="020B0604020202020204" pitchFamily="34" charset="0"/>
                <a:cs typeface="Arial" panose="020B0604020202020204" pitchFamily="34" charset="0"/>
              </a:rPr>
              <a:t>Review the impact of the COVID-19 on the project</a:t>
            </a:r>
          </a:p>
          <a:p>
            <a:pPr lvl="1"/>
            <a:r>
              <a:rPr lang="en-US" altLang="en-US" sz="1600" dirty="0">
                <a:latin typeface="Arial" panose="020B0604020202020204" pitchFamily="34" charset="0"/>
                <a:cs typeface="Arial" panose="020B0604020202020204" pitchFamily="34" charset="0"/>
              </a:rPr>
              <a:t>Review procedures and obligations for the execution of the project</a:t>
            </a:r>
          </a:p>
          <a:p>
            <a:pPr lvl="1"/>
            <a:r>
              <a:rPr lang="en-US" altLang="en-US" sz="1600" dirty="0">
                <a:latin typeface="Arial" panose="020B0604020202020204" pitchFamily="34" charset="0"/>
                <a:cs typeface="Arial" panose="020B0604020202020204" pitchFamily="34" charset="0"/>
              </a:rPr>
              <a:t>Information from ARIEL project and the NEA/OECD + JEFF</a:t>
            </a:r>
          </a:p>
          <a:p>
            <a:pPr lvl="1"/>
            <a:r>
              <a:rPr lang="en-US" altLang="en-US" sz="1600" dirty="0">
                <a:latin typeface="Arial" panose="020B0604020202020204" pitchFamily="34" charset="0"/>
                <a:cs typeface="Arial" panose="020B0604020202020204" pitchFamily="34" charset="0"/>
              </a:rPr>
              <a:t>Perform the annual Governing Board meeting and identify actions needed</a:t>
            </a:r>
          </a:p>
          <a:p>
            <a:pPr marL="457200" lvl="1" indent="0">
              <a:buNone/>
            </a:pPr>
            <a:endParaRPr lang="en-US" altLang="en-US" sz="1600" dirty="0">
              <a:latin typeface="Arial" panose="020B0604020202020204" pitchFamily="34" charset="0"/>
              <a:cs typeface="Arial" panose="020B0604020202020204" pitchFamily="34" charset="0"/>
            </a:endParaRPr>
          </a:p>
          <a:p>
            <a:r>
              <a:rPr lang="en-US" altLang="en-US" sz="2000" dirty="0">
                <a:latin typeface="Arial" panose="020B0604020202020204" pitchFamily="34" charset="0"/>
                <a:cs typeface="Arial" panose="020B0604020202020204" pitchFamily="34" charset="0"/>
              </a:rPr>
              <a:t>Agenda for the meeting + practical arrangements</a:t>
            </a:r>
          </a:p>
          <a:p>
            <a:r>
              <a:rPr lang="en-US" altLang="en-US" sz="2000" dirty="0">
                <a:latin typeface="Arial" panose="020B0604020202020204" pitchFamily="34" charset="0"/>
                <a:cs typeface="Arial" panose="020B0604020202020204" pitchFamily="34" charset="0"/>
              </a:rPr>
              <a:t>Brief reminder of the project commitments</a:t>
            </a:r>
          </a:p>
        </p:txBody>
      </p:sp>
    </p:spTree>
    <p:extLst>
      <p:ext uri="{BB962C8B-B14F-4D97-AF65-F5344CB8AC3E}">
        <p14:creationId xmlns:p14="http://schemas.microsoft.com/office/powerpoint/2010/main" val="1960729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67544" y="116632"/>
            <a:ext cx="8121445" cy="46166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US" altLang="es-ES" sz="2400" b="1" dirty="0">
                <a:solidFill>
                  <a:srgbClr val="0000FF"/>
                </a:solidFill>
                <a:latin typeface="Arial" panose="020B0604020202020204" pitchFamily="34" charset="0"/>
                <a:cs typeface="Arial" panose="020B0604020202020204" pitchFamily="34" charset="0"/>
              </a:rPr>
              <a:t>General meeting 2021</a:t>
            </a:r>
            <a:endParaRPr lang="en-US" altLang="es-ES" sz="2400" b="1" dirty="0">
              <a:solidFill>
                <a:srgbClr val="00B05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5CED75BA-57DA-40A4-93D9-CC1B5EE71F20}"/>
              </a:ext>
            </a:extLst>
          </p:cNvPr>
          <p:cNvSpPr txBox="1"/>
          <p:nvPr/>
        </p:nvSpPr>
        <p:spPr>
          <a:xfrm>
            <a:off x="323528" y="692696"/>
            <a:ext cx="8496944" cy="6093976"/>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The updated agenda can be found at the CERN INDICO web page for the SANDA Project: </a:t>
            </a:r>
            <a:r>
              <a:rPr lang="en-GB" dirty="0">
                <a:solidFill>
                  <a:srgbClr val="0000FF"/>
                </a:solidFill>
                <a:latin typeface="Arial" panose="020B0604020202020204" pitchFamily="34" charset="0"/>
                <a:cs typeface="Arial" panose="020B0604020202020204" pitchFamily="34" charset="0"/>
              </a:rPr>
              <a:t>https://indico.cern.ch/event/999813/</a:t>
            </a:r>
          </a:p>
          <a:p>
            <a:endParaRPr lang="en-GB" sz="1000" dirty="0">
              <a:latin typeface="Arial" panose="020B0604020202020204" pitchFamily="34" charset="0"/>
              <a:cs typeface="Arial" panose="020B0604020202020204" pitchFamily="34" charset="0"/>
            </a:endParaRPr>
          </a:p>
          <a:p>
            <a:pPr>
              <a:spcBef>
                <a:spcPts val="600"/>
              </a:spcBef>
              <a:spcAft>
                <a:spcPts val="600"/>
              </a:spcAft>
            </a:pPr>
            <a:r>
              <a:rPr lang="en-GB" dirty="0">
                <a:solidFill>
                  <a:srgbClr val="C00000"/>
                </a:solidFill>
                <a:latin typeface="Arial" panose="020B0604020202020204" pitchFamily="34" charset="0"/>
                <a:cs typeface="Arial" panose="020B0604020202020204" pitchFamily="34" charset="0"/>
              </a:rPr>
              <a:t>Tuesday, 9 February </a:t>
            </a:r>
            <a:r>
              <a:rPr lang="en-GB" dirty="0">
                <a:solidFill>
                  <a:srgbClr val="0000FF"/>
                </a:solidFill>
                <a:latin typeface="Arial" panose="020B0604020202020204" pitchFamily="34" charset="0"/>
                <a:cs typeface="Arial" panose="020B0604020202020204" pitchFamily="34" charset="0"/>
              </a:rPr>
              <a:t>General meeting 2021 part 1</a:t>
            </a:r>
          </a:p>
          <a:p>
            <a:r>
              <a:rPr lang="en-GB" sz="1600" dirty="0">
                <a:latin typeface="Arial" panose="020B0604020202020204" pitchFamily="34" charset="0"/>
                <a:cs typeface="Arial" panose="020B0604020202020204" pitchFamily="34" charset="0"/>
              </a:rPr>
              <a:t>09:00 - 10:20 	SANDA opening </a:t>
            </a:r>
            <a:r>
              <a:rPr lang="en-GB" sz="1600" dirty="0" err="1">
                <a:latin typeface="Arial" panose="020B0604020202020204" pitchFamily="34" charset="0"/>
                <a:cs typeface="Arial" panose="020B0604020202020204" pitchFamily="34" charset="0"/>
              </a:rPr>
              <a:t>sesión</a:t>
            </a: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10:20 - 13:00 	SANDA WP 1 Innovative detectors</a:t>
            </a:r>
          </a:p>
          <a:p>
            <a:r>
              <a:rPr lang="en-GB" sz="1600" dirty="0">
                <a:latin typeface="Arial" panose="020B0604020202020204" pitchFamily="34" charset="0"/>
                <a:cs typeface="Arial" panose="020B0604020202020204" pitchFamily="34" charset="0"/>
              </a:rPr>
              <a:t>13:00 - 14:30	</a:t>
            </a:r>
            <a:r>
              <a:rPr lang="en-GB" sz="1600" dirty="0">
                <a:solidFill>
                  <a:srgbClr val="0000FF"/>
                </a:solidFill>
                <a:latin typeface="Arial" panose="020B0604020202020204" pitchFamily="34" charset="0"/>
                <a:cs typeface="Arial" panose="020B0604020202020204" pitchFamily="34" charset="0"/>
              </a:rPr>
              <a:t>Lunch break</a:t>
            </a:r>
          </a:p>
          <a:p>
            <a:r>
              <a:rPr lang="en-GB" sz="1600" dirty="0">
                <a:latin typeface="Arial" panose="020B0604020202020204" pitchFamily="34" charset="0"/>
                <a:cs typeface="Arial" panose="020B0604020202020204" pitchFamily="34" charset="0"/>
              </a:rPr>
              <a:t>14:30 - 17:25	SANDA WP2: Measurements</a:t>
            </a:r>
          </a:p>
          <a:p>
            <a:pPr>
              <a:spcBef>
                <a:spcPts val="600"/>
              </a:spcBef>
              <a:spcAft>
                <a:spcPts val="600"/>
              </a:spcAft>
            </a:pPr>
            <a:r>
              <a:rPr lang="en-GB" sz="1600" dirty="0">
                <a:latin typeface="Arial" panose="020B0604020202020204" pitchFamily="34" charset="0"/>
                <a:cs typeface="Arial" panose="020B0604020202020204" pitchFamily="34" charset="0"/>
              </a:rPr>
              <a:t>Wednesday, 10 February No session</a:t>
            </a:r>
          </a:p>
          <a:p>
            <a:pPr>
              <a:spcBef>
                <a:spcPts val="600"/>
              </a:spcBef>
              <a:spcAft>
                <a:spcPts val="600"/>
              </a:spcAft>
            </a:pPr>
            <a:r>
              <a:rPr lang="en-GB" dirty="0">
                <a:solidFill>
                  <a:srgbClr val="C00000"/>
                </a:solidFill>
                <a:latin typeface="Arial" panose="020B0604020202020204" pitchFamily="34" charset="0"/>
                <a:cs typeface="Arial" panose="020B0604020202020204" pitchFamily="34" charset="0"/>
              </a:rPr>
              <a:t>Thursday, 11 February </a:t>
            </a:r>
            <a:r>
              <a:rPr lang="en-GB" dirty="0">
                <a:solidFill>
                  <a:srgbClr val="0000FF"/>
                </a:solidFill>
                <a:latin typeface="Arial" panose="020B0604020202020204" pitchFamily="34" charset="0"/>
                <a:cs typeface="Arial" panose="020B0604020202020204" pitchFamily="34" charset="0"/>
              </a:rPr>
              <a:t>General meeting 2021 part 1</a:t>
            </a:r>
            <a:endParaRPr lang="en-GB" dirty="0">
              <a:solidFill>
                <a:srgbClr val="C00000"/>
              </a:solidFill>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09:00 - 10:20	SANDA WP3: Target Preparation</a:t>
            </a:r>
          </a:p>
          <a:p>
            <a:r>
              <a:rPr lang="en-GB" sz="1600" dirty="0">
                <a:latin typeface="Arial" panose="020B0604020202020204" pitchFamily="34" charset="0"/>
                <a:cs typeface="Arial" panose="020B0604020202020204" pitchFamily="34" charset="0"/>
              </a:rPr>
              <a:t>10:30 - 12:45	SANDA WP5: Nuclear data validation and Integral experiments</a:t>
            </a:r>
          </a:p>
          <a:p>
            <a:r>
              <a:rPr lang="en-GB" sz="1600" dirty="0">
                <a:latin typeface="Arial" panose="020B0604020202020204" pitchFamily="34" charset="0"/>
                <a:cs typeface="Arial" panose="020B0604020202020204" pitchFamily="34" charset="0"/>
              </a:rPr>
              <a:t>12:45 - 14:00	</a:t>
            </a:r>
            <a:r>
              <a:rPr lang="en-GB" sz="1600" dirty="0">
                <a:solidFill>
                  <a:srgbClr val="0000FF"/>
                </a:solidFill>
                <a:latin typeface="Arial" panose="020B0604020202020204" pitchFamily="34" charset="0"/>
                <a:cs typeface="Arial" panose="020B0604020202020204" pitchFamily="34" charset="0"/>
              </a:rPr>
              <a:t>Lunch break</a:t>
            </a:r>
          </a:p>
          <a:p>
            <a:r>
              <a:rPr lang="en-GB" sz="1600" dirty="0">
                <a:latin typeface="Arial" panose="020B0604020202020204" pitchFamily="34" charset="0"/>
                <a:cs typeface="Arial" panose="020B0604020202020204" pitchFamily="34" charset="0"/>
              </a:rPr>
              <a:t>14:00 - 16:15	SANDA WP4: Nuclear data evaluation and uncertainties</a:t>
            </a:r>
          </a:p>
          <a:p>
            <a:r>
              <a:rPr lang="en-GB" sz="1600" dirty="0">
                <a:latin typeface="Arial" panose="020B0604020202020204" pitchFamily="34" charset="0"/>
                <a:cs typeface="Arial" panose="020B0604020202020204" pitchFamily="34" charset="0"/>
              </a:rPr>
              <a:t>16:30 - 17:50	SANDA WP6 Management, ND coordination and E&amp;T</a:t>
            </a:r>
          </a:p>
          <a:p>
            <a:pPr>
              <a:spcBef>
                <a:spcPts val="600"/>
              </a:spcBef>
              <a:spcAft>
                <a:spcPts val="600"/>
              </a:spcAft>
            </a:pPr>
            <a:r>
              <a:rPr lang="en-GB" dirty="0">
                <a:solidFill>
                  <a:srgbClr val="C00000"/>
                </a:solidFill>
                <a:latin typeface="Arial" panose="020B0604020202020204" pitchFamily="34" charset="0"/>
                <a:cs typeface="Arial" panose="020B0604020202020204" pitchFamily="34" charset="0"/>
              </a:rPr>
              <a:t>Friday, 12 February</a:t>
            </a:r>
          </a:p>
          <a:p>
            <a:r>
              <a:rPr lang="en-GB" dirty="0">
                <a:latin typeface="Arial" panose="020B0604020202020204" pitchFamily="34" charset="0"/>
                <a:cs typeface="Arial" panose="020B0604020202020204" pitchFamily="34" charset="0"/>
              </a:rPr>
              <a:t>10:00-12:00 	</a:t>
            </a:r>
            <a:r>
              <a:rPr lang="en-GB" dirty="0">
                <a:solidFill>
                  <a:srgbClr val="0000FF"/>
                </a:solidFill>
                <a:latin typeface="Arial" panose="020B0604020202020204" pitchFamily="34" charset="0"/>
                <a:cs typeface="Arial" panose="020B0604020202020204" pitchFamily="34" charset="0"/>
              </a:rPr>
              <a:t>SANDA Governing Board meeting 2021</a:t>
            </a:r>
          </a:p>
          <a:p>
            <a:endParaRPr lang="en-GB" dirty="0">
              <a:latin typeface="Arial" panose="020B0604020202020204" pitchFamily="34" charset="0"/>
              <a:cs typeface="Arial" panose="020B0604020202020204" pitchFamily="34" charset="0"/>
            </a:endParaRPr>
          </a:p>
          <a:p>
            <a:r>
              <a:rPr lang="en-GB" i="1" dirty="0">
                <a:latin typeface="Arial" panose="020B0604020202020204" pitchFamily="34" charset="0"/>
                <a:cs typeface="Arial" panose="020B0604020202020204" pitchFamily="34" charset="0"/>
              </a:rPr>
              <a:t>Presentations are or will be available from the Indico web page</a:t>
            </a:r>
          </a:p>
          <a:p>
            <a:r>
              <a:rPr lang="en-GB" i="1" dirty="0">
                <a:solidFill>
                  <a:srgbClr val="C00000"/>
                </a:solidFill>
                <a:latin typeface="Arial" panose="020B0604020202020204" pitchFamily="34" charset="0"/>
                <a:cs typeface="Arial" panose="020B0604020202020204" pitchFamily="34" charset="0"/>
              </a:rPr>
              <a:t>When not talking please mute the speaker and turn off the camera</a:t>
            </a:r>
          </a:p>
          <a:p>
            <a:r>
              <a:rPr lang="en-GB" i="1" dirty="0">
                <a:solidFill>
                  <a:srgbClr val="C00000"/>
                </a:solidFill>
                <a:latin typeface="Arial" panose="020B0604020202020204" pitchFamily="34" charset="0"/>
                <a:cs typeface="Arial" panose="020B0604020202020204" pitchFamily="34" charset="0"/>
              </a:rPr>
              <a:t>For comments or questions please “rise the hand” electronically </a:t>
            </a:r>
            <a:r>
              <a:rPr lang="en-GB" i="1" dirty="0">
                <a:latin typeface="Arial" panose="020B0604020202020204" pitchFamily="34" charset="0"/>
                <a:cs typeface="Arial" panose="020B0604020202020204" pitchFamily="34" charset="0"/>
              </a:rPr>
              <a:t>then put it down</a:t>
            </a:r>
          </a:p>
        </p:txBody>
      </p:sp>
    </p:spTree>
    <p:extLst>
      <p:ext uri="{BB962C8B-B14F-4D97-AF65-F5344CB8AC3E}">
        <p14:creationId xmlns:p14="http://schemas.microsoft.com/office/powerpoint/2010/main" val="177983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94A0ECF-D3BE-4E33-ADA1-4660C3584DD5}"/>
              </a:ext>
            </a:extLst>
          </p:cNvPr>
          <p:cNvSpPr txBox="1"/>
          <p:nvPr/>
        </p:nvSpPr>
        <p:spPr>
          <a:xfrm>
            <a:off x="2195736" y="188640"/>
            <a:ext cx="4572000" cy="461665"/>
          </a:xfrm>
          <a:prstGeom prst="rect">
            <a:avLst/>
          </a:prstGeom>
          <a:noFill/>
        </p:spPr>
        <p:txBody>
          <a:bodyPr wrap="square">
            <a:spAutoFit/>
          </a:bodyPr>
          <a:lstStyle/>
          <a:p>
            <a:r>
              <a:rPr lang="en-US" sz="2400" b="1" dirty="0">
                <a:solidFill>
                  <a:srgbClr val="0000FF"/>
                </a:solidFill>
                <a:latin typeface="Arial" panose="020B0604020202020204" pitchFamily="34" charset="0"/>
                <a:cs typeface="Arial" panose="020B0604020202020204" pitchFamily="34" charset="0"/>
              </a:rPr>
              <a:t>SANDA in the COVID-19 crisis</a:t>
            </a:r>
            <a:endParaRPr lang="es-ES" sz="2400" dirty="0">
              <a:solidFill>
                <a:srgbClr val="0000FF"/>
              </a:solidFill>
            </a:endParaRPr>
          </a:p>
        </p:txBody>
      </p:sp>
      <p:sp>
        <p:nvSpPr>
          <p:cNvPr id="4" name="CuadroTexto 3">
            <a:extLst>
              <a:ext uri="{FF2B5EF4-FFF2-40B4-BE49-F238E27FC236}">
                <a16:creationId xmlns:a16="http://schemas.microsoft.com/office/drawing/2014/main" id="{A5444581-BC13-4A4E-9C66-6C49B5AB7471}"/>
              </a:ext>
            </a:extLst>
          </p:cNvPr>
          <p:cNvSpPr txBox="1"/>
          <p:nvPr/>
        </p:nvSpPr>
        <p:spPr>
          <a:xfrm>
            <a:off x="386408" y="650305"/>
            <a:ext cx="8371184" cy="6032421"/>
          </a:xfrm>
          <a:prstGeom prst="rect">
            <a:avLst/>
          </a:prstGeom>
          <a:noFill/>
        </p:spPr>
        <p:txBody>
          <a:bodyPr wrap="square" rtlCol="0">
            <a:spAutoFit/>
          </a:bodyPr>
          <a:lstStyle/>
          <a:p>
            <a:pPr>
              <a:spcBef>
                <a:spcPts val="1200"/>
              </a:spcBef>
            </a:pPr>
            <a:r>
              <a:rPr lang="en-GB" sz="1600" dirty="0">
                <a:latin typeface="Arial" panose="020B0604020202020204" pitchFamily="34" charset="0"/>
                <a:cs typeface="Arial" panose="020B0604020202020204" pitchFamily="34" charset="0"/>
              </a:rPr>
              <a:t>Year 2020 has been very special because the COVID-19 crisis that has challenged our health, our lives, and the way we make research and work for the projects we perform. </a:t>
            </a:r>
          </a:p>
          <a:p>
            <a:pPr>
              <a:spcBef>
                <a:spcPts val="1200"/>
              </a:spcBef>
            </a:pPr>
            <a:r>
              <a:rPr lang="en-GB" sz="1600" dirty="0">
                <a:latin typeface="Arial" panose="020B0604020202020204" pitchFamily="34" charset="0"/>
                <a:cs typeface="Arial" panose="020B0604020202020204" pitchFamily="34" charset="0"/>
              </a:rPr>
              <a:t>Unfortunately this meeting and the progress of the project, the presentations and part of the discussions will be affected by the COVID-19 (a topic in the GB meeting agenda).</a:t>
            </a:r>
          </a:p>
          <a:p>
            <a:pPr>
              <a:spcBef>
                <a:spcPts val="1200"/>
              </a:spcBef>
            </a:pPr>
            <a:r>
              <a:rPr lang="en-GB" sz="1600" dirty="0">
                <a:solidFill>
                  <a:srgbClr val="0000FF"/>
                </a:solidFill>
                <a:latin typeface="Arial" panose="020B0604020202020204" pitchFamily="34" charset="0"/>
                <a:cs typeface="Arial" panose="020B0604020202020204" pitchFamily="34" charset="0"/>
              </a:rPr>
              <a:t>SANDA has been especially affected by the pandemic because we need to implement truly international collaboration for experimental activities:</a:t>
            </a:r>
          </a:p>
          <a:p>
            <a:pPr marL="285750" indent="-285750">
              <a:buFontTx/>
              <a:buChar char="-"/>
            </a:pPr>
            <a:r>
              <a:rPr lang="en-GB" sz="1600" dirty="0">
                <a:solidFill>
                  <a:srgbClr val="0000FF"/>
                </a:solidFill>
                <a:latin typeface="Arial" panose="020B0604020202020204" pitchFamily="34" charset="0"/>
                <a:cs typeface="Arial" panose="020B0604020202020204" pitchFamily="34" charset="0"/>
              </a:rPr>
              <a:t>Traveling across many country borders</a:t>
            </a:r>
          </a:p>
          <a:p>
            <a:pPr marL="285750" indent="-285750">
              <a:buFontTx/>
              <a:buChar char="-"/>
            </a:pPr>
            <a:r>
              <a:rPr lang="en-GB" sz="1600" dirty="0">
                <a:solidFill>
                  <a:srgbClr val="0000FF"/>
                </a:solidFill>
                <a:latin typeface="Arial" panose="020B0604020202020204" pitchFamily="34" charset="0"/>
                <a:cs typeface="Arial" panose="020B0604020202020204" pitchFamily="34" charset="0"/>
              </a:rPr>
              <a:t>Accessing foreign installations (neutron sources) and laboratories from other institutions</a:t>
            </a:r>
          </a:p>
          <a:p>
            <a:pPr marL="285750" indent="-285750">
              <a:buFontTx/>
              <a:buChar char="-"/>
            </a:pPr>
            <a:r>
              <a:rPr lang="en-GB" sz="1600" dirty="0">
                <a:solidFill>
                  <a:srgbClr val="0000FF"/>
                </a:solidFill>
                <a:latin typeface="Arial" panose="020B0604020202020204" pitchFamily="34" charset="0"/>
                <a:cs typeface="Arial" panose="020B0604020202020204" pitchFamily="34" charset="0"/>
              </a:rPr>
              <a:t>Using workshops, laboratories and activities that can not be done remotely</a:t>
            </a:r>
          </a:p>
          <a:p>
            <a:pPr marL="285750" indent="-285750">
              <a:buFontTx/>
              <a:buChar char="-"/>
            </a:pPr>
            <a:r>
              <a:rPr lang="en-GB" sz="1600" dirty="0">
                <a:solidFill>
                  <a:srgbClr val="0000FF"/>
                </a:solidFill>
                <a:latin typeface="Arial" panose="020B0604020202020204" pitchFamily="34" charset="0"/>
                <a:cs typeface="Arial" panose="020B0604020202020204" pitchFamily="34" charset="0"/>
              </a:rPr>
              <a:t>Training and Education</a:t>
            </a:r>
          </a:p>
          <a:p>
            <a:pPr marL="285750" indent="-285750">
              <a:buFontTx/>
              <a:buChar char="-"/>
            </a:pPr>
            <a:r>
              <a:rPr lang="en-GB" sz="1600" dirty="0">
                <a:solidFill>
                  <a:srgbClr val="0000FF"/>
                </a:solidFill>
                <a:latin typeface="Arial" panose="020B0604020202020204" pitchFamily="34" charset="0"/>
                <a:cs typeface="Arial" panose="020B0604020202020204" pitchFamily="34" charset="0"/>
              </a:rPr>
              <a:t>Doing dissemination and coordinating interests for future pan-European initiatives</a:t>
            </a:r>
          </a:p>
          <a:p>
            <a:pPr>
              <a:spcBef>
                <a:spcPts val="1200"/>
              </a:spcBef>
            </a:pPr>
            <a:r>
              <a:rPr lang="en-GB" sz="1600" dirty="0">
                <a:latin typeface="Arial" panose="020B0604020202020204" pitchFamily="34" charset="0"/>
                <a:cs typeface="Arial" panose="020B0604020202020204" pitchFamily="34" charset="0"/>
              </a:rPr>
              <a:t>We informed the EC officer of the project (R. </a:t>
            </a:r>
            <a:r>
              <a:rPr lang="en-GB" sz="1600" dirty="0" err="1">
                <a:latin typeface="Arial" panose="020B0604020202020204" pitchFamily="34" charset="0"/>
                <a:cs typeface="Arial" panose="020B0604020202020204" pitchFamily="34" charset="0"/>
              </a:rPr>
              <a:t>Garbil</a:t>
            </a:r>
            <a:r>
              <a:rPr lang="en-GB" sz="1600" dirty="0">
                <a:latin typeface="Arial" panose="020B0604020202020204" pitchFamily="34" charset="0"/>
                <a:cs typeface="Arial" panose="020B0604020202020204" pitchFamily="34" charset="0"/>
              </a:rPr>
              <a:t>) before summer 2020 and we organized a dedicated EXCOM meeting and my present perception of the project is that:</a:t>
            </a:r>
          </a:p>
          <a:p>
            <a:pPr>
              <a:spcBef>
                <a:spcPts val="1200"/>
              </a:spcBef>
            </a:pPr>
            <a:r>
              <a:rPr lang="en-GB" sz="1600" dirty="0">
                <a:latin typeface="Arial" panose="020B0604020202020204" pitchFamily="34" charset="0"/>
                <a:cs typeface="Arial" panose="020B0604020202020204" pitchFamily="34" charset="0"/>
              </a:rPr>
              <a:t>The COVID has introduced significant delays and difficulties and more might come, but we have not stopped our efforts to do all that is possible in the present conditions and to be ready to do experiments as soon as travel and scientific visits are possible. We are working and programming our activities to complete the project, maybe with some delay (that we will try to minimize) but with the same excellence and results of previous projects.</a:t>
            </a:r>
          </a:p>
          <a:p>
            <a:pPr>
              <a:spcBef>
                <a:spcPts val="1200"/>
              </a:spcBef>
            </a:pPr>
            <a:r>
              <a:rPr lang="en-GB" sz="1600" dirty="0">
                <a:latin typeface="Arial" panose="020B0604020202020204" pitchFamily="34" charset="0"/>
                <a:cs typeface="Arial" panose="020B0604020202020204" pitchFamily="34" charset="0"/>
              </a:rPr>
              <a:t>So I hope that your presentations will not only show the difficulties and delays but also how we have adapted to the present working conditions, good results preparatory work, and how we will minimize the delays maintaining the quality of results.  </a:t>
            </a:r>
          </a:p>
        </p:txBody>
      </p:sp>
    </p:spTree>
    <p:extLst>
      <p:ext uri="{BB962C8B-B14F-4D97-AF65-F5344CB8AC3E}">
        <p14:creationId xmlns:p14="http://schemas.microsoft.com/office/powerpoint/2010/main" val="2345199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94A0ECF-D3BE-4E33-ADA1-4660C3584DD5}"/>
              </a:ext>
            </a:extLst>
          </p:cNvPr>
          <p:cNvSpPr txBox="1"/>
          <p:nvPr/>
        </p:nvSpPr>
        <p:spPr>
          <a:xfrm>
            <a:off x="2195736" y="188640"/>
            <a:ext cx="4572000" cy="461665"/>
          </a:xfrm>
          <a:prstGeom prst="rect">
            <a:avLst/>
          </a:prstGeom>
          <a:noFill/>
        </p:spPr>
        <p:txBody>
          <a:bodyPr wrap="square">
            <a:spAutoFit/>
          </a:bodyPr>
          <a:lstStyle/>
          <a:p>
            <a:r>
              <a:rPr lang="en-US" sz="2400" b="1" dirty="0">
                <a:solidFill>
                  <a:srgbClr val="0000FF"/>
                </a:solidFill>
                <a:latin typeface="Arial" panose="020B0604020202020204" pitchFamily="34" charset="0"/>
                <a:cs typeface="Arial" panose="020B0604020202020204" pitchFamily="34" charset="0"/>
              </a:rPr>
              <a:t>SANDA in the COVID-19 crisis</a:t>
            </a:r>
            <a:endParaRPr lang="es-ES" sz="2400" dirty="0">
              <a:solidFill>
                <a:srgbClr val="0000FF"/>
              </a:solidFill>
            </a:endParaRPr>
          </a:p>
        </p:txBody>
      </p:sp>
      <p:sp>
        <p:nvSpPr>
          <p:cNvPr id="4" name="CuadroTexto 3">
            <a:extLst>
              <a:ext uri="{FF2B5EF4-FFF2-40B4-BE49-F238E27FC236}">
                <a16:creationId xmlns:a16="http://schemas.microsoft.com/office/drawing/2014/main" id="{A5444581-BC13-4A4E-9C66-6C49B5AB7471}"/>
              </a:ext>
            </a:extLst>
          </p:cNvPr>
          <p:cNvSpPr txBox="1"/>
          <p:nvPr/>
        </p:nvSpPr>
        <p:spPr>
          <a:xfrm>
            <a:off x="386408" y="980728"/>
            <a:ext cx="8371184" cy="4124206"/>
          </a:xfrm>
          <a:prstGeom prst="rect">
            <a:avLst/>
          </a:prstGeom>
          <a:noFill/>
        </p:spPr>
        <p:txBody>
          <a:bodyPr wrap="square" rtlCol="0">
            <a:spAutoFit/>
          </a:bodyPr>
          <a:lstStyle/>
          <a:p>
            <a:pPr>
              <a:spcBef>
                <a:spcPts val="1200"/>
              </a:spcBef>
            </a:pPr>
            <a:r>
              <a:rPr lang="en-GB" sz="1600" dirty="0">
                <a:latin typeface="Arial" panose="020B0604020202020204" pitchFamily="34" charset="0"/>
                <a:cs typeface="Arial" panose="020B0604020202020204" pitchFamily="34" charset="0"/>
              </a:rPr>
              <a:t>The effects of COVID-19 will be discussed in the Governing Board meeting on Friday.</a:t>
            </a:r>
          </a:p>
          <a:p>
            <a:pPr>
              <a:spcBef>
                <a:spcPts val="1200"/>
              </a:spcBef>
            </a:pPr>
            <a:r>
              <a:rPr lang="en-GB" sz="1600" dirty="0">
                <a:solidFill>
                  <a:srgbClr val="0000FF"/>
                </a:solidFill>
                <a:latin typeface="Arial" panose="020B0604020202020204" pitchFamily="34" charset="0"/>
                <a:cs typeface="Arial" panose="020B0604020202020204" pitchFamily="34" charset="0"/>
              </a:rPr>
              <a:t>I will summarize the input from the WPs and the content of a letter to be submitted to the EC officer with the details of the effects and risks induced by the COVID in the project.</a:t>
            </a:r>
          </a:p>
          <a:p>
            <a:pPr>
              <a:spcBef>
                <a:spcPts val="1200"/>
              </a:spcBef>
            </a:pPr>
            <a:r>
              <a:rPr lang="en-GB" sz="1600" dirty="0">
                <a:latin typeface="Arial" panose="020B0604020202020204" pitchFamily="34" charset="0"/>
                <a:cs typeface="Arial" panose="020B0604020202020204" pitchFamily="34" charset="0"/>
              </a:rPr>
              <a:t>We will show that we expect delays ranging from 6 months to 1 year in different tasks of the project.</a:t>
            </a:r>
          </a:p>
          <a:p>
            <a:pPr>
              <a:spcBef>
                <a:spcPts val="1200"/>
              </a:spcBef>
            </a:pPr>
            <a:r>
              <a:rPr lang="en-GB" sz="1600" dirty="0">
                <a:latin typeface="Arial" panose="020B0604020202020204" pitchFamily="34" charset="0"/>
                <a:cs typeface="Arial" panose="020B0604020202020204" pitchFamily="34" charset="0"/>
              </a:rPr>
              <a:t>So far I think that the risk to fail achieving the proposed deliverables or equivalent is small.</a:t>
            </a:r>
          </a:p>
          <a:p>
            <a:pPr>
              <a:spcBef>
                <a:spcPts val="1200"/>
              </a:spcBef>
            </a:pPr>
            <a:endParaRPr lang="en-GB" sz="1600" dirty="0">
              <a:latin typeface="Arial" panose="020B0604020202020204" pitchFamily="34" charset="0"/>
              <a:cs typeface="Arial" panose="020B0604020202020204" pitchFamily="34" charset="0"/>
            </a:endParaRPr>
          </a:p>
          <a:p>
            <a:pPr>
              <a:spcBef>
                <a:spcPts val="1200"/>
              </a:spcBef>
            </a:pPr>
            <a:r>
              <a:rPr lang="en-GB" sz="1600" dirty="0">
                <a:solidFill>
                  <a:srgbClr val="0000FF"/>
                </a:solidFill>
                <a:latin typeface="Arial" panose="020B0604020202020204" pitchFamily="34" charset="0"/>
                <a:cs typeface="Arial" panose="020B0604020202020204" pitchFamily="34" charset="0"/>
              </a:rPr>
              <a:t>However we will have to discuss in the GB meeting:</a:t>
            </a:r>
          </a:p>
          <a:p>
            <a:pPr marL="285750" indent="-285750">
              <a:spcBef>
                <a:spcPts val="1200"/>
              </a:spcBef>
              <a:buFontTx/>
              <a:buChar char="-"/>
            </a:pPr>
            <a:r>
              <a:rPr lang="en-GB" sz="1600" dirty="0">
                <a:solidFill>
                  <a:srgbClr val="0000FF"/>
                </a:solidFill>
                <a:latin typeface="Arial" panose="020B0604020202020204" pitchFamily="34" charset="0"/>
                <a:cs typeface="Arial" panose="020B0604020202020204" pitchFamily="34" charset="0"/>
              </a:rPr>
              <a:t>if we need to propose an amendment to the project to postpone the finalization of the project</a:t>
            </a:r>
          </a:p>
          <a:p>
            <a:pPr marL="285750" indent="-285750">
              <a:spcBef>
                <a:spcPts val="1200"/>
              </a:spcBef>
              <a:buFontTx/>
              <a:buChar char="-"/>
            </a:pPr>
            <a:r>
              <a:rPr lang="en-GB" sz="1600" dirty="0">
                <a:solidFill>
                  <a:srgbClr val="0000FF"/>
                </a:solidFill>
                <a:latin typeface="Arial" panose="020B0604020202020204" pitchFamily="34" charset="0"/>
                <a:cs typeface="Arial" panose="020B0604020202020204" pitchFamily="34" charset="0"/>
              </a:rPr>
              <a:t>If so, when is the best time to propose it- immediately or later when we can better estimate the required extension.</a:t>
            </a:r>
          </a:p>
        </p:txBody>
      </p:sp>
    </p:spTree>
    <p:extLst>
      <p:ext uri="{BB962C8B-B14F-4D97-AF65-F5344CB8AC3E}">
        <p14:creationId xmlns:p14="http://schemas.microsoft.com/office/powerpoint/2010/main" val="3961039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11277" y="269457"/>
            <a:ext cx="8121445" cy="6297108"/>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GB" altLang="es-ES" sz="2400" b="1" dirty="0">
                <a:solidFill>
                  <a:srgbClr val="0000FF"/>
                </a:solidFill>
                <a:latin typeface="Arial" panose="020B0604020202020204" pitchFamily="34" charset="0"/>
                <a:cs typeface="Arial" panose="020B0604020202020204" pitchFamily="34" charset="0"/>
              </a:rPr>
              <a:t>SANDA </a:t>
            </a:r>
            <a:r>
              <a:rPr lang="en-GB" altLang="es-ES" sz="2400" b="1" dirty="0">
                <a:solidFill>
                  <a:srgbClr val="00B050"/>
                </a:solidFill>
                <a:latin typeface="Arial" panose="020B0604020202020204" pitchFamily="34" charset="0"/>
                <a:cs typeface="Arial" panose="020B0604020202020204" pitchFamily="34" charset="0"/>
              </a:rPr>
              <a:t>Basic data</a:t>
            </a:r>
          </a:p>
          <a:p>
            <a:pPr algn="r">
              <a:buFontTx/>
              <a:buNone/>
            </a:pPr>
            <a:endParaRPr lang="en-GB" altLang="en-US" sz="1000" dirty="0">
              <a:latin typeface="Arial" panose="020B0604020202020204" pitchFamily="34" charset="0"/>
              <a:cs typeface="Arial" panose="020B0604020202020204" pitchFamily="34" charset="0"/>
            </a:endParaRPr>
          </a:p>
          <a:p>
            <a:pPr algn="ctr">
              <a:buFontTx/>
              <a:buNone/>
            </a:pPr>
            <a:r>
              <a:rPr lang="en-GB" altLang="en-US" sz="1800" b="1" i="1" dirty="0">
                <a:latin typeface="Arial" panose="020B0604020202020204" pitchFamily="34" charset="0"/>
                <a:cs typeface="Arial" panose="020B0604020202020204" pitchFamily="34" charset="0"/>
              </a:rPr>
              <a:t>SUPPLYING ACCURATE NUCLEAR DATA FOR ENERGY </a:t>
            </a:r>
          </a:p>
          <a:p>
            <a:pPr algn="ctr">
              <a:buFontTx/>
              <a:buNone/>
            </a:pPr>
            <a:r>
              <a:rPr lang="en-GB" altLang="en-US" sz="1800" b="1" i="1" dirty="0">
                <a:latin typeface="Arial" panose="020B0604020202020204" pitchFamily="34" charset="0"/>
                <a:cs typeface="Arial" panose="020B0604020202020204" pitchFamily="34" charset="0"/>
              </a:rPr>
              <a:t>AND NON-ENERGY APPLICATIONS</a:t>
            </a:r>
          </a:p>
          <a:p>
            <a:pPr>
              <a:buFontTx/>
              <a:buNone/>
            </a:pPr>
            <a:endParaRPr lang="en-GB" altLang="en-US" sz="1000" dirty="0">
              <a:latin typeface="Arial" panose="020B0604020202020204" pitchFamily="34" charset="0"/>
              <a:cs typeface="Arial" panose="020B0604020202020204" pitchFamily="34" charset="0"/>
            </a:endParaRPr>
          </a:p>
          <a:p>
            <a:pPr>
              <a:buFontTx/>
              <a:buNone/>
            </a:pPr>
            <a:r>
              <a:rPr lang="en-GB" altLang="en-US" sz="1800" dirty="0">
                <a:latin typeface="Arial" panose="020B0604020202020204" pitchFamily="34" charset="0"/>
                <a:cs typeface="Arial" panose="020B0604020202020204" pitchFamily="34" charset="0"/>
              </a:rPr>
              <a:t>H2020 Grant Agreement number: 847552</a:t>
            </a:r>
          </a:p>
          <a:p>
            <a:pPr>
              <a:buFontTx/>
              <a:buNone/>
            </a:pPr>
            <a:r>
              <a:rPr lang="en-GB" altLang="en-US" sz="1800" dirty="0">
                <a:latin typeface="Arial" panose="020B0604020202020204" pitchFamily="34" charset="0"/>
                <a:cs typeface="Arial" panose="020B0604020202020204" pitchFamily="34" charset="0"/>
              </a:rPr>
              <a:t>A project for the EURATOM WP2018 for NFRP-2018-4</a:t>
            </a:r>
          </a:p>
          <a:p>
            <a:pPr>
              <a:buFontTx/>
              <a:buNone/>
            </a:pPr>
            <a:r>
              <a:rPr lang="en-GB" altLang="en-US" sz="1800" dirty="0">
                <a:latin typeface="Arial" panose="020B0604020202020204" pitchFamily="34" charset="0"/>
                <a:cs typeface="Arial" panose="020B0604020202020204" pitchFamily="34" charset="0"/>
              </a:rPr>
              <a:t>Project Start date: 01/09/2019 	</a:t>
            </a:r>
          </a:p>
          <a:p>
            <a:pPr>
              <a:buFontTx/>
              <a:buNone/>
            </a:pPr>
            <a:r>
              <a:rPr lang="en-GB" altLang="en-US" sz="1800" dirty="0">
                <a:latin typeface="Arial" panose="020B0604020202020204" pitchFamily="34" charset="0"/>
                <a:cs typeface="Arial" panose="020B0604020202020204" pitchFamily="34" charset="0"/>
              </a:rPr>
              <a:t>Duration: 48 months</a:t>
            </a:r>
          </a:p>
          <a:p>
            <a:pPr>
              <a:buFontTx/>
              <a:buNone/>
            </a:pPr>
            <a:r>
              <a:rPr lang="en-GB" altLang="en-US" sz="1800" dirty="0">
                <a:latin typeface="Arial" panose="020B0604020202020204" pitchFamily="34" charset="0"/>
                <a:cs typeface="Arial" panose="020B0604020202020204" pitchFamily="34" charset="0"/>
              </a:rPr>
              <a:t>EU contribution: 3.5 </a:t>
            </a:r>
            <a:r>
              <a:rPr lang="en-GB" altLang="en-US" sz="1800" dirty="0" err="1">
                <a:latin typeface="Arial" panose="020B0604020202020204" pitchFamily="34" charset="0"/>
                <a:cs typeface="Arial" panose="020B0604020202020204" pitchFamily="34" charset="0"/>
              </a:rPr>
              <a:t>MEuros</a:t>
            </a:r>
            <a:endParaRPr lang="en-GB" altLang="en-US" sz="1800" dirty="0">
              <a:latin typeface="Arial" panose="020B0604020202020204" pitchFamily="34" charset="0"/>
              <a:cs typeface="Arial" panose="020B0604020202020204" pitchFamily="34" charset="0"/>
            </a:endParaRPr>
          </a:p>
          <a:p>
            <a:pPr algn="ctr">
              <a:buFontTx/>
              <a:buNone/>
            </a:pPr>
            <a:endParaRPr lang="en-GB" altLang="en-US" sz="1000" dirty="0">
              <a:latin typeface="Arial" panose="020B0604020202020204" pitchFamily="34" charset="0"/>
              <a:cs typeface="Arial" panose="020B0604020202020204" pitchFamily="34" charset="0"/>
            </a:endParaRPr>
          </a:p>
          <a:p>
            <a:pPr marL="1346200" indent="-1346200">
              <a:buFontTx/>
              <a:buNone/>
            </a:pPr>
            <a:r>
              <a:rPr lang="en-GB" altLang="en-US" sz="1800" dirty="0">
                <a:latin typeface="Arial" panose="020B0604020202020204" pitchFamily="34" charset="0"/>
                <a:cs typeface="Arial" panose="020B0604020202020204" pitchFamily="34" charset="0"/>
              </a:rPr>
              <a:t>35 Partners: </a:t>
            </a:r>
            <a:r>
              <a:rPr lang="en-GB" altLang="en-US" sz="1800" i="1" u="sng" dirty="0">
                <a:latin typeface="Arial" panose="020B0604020202020204" pitchFamily="34" charset="0"/>
                <a:cs typeface="Arial" panose="020B0604020202020204" pitchFamily="34" charset="0"/>
              </a:rPr>
              <a:t>CIEMAT</a:t>
            </a:r>
            <a:r>
              <a:rPr lang="en-GB" altLang="en-US" sz="1800" dirty="0">
                <a:latin typeface="Arial" panose="020B0604020202020204" pitchFamily="34" charset="0"/>
                <a:cs typeface="Arial" panose="020B0604020202020204" pitchFamily="34" charset="0"/>
              </a:rPr>
              <a:t>, </a:t>
            </a:r>
            <a:r>
              <a:rPr lang="en-GB" altLang="en-US" sz="1800" dirty="0" err="1">
                <a:latin typeface="Arial" panose="020B0604020202020204" pitchFamily="34" charset="0"/>
                <a:cs typeface="Arial" panose="020B0604020202020204" pitchFamily="34" charset="0"/>
              </a:rPr>
              <a:t>Atomki</a:t>
            </a:r>
            <a:r>
              <a:rPr lang="en-GB" altLang="en-US" sz="1800" dirty="0">
                <a:latin typeface="Arial" panose="020B0604020202020204" pitchFamily="34" charset="0"/>
                <a:cs typeface="Arial" panose="020B0604020202020204" pitchFamily="34" charset="0"/>
              </a:rPr>
              <a:t>, CEA, CERN, CNRS, CSIC, CVREZ, ENEA, HZDR, IFIN-HH, IRSN, IST-ID, JRC, JSI, JYU, KIT, NPI, NPL, NRG, NTUA, PSI, PTB, SCK-CEN, Sofia, TUW, UB, ULODZ, UMAINZ, UMANCH, UOI, UPC, UPM, USC, USE, UU.</a:t>
            </a:r>
          </a:p>
          <a:p>
            <a:pPr marL="1346200" indent="-1346200">
              <a:buFontTx/>
              <a:buNone/>
            </a:pPr>
            <a:r>
              <a:rPr lang="en-GB" altLang="en-US" sz="1800" dirty="0">
                <a:latin typeface="Arial" panose="020B0604020202020204" pitchFamily="34" charset="0"/>
                <a:cs typeface="Arial" panose="020B0604020202020204" pitchFamily="34" charset="0"/>
              </a:rPr>
              <a:t>from 18 countries (Au, Be, Bu, </a:t>
            </a:r>
            <a:r>
              <a:rPr lang="en-GB" altLang="en-US" sz="1800" dirty="0" err="1">
                <a:latin typeface="Arial" panose="020B0604020202020204" pitchFamily="34" charset="0"/>
                <a:cs typeface="Arial" panose="020B0604020202020204" pitchFamily="34" charset="0"/>
              </a:rPr>
              <a:t>Cz</a:t>
            </a:r>
            <a:r>
              <a:rPr lang="en-GB" altLang="en-US" sz="1800" dirty="0">
                <a:latin typeface="Arial" panose="020B0604020202020204" pitchFamily="34" charset="0"/>
                <a:cs typeface="Arial" panose="020B0604020202020204" pitchFamily="34" charset="0"/>
              </a:rPr>
              <a:t>, Fi, Fr, Ge, Gr, Hu, It, Ne, Pol, Por, Ro, </a:t>
            </a:r>
            <a:r>
              <a:rPr lang="en-GB" altLang="en-US" sz="1800" dirty="0" err="1">
                <a:latin typeface="Arial" panose="020B0604020202020204" pitchFamily="34" charset="0"/>
                <a:cs typeface="Arial" panose="020B0604020202020204" pitchFamily="34" charset="0"/>
              </a:rPr>
              <a:t>Sln</a:t>
            </a:r>
            <a:r>
              <a:rPr lang="en-GB" altLang="en-US" sz="1800" dirty="0">
                <a:latin typeface="Arial" panose="020B0604020202020204" pitchFamily="34" charset="0"/>
                <a:cs typeface="Arial" panose="020B0604020202020204" pitchFamily="34" charset="0"/>
              </a:rPr>
              <a:t>, </a:t>
            </a:r>
            <a:r>
              <a:rPr lang="en-GB" altLang="en-US" sz="1800" dirty="0" err="1">
                <a:latin typeface="Arial" panose="020B0604020202020204" pitchFamily="34" charset="0"/>
                <a:cs typeface="Arial" panose="020B0604020202020204" pitchFamily="34" charset="0"/>
              </a:rPr>
              <a:t>Sp</a:t>
            </a:r>
            <a:r>
              <a:rPr lang="en-GB" altLang="en-US" sz="1800" dirty="0">
                <a:latin typeface="Arial" panose="020B0604020202020204" pitchFamily="34" charset="0"/>
                <a:cs typeface="Arial" panose="020B0604020202020204" pitchFamily="34" charset="0"/>
              </a:rPr>
              <a:t>, </a:t>
            </a:r>
            <a:r>
              <a:rPr lang="en-GB" altLang="en-US" sz="1800" dirty="0" err="1">
                <a:latin typeface="Arial" panose="020B0604020202020204" pitchFamily="34" charset="0"/>
                <a:cs typeface="Arial" panose="020B0604020202020204" pitchFamily="34" charset="0"/>
              </a:rPr>
              <a:t>Sw</a:t>
            </a:r>
            <a:r>
              <a:rPr lang="en-GB" altLang="en-US" sz="1800" dirty="0">
                <a:latin typeface="Arial" panose="020B0604020202020204" pitchFamily="34" charset="0"/>
                <a:cs typeface="Arial" panose="020B0604020202020204" pitchFamily="34" charset="0"/>
              </a:rPr>
              <a:t>, UK)</a:t>
            </a:r>
          </a:p>
          <a:p>
            <a:pPr marL="1346200" indent="-1346200">
              <a:buFontTx/>
              <a:buNone/>
            </a:pPr>
            <a:endParaRPr lang="en-GB" altLang="en-US" sz="1000" dirty="0">
              <a:latin typeface="Arial" panose="020B0604020202020204" pitchFamily="34" charset="0"/>
              <a:cs typeface="Arial" panose="020B0604020202020204" pitchFamily="34" charset="0"/>
            </a:endParaRPr>
          </a:p>
          <a:p>
            <a:pPr marL="1346200" indent="-1346200">
              <a:buFontTx/>
              <a:buNone/>
            </a:pPr>
            <a:r>
              <a:rPr lang="en-GB" altLang="en-US" sz="1800" dirty="0">
                <a:latin typeface="Arial" panose="020B0604020202020204" pitchFamily="34" charset="0"/>
                <a:cs typeface="Arial" panose="020B0604020202020204" pitchFamily="34" charset="0"/>
              </a:rPr>
              <a:t>Coordinator: CIEMAT</a:t>
            </a:r>
          </a:p>
          <a:p>
            <a:pPr marL="1346200" indent="-1346200">
              <a:buFontTx/>
              <a:buNone/>
            </a:pPr>
            <a:r>
              <a:rPr lang="en-GB" altLang="en-US" sz="1800" b="1" dirty="0">
                <a:latin typeface="Arial" panose="020B0604020202020204" pitchFamily="34" charset="0"/>
                <a:cs typeface="Arial" panose="020B0604020202020204" pitchFamily="34" charset="0"/>
              </a:rPr>
              <a:t>EC-Officer: </a:t>
            </a:r>
            <a:r>
              <a:rPr lang="en-GB" altLang="en-US" sz="1800" b="1" dirty="0">
                <a:solidFill>
                  <a:srgbClr val="0000FF"/>
                </a:solidFill>
                <a:latin typeface="Arial" panose="020B0604020202020204" pitchFamily="34" charset="0"/>
                <a:cs typeface="Arial" panose="020B0604020202020204" pitchFamily="34" charset="0"/>
              </a:rPr>
              <a:t>Roger </a:t>
            </a:r>
            <a:r>
              <a:rPr lang="en-GB" altLang="en-US" sz="1800" b="1" dirty="0" err="1">
                <a:solidFill>
                  <a:srgbClr val="0000FF"/>
                </a:solidFill>
                <a:latin typeface="Arial" panose="020B0604020202020204" pitchFamily="34" charset="0"/>
                <a:cs typeface="Arial" panose="020B0604020202020204" pitchFamily="34" charset="0"/>
              </a:rPr>
              <a:t>Garbil</a:t>
            </a:r>
            <a:r>
              <a:rPr lang="en-GB" altLang="en-US" sz="1800" b="1" dirty="0">
                <a:solidFill>
                  <a:srgbClr val="0000FF"/>
                </a:solidFill>
                <a:latin typeface="Arial" panose="020B0604020202020204" pitchFamily="34" charset="0"/>
                <a:cs typeface="Arial" panose="020B0604020202020204" pitchFamily="34" charset="0"/>
              </a:rPr>
              <a:t> </a:t>
            </a:r>
            <a:r>
              <a:rPr lang="en-GB" altLang="en-US" sz="1800" b="1" dirty="0">
                <a:latin typeface="Arial" panose="020B0604020202020204" pitchFamily="34" charset="0"/>
                <a:cs typeface="Arial" panose="020B0604020202020204" pitchFamily="34" charset="0"/>
              </a:rPr>
              <a:t>-&gt; </a:t>
            </a:r>
            <a:r>
              <a:rPr lang="en-GB" altLang="en-US" sz="1800" b="1" dirty="0">
                <a:solidFill>
                  <a:srgbClr val="C00000"/>
                </a:solidFill>
                <a:latin typeface="Arial" panose="020B0604020202020204" pitchFamily="34" charset="0"/>
                <a:cs typeface="Arial" panose="020B0604020202020204" pitchFamily="34" charset="0"/>
              </a:rPr>
              <a:t>Katerina </a:t>
            </a:r>
            <a:r>
              <a:rPr lang="en-GB" altLang="en-US" sz="1800" b="1" dirty="0" err="1">
                <a:solidFill>
                  <a:srgbClr val="C00000"/>
                </a:solidFill>
                <a:latin typeface="Arial" panose="020B0604020202020204" pitchFamily="34" charset="0"/>
                <a:cs typeface="Arial" panose="020B0604020202020204" pitchFamily="34" charset="0"/>
              </a:rPr>
              <a:t>Ptackova</a:t>
            </a:r>
            <a:endParaRPr lang="en-GB" altLang="en-US" sz="1800" b="1" dirty="0">
              <a:solidFill>
                <a:srgbClr val="C00000"/>
              </a:solidFill>
              <a:latin typeface="Arial" panose="020B0604020202020204" pitchFamily="34" charset="0"/>
              <a:cs typeface="Arial" panose="020B0604020202020204" pitchFamily="34" charset="0"/>
            </a:endParaRPr>
          </a:p>
          <a:p>
            <a:pPr marL="1346200" indent="-1346200">
              <a:buFontTx/>
              <a:buNone/>
            </a:pPr>
            <a:r>
              <a:rPr lang="en-GB" altLang="en-US" sz="1800" b="1" dirty="0">
                <a:solidFill>
                  <a:srgbClr val="C00000"/>
                </a:solidFill>
                <a:latin typeface="Arial" panose="020B0604020202020204" pitchFamily="34" charset="0"/>
                <a:cs typeface="Arial" panose="020B0604020202020204" pitchFamily="34" charset="0"/>
              </a:rPr>
              <a:t>Consortium agreement signed and available from SANDA web</a:t>
            </a:r>
          </a:p>
        </p:txBody>
      </p:sp>
    </p:spTree>
    <p:extLst>
      <p:ext uri="{BB962C8B-B14F-4D97-AF65-F5344CB8AC3E}">
        <p14:creationId xmlns:p14="http://schemas.microsoft.com/office/powerpoint/2010/main" val="736187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11277" y="269457"/>
            <a:ext cx="8121445" cy="3342453"/>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r>
              <a:rPr lang="en-GB" altLang="es-ES" sz="2400" b="1" dirty="0">
                <a:solidFill>
                  <a:srgbClr val="0000FF"/>
                </a:solidFill>
                <a:latin typeface="Arial" panose="020B0604020202020204" pitchFamily="34" charset="0"/>
                <a:cs typeface="Arial" panose="020B0604020202020204" pitchFamily="34" charset="0"/>
              </a:rPr>
              <a:t>SANDA </a:t>
            </a:r>
            <a:r>
              <a:rPr lang="en-GB" altLang="es-ES" sz="2400" b="1" dirty="0">
                <a:solidFill>
                  <a:srgbClr val="00B050"/>
                </a:solidFill>
                <a:latin typeface="Arial" panose="020B0604020202020204" pitchFamily="34" charset="0"/>
                <a:cs typeface="Arial" panose="020B0604020202020204" pitchFamily="34" charset="0"/>
              </a:rPr>
              <a:t>Basic data</a:t>
            </a:r>
          </a:p>
          <a:p>
            <a:pPr algn="r">
              <a:buFontTx/>
              <a:buNone/>
            </a:pPr>
            <a:endParaRPr lang="en-GB" altLang="en-US" sz="1000" dirty="0">
              <a:latin typeface="Arial" panose="020B0604020202020204" pitchFamily="34" charset="0"/>
              <a:cs typeface="Arial" panose="020B0604020202020204" pitchFamily="34" charset="0"/>
            </a:endParaRPr>
          </a:p>
          <a:p>
            <a:pPr>
              <a:buFontTx/>
              <a:buNone/>
            </a:pPr>
            <a:r>
              <a:rPr lang="en-GB" altLang="en-US" sz="1800" dirty="0">
                <a:latin typeface="Arial" panose="020B0604020202020204" pitchFamily="34" charset="0"/>
                <a:cs typeface="Arial" panose="020B0604020202020204" pitchFamily="34" charset="0"/>
              </a:rPr>
              <a:t>Project Start date: 01/09/2019 -&gt; 	</a:t>
            </a:r>
            <a:r>
              <a:rPr lang="en-GB" altLang="en-US" sz="1800" b="1" dirty="0">
                <a:solidFill>
                  <a:srgbClr val="C00000"/>
                </a:solidFill>
                <a:latin typeface="Arial" panose="020B0604020202020204" pitchFamily="34" charset="0"/>
                <a:cs typeface="Arial" panose="020B0604020202020204" pitchFamily="34" charset="0"/>
              </a:rPr>
              <a:t>18 months period 28/02/2021</a:t>
            </a:r>
          </a:p>
          <a:p>
            <a:pPr>
              <a:buFontTx/>
              <a:buNone/>
            </a:pPr>
            <a:r>
              <a:rPr lang="en-GB" altLang="en-US" sz="1800" b="1" dirty="0">
                <a:solidFill>
                  <a:srgbClr val="C00000"/>
                </a:solidFill>
                <a:latin typeface="Arial" panose="020B0604020202020204" pitchFamily="34" charset="0"/>
                <a:cs typeface="Arial" panose="020B0604020202020204" pitchFamily="34" charset="0"/>
              </a:rPr>
              <a:t>		</a:t>
            </a:r>
          </a:p>
          <a:p>
            <a:pPr>
              <a:buFontTx/>
              <a:buNone/>
            </a:pPr>
            <a:r>
              <a:rPr lang="en-GB" altLang="en-US" sz="1800" b="1" dirty="0">
                <a:solidFill>
                  <a:srgbClr val="C00000"/>
                </a:solidFill>
                <a:latin typeface="Arial" panose="020B0604020202020204" pitchFamily="34" charset="0"/>
                <a:cs typeface="Arial" panose="020B0604020202020204" pitchFamily="34" charset="0"/>
              </a:rPr>
              <a:t>Periodic report in 60days 29/04/2021</a:t>
            </a:r>
          </a:p>
          <a:p>
            <a:pPr>
              <a:buFontTx/>
              <a:buNone/>
            </a:pPr>
            <a:r>
              <a:rPr lang="en-GB" altLang="en-US" sz="1800" b="1" dirty="0">
                <a:solidFill>
                  <a:srgbClr val="C00000"/>
                </a:solidFill>
                <a:latin typeface="Arial" panose="020B0604020202020204" pitchFamily="34" charset="0"/>
                <a:cs typeface="Arial" panose="020B0604020202020204" pitchFamily="34" charset="0"/>
              </a:rPr>
              <a:t>	</a:t>
            </a:r>
            <a:r>
              <a:rPr lang="en-GB" altLang="en-US" sz="1800" dirty="0">
                <a:latin typeface="Arial" panose="020B060402020202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periodic technical report</a:t>
            </a:r>
          </a:p>
          <a:p>
            <a:pPr>
              <a:buFontTx/>
              <a:buNone/>
            </a:pPr>
            <a:r>
              <a:rPr lang="en-US" altLang="en-US" sz="1800" dirty="0">
                <a:latin typeface="Arial" panose="020B0604020202020204" pitchFamily="34" charset="0"/>
                <a:cs typeface="Arial" panose="020B0604020202020204" pitchFamily="34" charset="0"/>
              </a:rPr>
              <a:t>	- periodic financial report</a:t>
            </a:r>
          </a:p>
          <a:p>
            <a:pPr marL="0" indent="0">
              <a:buNone/>
            </a:pPr>
            <a:endParaRPr lang="en-US" altLang="en-US" sz="1400" dirty="0">
              <a:solidFill>
                <a:srgbClr val="0000FF"/>
              </a:solidFill>
              <a:latin typeface="Arial" panose="020B0604020202020204" pitchFamily="34" charset="0"/>
              <a:cs typeface="Arial" panose="020B0604020202020204" pitchFamily="34" charset="0"/>
            </a:endParaRPr>
          </a:p>
          <a:p>
            <a:pPr>
              <a:buNone/>
            </a:pPr>
            <a:r>
              <a:rPr lang="en-US" altLang="en-US" sz="1800" b="1" dirty="0">
                <a:solidFill>
                  <a:srgbClr val="0000FF"/>
                </a:solidFill>
                <a:latin typeface="Arial" panose="020B0604020202020204" pitchFamily="34" charset="0"/>
                <a:cs typeface="Arial" panose="020B0604020202020204" pitchFamily="34" charset="0"/>
              </a:rPr>
              <a:t>Continuous reporting functionality in the Funding &amp; Tenders Portal</a:t>
            </a:r>
            <a:r>
              <a:rPr lang="en-US" altLang="en-US" sz="1800" b="1" dirty="0">
                <a:latin typeface="Arial" panose="020B0604020202020204" pitchFamily="34" charset="0"/>
                <a:cs typeface="Arial" panose="020B0604020202020204" pitchFamily="34" charset="0"/>
              </a:rPr>
              <a:t>:</a:t>
            </a:r>
          </a:p>
          <a:p>
            <a:pPr>
              <a:buFontTx/>
              <a:buNone/>
            </a:pPr>
            <a:endParaRPr lang="en-GB" altLang="en-US" sz="1800" b="1" dirty="0">
              <a:solidFill>
                <a:srgbClr val="C00000"/>
              </a:solidFill>
              <a:latin typeface="Arial" panose="020B0604020202020204" pitchFamily="34" charset="0"/>
              <a:cs typeface="Arial" panose="020B0604020202020204" pitchFamily="34" charset="0"/>
            </a:endParaRPr>
          </a:p>
        </p:txBody>
      </p:sp>
      <p:pic>
        <p:nvPicPr>
          <p:cNvPr id="3" name="Picture 1" descr="04-Captura de pantalla 2019-09-09 a las 19.02.09.png">
            <a:extLst>
              <a:ext uri="{FF2B5EF4-FFF2-40B4-BE49-F238E27FC236}">
                <a16:creationId xmlns:a16="http://schemas.microsoft.com/office/drawing/2014/main" id="{391CAF28-E986-4C05-97FB-FE9DFC581C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1920" y="3276062"/>
            <a:ext cx="5292080" cy="3351379"/>
          </a:xfrm>
          <a:prstGeom prst="rect">
            <a:avLst/>
          </a:prstGeom>
        </p:spPr>
      </p:pic>
      <p:sp>
        <p:nvSpPr>
          <p:cNvPr id="5" name="CuadroTexto 4">
            <a:extLst>
              <a:ext uri="{FF2B5EF4-FFF2-40B4-BE49-F238E27FC236}">
                <a16:creationId xmlns:a16="http://schemas.microsoft.com/office/drawing/2014/main" id="{870E7E94-B56F-455C-9AA0-4B429F7C88CF}"/>
              </a:ext>
            </a:extLst>
          </p:cNvPr>
          <p:cNvSpPr txBox="1"/>
          <p:nvPr/>
        </p:nvSpPr>
        <p:spPr>
          <a:xfrm>
            <a:off x="323528" y="3140968"/>
            <a:ext cx="3456384" cy="3077766"/>
          </a:xfrm>
          <a:prstGeom prst="rect">
            <a:avLst/>
          </a:prstGeom>
          <a:noFill/>
        </p:spPr>
        <p:txBody>
          <a:bodyPr wrap="square">
            <a:spAutoFit/>
          </a:bodyPr>
          <a:lstStyle/>
          <a:p>
            <a:r>
              <a:rPr lang="en-US" altLang="en-US" sz="1600" dirty="0">
                <a:latin typeface="Arial" panose="020B0604020202020204" pitchFamily="34" charset="0"/>
                <a:cs typeface="Arial" panose="020B0604020202020204" pitchFamily="34" charset="0"/>
              </a:rPr>
              <a:t>As a beneficiary, you can and should use the continuous reporting functionality as soon as the project starts to submit information about the progress of your project. This includes:</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Deliverables</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progress in achieving milestones</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updates to the publishable summary</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response to critical risks, </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publications, </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communications activities, </a:t>
            </a:r>
          </a:p>
          <a:p>
            <a:pPr marL="373063" lvl="1" indent="-285750">
              <a:buFontTx/>
              <a:buChar char="-"/>
            </a:pPr>
            <a:r>
              <a:rPr lang="en-US" altLang="en-US" sz="1400" dirty="0">
                <a:solidFill>
                  <a:srgbClr val="0000FF"/>
                </a:solidFill>
                <a:latin typeface="Arial" panose="020B0604020202020204" pitchFamily="34" charset="0"/>
                <a:cs typeface="Arial" panose="020B0604020202020204" pitchFamily="34" charset="0"/>
              </a:rPr>
              <a:t>IPRs</a:t>
            </a:r>
          </a:p>
        </p:txBody>
      </p:sp>
    </p:spTree>
    <p:extLst>
      <p:ext uri="{BB962C8B-B14F-4D97-AF65-F5344CB8AC3E}">
        <p14:creationId xmlns:p14="http://schemas.microsoft.com/office/powerpoint/2010/main" val="1561327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476672"/>
            <a:ext cx="2189446" cy="369332"/>
          </a:xfrm>
          <a:prstGeom prst="rect">
            <a:avLst/>
          </a:prstGeom>
        </p:spPr>
        <p:txBody>
          <a:bodyPr wrap="none">
            <a:spAutoFit/>
          </a:bodyPr>
          <a:lstStyle/>
          <a:p>
            <a:pPr algn="ct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a:t>
            </a:r>
            <a:r>
              <a:rPr lang="en-US" altLang="es-ES" b="1" dirty="0">
                <a:solidFill>
                  <a:srgbClr val="00B050"/>
                </a:solidFill>
                <a:latin typeface="Arial" panose="020B0604020202020204" pitchFamily="34" charset="0"/>
                <a:cs typeface="Arial" panose="020B0604020202020204" pitchFamily="34" charset="0"/>
              </a:rPr>
              <a:t>objectives</a:t>
            </a:r>
          </a:p>
        </p:txBody>
      </p:sp>
      <p:pic>
        <p:nvPicPr>
          <p:cNvPr id="3" name="2 Imagen"/>
          <p:cNvPicPr/>
          <p:nvPr/>
        </p:nvPicPr>
        <p:blipFill>
          <a:blip r:embed="rId2">
            <a:extLst>
              <a:ext uri="{28A0092B-C50C-407E-A947-70E740481C1C}">
                <a14:useLocalDpi xmlns:a14="http://schemas.microsoft.com/office/drawing/2010/main" val="0"/>
              </a:ext>
            </a:extLst>
          </a:blip>
          <a:srcRect/>
          <a:stretch>
            <a:fillRect/>
          </a:stretch>
        </p:blipFill>
        <p:spPr bwMode="auto">
          <a:xfrm>
            <a:off x="467544" y="3284984"/>
            <a:ext cx="7816928" cy="3168352"/>
          </a:xfrm>
          <a:prstGeom prst="rect">
            <a:avLst/>
          </a:prstGeom>
          <a:noFill/>
        </p:spPr>
      </p:pic>
      <p:pic>
        <p:nvPicPr>
          <p:cNvPr id="4" name="3 Imagen"/>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16632"/>
            <a:ext cx="4405496" cy="2952328"/>
          </a:xfrm>
          <a:prstGeom prst="rect">
            <a:avLst/>
          </a:prstGeom>
          <a:noFill/>
          <a:ln>
            <a:noFill/>
          </a:ln>
        </p:spPr>
      </p:pic>
      <p:sp>
        <p:nvSpPr>
          <p:cNvPr id="5" name="CuadroTexto 4">
            <a:extLst>
              <a:ext uri="{FF2B5EF4-FFF2-40B4-BE49-F238E27FC236}">
                <a16:creationId xmlns:a16="http://schemas.microsoft.com/office/drawing/2014/main" id="{320B00AD-0D9F-4DA0-AA20-25BC757F6530}"/>
              </a:ext>
            </a:extLst>
          </p:cNvPr>
          <p:cNvSpPr txBox="1"/>
          <p:nvPr/>
        </p:nvSpPr>
        <p:spPr>
          <a:xfrm>
            <a:off x="395536" y="1196752"/>
            <a:ext cx="3888432" cy="1815882"/>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The proposal has been prepared in close contact with OECD/NEA, the IAEA Nuclear Data Section and the various organizations contributing to the JEFF project.</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The project will strongly collaborate with the ARIEL proposal for access to Nuclear Data related facilities.</a:t>
            </a:r>
            <a:endParaRPr lang="es-E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4170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450926"/>
            <a:ext cx="2061205" cy="369332"/>
          </a:xfrm>
          <a:prstGeom prst="rect">
            <a:avLst/>
          </a:prstGeom>
        </p:spPr>
        <p:txBody>
          <a:bodyPr wrap="none">
            <a:spAutoFit/>
          </a:bodyPr>
          <a:lstStyle/>
          <a:p>
            <a:pPr algn="ctr">
              <a:buFont typeface="Arial" pitchFamily="34" charset="0"/>
              <a:buNone/>
            </a:pPr>
            <a:r>
              <a:rPr lang="en-US" altLang="es-ES" b="1" dirty="0">
                <a:solidFill>
                  <a:srgbClr val="0000FF"/>
                </a:solidFill>
                <a:latin typeface="Arial" panose="020B0604020202020204" pitchFamily="34" charset="0"/>
                <a:cs typeface="Arial" panose="020B0604020202020204" pitchFamily="34" charset="0"/>
              </a:rPr>
              <a:t>SANDA </a:t>
            </a:r>
            <a:r>
              <a:rPr lang="en-US" altLang="es-ES" b="1" dirty="0">
                <a:solidFill>
                  <a:srgbClr val="00B050"/>
                </a:solidFill>
                <a:latin typeface="Arial" panose="020B0604020202020204" pitchFamily="34" charset="0"/>
                <a:cs typeface="Arial" panose="020B0604020202020204" pitchFamily="34" charset="0"/>
              </a:rPr>
              <a:t>structure</a:t>
            </a:r>
          </a:p>
        </p:txBody>
      </p:sp>
      <p:pic>
        <p:nvPicPr>
          <p:cNvPr id="5" name="4 Imagen"/>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35592"/>
            <a:ext cx="6822732" cy="3168352"/>
          </a:xfrm>
          <a:prstGeom prst="rect">
            <a:avLst/>
          </a:prstGeom>
          <a:noFill/>
        </p:spPr>
      </p:pic>
      <p:graphicFrame>
        <p:nvGraphicFramePr>
          <p:cNvPr id="7" name="6 Tabla"/>
          <p:cNvGraphicFramePr>
            <a:graphicFrameLocks noGrp="1"/>
          </p:cNvGraphicFramePr>
          <p:nvPr>
            <p:extLst>
              <p:ext uri="{D42A27DB-BD31-4B8C-83A1-F6EECF244321}">
                <p14:modId xmlns:p14="http://schemas.microsoft.com/office/powerpoint/2010/main" val="1788187227"/>
              </p:ext>
            </p:extLst>
          </p:nvPr>
        </p:nvGraphicFramePr>
        <p:xfrm>
          <a:off x="2987824" y="4077072"/>
          <a:ext cx="5667520" cy="2651760"/>
        </p:xfrm>
        <a:graphic>
          <a:graphicData uri="http://schemas.openxmlformats.org/drawingml/2006/table">
            <a:tbl>
              <a:tblPr firstRow="1" bandRow="1">
                <a:tableStyleId>{5940675A-B579-460E-94D1-54222C63F5DA}</a:tableStyleId>
              </a:tblPr>
              <a:tblGrid>
                <a:gridCol w="524336">
                  <a:extLst>
                    <a:ext uri="{9D8B030D-6E8A-4147-A177-3AD203B41FA5}">
                      <a16:colId xmlns:a16="http://schemas.microsoft.com/office/drawing/2014/main" val="20000"/>
                    </a:ext>
                  </a:extLst>
                </a:gridCol>
                <a:gridCol w="3598382">
                  <a:extLst>
                    <a:ext uri="{9D8B030D-6E8A-4147-A177-3AD203B41FA5}">
                      <a16:colId xmlns:a16="http://schemas.microsoft.com/office/drawing/2014/main" val="20001"/>
                    </a:ext>
                  </a:extLst>
                </a:gridCol>
                <a:gridCol w="917842">
                  <a:extLst>
                    <a:ext uri="{9D8B030D-6E8A-4147-A177-3AD203B41FA5}">
                      <a16:colId xmlns:a16="http://schemas.microsoft.com/office/drawing/2014/main" val="20002"/>
                    </a:ext>
                  </a:extLst>
                </a:gridCol>
                <a:gridCol w="626960">
                  <a:extLst>
                    <a:ext uri="{9D8B030D-6E8A-4147-A177-3AD203B41FA5}">
                      <a16:colId xmlns:a16="http://schemas.microsoft.com/office/drawing/2014/main" val="20003"/>
                    </a:ext>
                  </a:extLst>
                </a:gridCol>
              </a:tblGrid>
              <a:tr h="370840">
                <a:tc>
                  <a:txBody>
                    <a:bodyPr/>
                    <a:lstStyle/>
                    <a:p>
                      <a:pPr marL="21590" algn="ctr">
                        <a:spcBef>
                          <a:spcPts val="600"/>
                        </a:spcBef>
                        <a:spcAft>
                          <a:spcPts val="600"/>
                        </a:spcAft>
                      </a:pPr>
                      <a:r>
                        <a:rPr lang="en-GB" sz="1400" dirty="0">
                          <a:effectLst/>
                          <a:latin typeface="Arial" panose="020B0604020202020204" pitchFamily="34" charset="0"/>
                          <a:cs typeface="Arial" panose="020B0604020202020204" pitchFamily="34" charset="0"/>
                        </a:rPr>
                        <a:t>WP#</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ctr">
                        <a:spcBef>
                          <a:spcPts val="600"/>
                        </a:spcBef>
                        <a:spcAft>
                          <a:spcPts val="600"/>
                        </a:spcAft>
                      </a:pPr>
                      <a:r>
                        <a:rPr lang="en-GB" sz="1400">
                          <a:effectLst/>
                          <a:latin typeface="Arial" panose="020B0604020202020204" pitchFamily="34" charset="0"/>
                          <a:cs typeface="Arial" panose="020B0604020202020204" pitchFamily="34" charset="0"/>
                        </a:rPr>
                        <a:t>Work Package Title</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ctr">
                        <a:spcBef>
                          <a:spcPts val="600"/>
                        </a:spcBef>
                        <a:spcAft>
                          <a:spcPts val="600"/>
                        </a:spcAft>
                      </a:pPr>
                      <a:r>
                        <a:rPr lang="en-GB" sz="1400" dirty="0">
                          <a:effectLst/>
                          <a:latin typeface="Arial" panose="020B0604020202020204" pitchFamily="34" charset="0"/>
                          <a:cs typeface="Arial" panose="020B0604020202020204" pitchFamily="34" charset="0"/>
                        </a:rPr>
                        <a:t>Lead P</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ctr">
                        <a:spcBef>
                          <a:spcPts val="600"/>
                        </a:spcBef>
                        <a:spcAft>
                          <a:spcPts val="600"/>
                        </a:spcAft>
                      </a:pPr>
                      <a:r>
                        <a:rPr lang="en-GB" sz="1400" dirty="0">
                          <a:effectLst/>
                          <a:latin typeface="Arial" panose="020B0604020202020204" pitchFamily="34" charset="0"/>
                          <a:cs typeface="Arial" panose="020B0604020202020204" pitchFamily="34" charset="0"/>
                        </a:rPr>
                        <a:t>PM</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0"/>
                  </a:ext>
                </a:extLst>
              </a:tr>
              <a:tr h="370840">
                <a:tc>
                  <a:txBody>
                    <a:bodyPr/>
                    <a:lstStyle/>
                    <a:p>
                      <a:pPr marL="21590" algn="just">
                        <a:spcBef>
                          <a:spcPts val="600"/>
                        </a:spcBef>
                        <a:spcAft>
                          <a:spcPts val="600"/>
                        </a:spcAft>
                      </a:pPr>
                      <a:r>
                        <a:rPr lang="en-GB" sz="1400" dirty="0">
                          <a:effectLst/>
                          <a:latin typeface="Arial" panose="020B0604020202020204" pitchFamily="34" charset="0"/>
                          <a:cs typeface="Arial" panose="020B0604020202020204" pitchFamily="34" charset="0"/>
                        </a:rPr>
                        <a:t>1</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200" dirty="0">
                          <a:effectLst/>
                          <a:latin typeface="Arial" panose="020B0604020202020204" pitchFamily="34" charset="0"/>
                          <a:cs typeface="Arial" panose="020B0604020202020204" pitchFamily="34" charset="0"/>
                        </a:rPr>
                        <a:t>Developments of new innovative detector devices</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CNRS</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a:effectLst/>
                          <a:latin typeface="Arial" panose="020B0604020202020204" pitchFamily="34" charset="0"/>
                          <a:cs typeface="Arial" panose="020B0604020202020204" pitchFamily="34" charset="0"/>
                        </a:rPr>
                        <a:t>80.8</a:t>
                      </a:r>
                      <a:endParaRPr lang="es-ES" sz="140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2</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200" dirty="0">
                          <a:effectLst/>
                          <a:latin typeface="Arial" panose="020B0604020202020204" pitchFamily="34" charset="0"/>
                          <a:cs typeface="Arial" panose="020B0604020202020204" pitchFamily="34" charset="0"/>
                        </a:rPr>
                        <a:t>New nuclear data measurements for energy and non-energy applications</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CIEMAT</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a:effectLst/>
                          <a:latin typeface="Arial" panose="020B0604020202020204" pitchFamily="34" charset="0"/>
                          <a:cs typeface="Arial" panose="020B0604020202020204" pitchFamily="34" charset="0"/>
                        </a:rPr>
                        <a:t>213</a:t>
                      </a:r>
                      <a:endParaRPr lang="es-ES" sz="140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3</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200" dirty="0">
                          <a:effectLst/>
                          <a:latin typeface="Arial" panose="020B0604020202020204" pitchFamily="34" charset="0"/>
                          <a:cs typeface="Arial" panose="020B0604020202020204" pitchFamily="34" charset="0"/>
                        </a:rPr>
                        <a:t>Target Preparation for Improvement of Nuclear Data Measurements</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PSI</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a:effectLst/>
                          <a:latin typeface="Arial" panose="020B0604020202020204" pitchFamily="34" charset="0"/>
                          <a:cs typeface="Arial" panose="020B0604020202020204" pitchFamily="34" charset="0"/>
                        </a:rPr>
                        <a:t>66.2</a:t>
                      </a:r>
                      <a:endParaRPr lang="es-ES" sz="140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4</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spcBef>
                          <a:spcPts val="600"/>
                        </a:spcBef>
                        <a:spcAft>
                          <a:spcPts val="600"/>
                        </a:spcAft>
                      </a:pPr>
                      <a:r>
                        <a:rPr lang="en-GB" sz="1200" dirty="0">
                          <a:effectLst/>
                          <a:latin typeface="Arial" panose="020B0604020202020204" pitchFamily="34" charset="0"/>
                          <a:cs typeface="Arial" panose="020B0604020202020204" pitchFamily="34" charset="0"/>
                        </a:rPr>
                        <a:t>Nuclear data evaluation and uncertainties</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PSI</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a:effectLst/>
                          <a:latin typeface="Arial" panose="020B0604020202020204" pitchFamily="34" charset="0"/>
                          <a:cs typeface="Arial" panose="020B0604020202020204" pitchFamily="34" charset="0"/>
                        </a:rPr>
                        <a:t>173.2</a:t>
                      </a:r>
                      <a:endParaRPr lang="es-ES" sz="140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5</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200" dirty="0">
                          <a:effectLst/>
                          <a:latin typeface="Arial" panose="020B0604020202020204" pitchFamily="34" charset="0"/>
                          <a:cs typeface="Arial" panose="020B0604020202020204" pitchFamily="34" charset="0"/>
                        </a:rPr>
                        <a:t>Nuclear data validation and integral experiments</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CEA</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a:effectLst/>
                          <a:latin typeface="Arial" panose="020B0604020202020204" pitchFamily="34" charset="0"/>
                          <a:cs typeface="Arial" panose="020B0604020202020204" pitchFamily="34" charset="0"/>
                        </a:rPr>
                        <a:t>69.2</a:t>
                      </a:r>
                      <a:endParaRPr lang="es-ES" sz="140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marL="21590" algn="just">
                        <a:spcBef>
                          <a:spcPts val="600"/>
                        </a:spcBef>
                        <a:spcAft>
                          <a:spcPts val="600"/>
                        </a:spcAft>
                      </a:pPr>
                      <a:r>
                        <a:rPr lang="en-GB" sz="1400">
                          <a:effectLst/>
                          <a:latin typeface="Arial" panose="020B0604020202020204" pitchFamily="34" charset="0"/>
                          <a:cs typeface="Arial" panose="020B0604020202020204" pitchFamily="34" charset="0"/>
                        </a:rPr>
                        <a:t>6</a:t>
                      </a:r>
                      <a:endParaRPr lang="es-ES" sz="140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spcBef>
                          <a:spcPts val="600"/>
                        </a:spcBef>
                        <a:spcAft>
                          <a:spcPts val="600"/>
                        </a:spcAft>
                      </a:pPr>
                      <a:r>
                        <a:rPr lang="en-GB" sz="1200" dirty="0">
                          <a:effectLst/>
                          <a:latin typeface="Arial" panose="020B0604020202020204" pitchFamily="34" charset="0"/>
                          <a:cs typeface="Arial" panose="020B0604020202020204" pitchFamily="34" charset="0"/>
                        </a:rPr>
                        <a:t>Management, ND research coordination at EU level and Education and Training</a:t>
                      </a:r>
                      <a:endParaRPr lang="es-ES" sz="12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just">
                        <a:spcBef>
                          <a:spcPts val="600"/>
                        </a:spcBef>
                        <a:spcAft>
                          <a:spcPts val="600"/>
                        </a:spcAft>
                      </a:pPr>
                      <a:r>
                        <a:rPr lang="en-GB" sz="1400" dirty="0">
                          <a:effectLst/>
                          <a:latin typeface="Arial" panose="020B0604020202020204" pitchFamily="34" charset="0"/>
                          <a:cs typeface="Arial" panose="020B0604020202020204" pitchFamily="34" charset="0"/>
                        </a:rPr>
                        <a:t>CIEMAT</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tc>
                  <a:txBody>
                    <a:bodyPr/>
                    <a:lstStyle/>
                    <a:p>
                      <a:pPr marL="21590" algn="r">
                        <a:spcBef>
                          <a:spcPts val="600"/>
                        </a:spcBef>
                        <a:spcAft>
                          <a:spcPts val="600"/>
                        </a:spcAft>
                      </a:pPr>
                      <a:r>
                        <a:rPr lang="en-GB" sz="1400" dirty="0">
                          <a:effectLst/>
                          <a:latin typeface="Arial" panose="020B0604020202020204" pitchFamily="34" charset="0"/>
                          <a:cs typeface="Arial" panose="020B0604020202020204" pitchFamily="34" charset="0"/>
                        </a:rPr>
                        <a:t>27.4</a:t>
                      </a:r>
                      <a:endParaRPr lang="es-ES" sz="1400" dirty="0">
                        <a:effectLst/>
                        <a:latin typeface="Arial" panose="020B0604020202020204" pitchFamily="34" charset="0"/>
                        <a:ea typeface="Times New Roman"/>
                        <a:cs typeface="Arial" panose="020B0604020202020204" pitchFamily="34" charset="0"/>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26651781"/>
      </p:ext>
    </p:extLst>
  </p:cSld>
  <p:clrMapOvr>
    <a:masterClrMapping/>
  </p:clrMapOvr>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1489</Words>
  <Application>Microsoft Office PowerPoint</Application>
  <PresentationFormat>Presentación en pantalla (4:3)</PresentationFormat>
  <Paragraphs>167</Paragraphs>
  <Slides>11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11</vt:i4>
      </vt:variant>
    </vt:vector>
  </HeadingPairs>
  <TitlesOfParts>
    <vt:vector size="14" baseType="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Kike</dc:creator>
  <cp:lastModifiedBy>Enr Gon</cp:lastModifiedBy>
  <cp:revision>101</cp:revision>
  <dcterms:created xsi:type="dcterms:W3CDTF">2019-05-03T11:16:22Z</dcterms:created>
  <dcterms:modified xsi:type="dcterms:W3CDTF">2021-02-08T20:23:16Z</dcterms:modified>
</cp:coreProperties>
</file>