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03" r:id="rId2"/>
    <p:sldId id="304" r:id="rId3"/>
    <p:sldId id="305" r:id="rId4"/>
    <p:sldId id="306" r:id="rId5"/>
    <p:sldId id="307" r:id="rId6"/>
    <p:sldId id="308" r:id="rId7"/>
    <p:sldId id="326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317" r:id="rId17"/>
    <p:sldId id="318" r:id="rId18"/>
    <p:sldId id="319" r:id="rId19"/>
    <p:sldId id="320" r:id="rId20"/>
    <p:sldId id="321" r:id="rId21"/>
    <p:sldId id="325" r:id="rId22"/>
    <p:sldId id="322" r:id="rId23"/>
    <p:sldId id="323" r:id="rId24"/>
    <p:sldId id="32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83">
          <p15:clr>
            <a:srgbClr val="A4A3A4"/>
          </p15:clr>
        </p15:guide>
        <p15:guide id="4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2E9DD2"/>
    <a:srgbClr val="15476D"/>
    <a:srgbClr val="227DC1"/>
    <a:srgbClr val="2178B9"/>
    <a:srgbClr val="2177B7"/>
    <a:srgbClr val="2175B3"/>
    <a:srgbClr val="1F6DA6"/>
    <a:srgbClr val="E0A430"/>
    <a:srgbClr val="E6AD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559" autoAdjust="0"/>
    <p:restoredTop sz="94809" autoAdjust="0"/>
  </p:normalViewPr>
  <p:slideViewPr>
    <p:cSldViewPr snapToGrid="0">
      <p:cViewPr varScale="1">
        <p:scale>
          <a:sx n="75" d="100"/>
          <a:sy n="75" d="100"/>
        </p:scale>
        <p:origin x="461" y="62"/>
      </p:cViewPr>
      <p:guideLst>
        <p:guide orient="horz" pos="2092"/>
        <p:guide pos="3840"/>
        <p:guide orient="horz" pos="3783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89" d="100"/>
          <a:sy n="89" d="100"/>
        </p:scale>
        <p:origin x="3840" y="1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pPr/>
              <a:t>09/02/2021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pPr/>
              <a:t>09/02/2021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  <p:pic>
        <p:nvPicPr>
          <p:cNvPr id="13" name="Picture 12" descr="EC-JRC-logo_vertical_EN_pos_transparent-background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33" t="5040" r="4159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 marL="0"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3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icture Placeholder 2">
            <a:extLst>
              <a:ext uri="{FF2B5EF4-FFF2-40B4-BE49-F238E27FC236}">
                <a16:creationId xmlns:a16="http://schemas.microsoft.com/office/drawing/2014/main" id="{CA5413D4-3464-5446-9BA1-3BAD3170FCF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38201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46EB0D93-FBAA-A74E-B21E-1472D096899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82156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B76EE823-FC7D-C248-9740-B5FEDF6A4D2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355300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AC06F9D3-D33A-F048-8BF8-7A3A77CF4BE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699255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sp>
        <p:nvSpPr>
          <p:cNvPr id="33" name="Picture Placeholder 2">
            <a:extLst>
              <a:ext uri="{FF2B5EF4-FFF2-40B4-BE49-F238E27FC236}">
                <a16:creationId xmlns:a16="http://schemas.microsoft.com/office/drawing/2014/main" id="{549E3D0B-E219-9F43-9128-A6A207A4CD7E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872399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8E55B758-1336-EB4E-970D-06877F30CBB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16354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733074" y="1750540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733075" y="3907988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27391" y="1750540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9559992" y="3907988"/>
            <a:ext cx="1620000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70722" y="1750540"/>
            <a:ext cx="1663928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27393" y="3907988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78650" y="3897313"/>
            <a:ext cx="1656000" cy="2098675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9559992" y="1750540"/>
            <a:ext cx="1620000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55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55000">
                <a:srgbClr val="FFD129"/>
              </a:gs>
              <a:gs pos="0">
                <a:srgbClr val="EEB93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0D6C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0D6CB4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0" y="0"/>
            <a:ext cx="12192000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nl-NL" b="0" i="0" dirty="0">
              <a:solidFill>
                <a:schemeClr val="accent1">
                  <a:lumMod val="50000"/>
                </a:schemeClr>
              </a:solidFill>
              <a:latin typeface="Verdana Standaard" charset="0"/>
            </a:endParaRP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552354"/>
            <a:ext cx="12192000" cy="4437287"/>
          </a:xfrm>
          <a:prstGeom prst="rect">
            <a:avLst/>
          </a:prstGeom>
        </p:spPr>
        <p:txBody>
          <a:bodyPr lIns="91436" tIns="45718" rIns="91436" bIns="45718" anchor="ctr"/>
          <a:lstStyle>
            <a:lvl1pPr marL="0" indent="0" algn="ctr">
              <a:buNone/>
              <a:defRPr sz="1900"/>
            </a:lvl1pPr>
          </a:lstStyle>
          <a:p>
            <a:r>
              <a:rPr lang="nl-NL" dirty="0"/>
              <a:t>Image</a:t>
            </a:r>
          </a:p>
        </p:txBody>
      </p:sp>
      <p:sp>
        <p:nvSpPr>
          <p:cNvPr id="14" name="Tijdelijke aanduiding voor tekst 17"/>
          <p:cNvSpPr>
            <a:spLocks noGrp="1"/>
          </p:cNvSpPr>
          <p:nvPr>
            <p:ph type="body" sz="quarter" idx="11" hasCustomPrompt="1"/>
          </p:nvPr>
        </p:nvSpPr>
        <p:spPr>
          <a:xfrm>
            <a:off x="939800" y="445747"/>
            <a:ext cx="10896600" cy="993311"/>
          </a:xfrm>
          <a:prstGeom prst="rect">
            <a:avLst/>
          </a:prstGeom>
        </p:spPr>
        <p:txBody>
          <a:bodyPr lIns="91436" tIns="45718" rIns="91436" bIns="45718"/>
          <a:lstStyle>
            <a:lvl1pPr marL="0" indent="0">
              <a:buNone/>
              <a:defRPr sz="3600" b="0">
                <a:solidFill>
                  <a:schemeClr val="bg1"/>
                </a:solidFill>
                <a:latin typeface="Verdana"/>
                <a:cs typeface="Verdana"/>
              </a:defRPr>
            </a:lvl1pPr>
            <a:lvl2pPr>
              <a:defRPr sz="3600" b="1">
                <a:solidFill>
                  <a:schemeClr val="bg1"/>
                </a:solidFill>
              </a:defRPr>
            </a:lvl2pPr>
            <a:lvl3pPr>
              <a:defRPr sz="3600" b="1">
                <a:solidFill>
                  <a:schemeClr val="bg1"/>
                </a:solidFill>
              </a:defRPr>
            </a:lvl3pPr>
            <a:lvl4pPr>
              <a:defRPr sz="3600" b="1">
                <a:solidFill>
                  <a:schemeClr val="bg1"/>
                </a:solidFill>
              </a:defRPr>
            </a:lvl4pPr>
            <a:lvl5pPr>
              <a:defRPr sz="3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err="1"/>
              <a:t>Heading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5779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8000">
                <a:srgbClr val="E0A430"/>
              </a:gs>
              <a:gs pos="100000">
                <a:srgbClr val="FFD129"/>
              </a:gs>
              <a:gs pos="24000">
                <a:srgbClr val="EEB93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0D6CB4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0D6C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4" name="TextBox 10">
            <a:extLst>
              <a:ext uri="{FF2B5EF4-FFF2-40B4-BE49-F238E27FC236}">
                <a16:creationId xmlns:a16="http://schemas.microsoft.com/office/drawing/2014/main" id="{102E28AE-5B0C-CF45-9AB9-4F4B2BA2B16F}"/>
              </a:ext>
            </a:extLst>
          </p:cNvPr>
          <p:cNvSpPr txBox="1"/>
          <p:nvPr userDrawn="1"/>
        </p:nvSpPr>
        <p:spPr>
          <a:xfrm>
            <a:off x="935316" y="6436338"/>
            <a:ext cx="444383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indent="0" algn="l">
              <a:buClr>
                <a:schemeClr val="accent5"/>
              </a:buClr>
              <a:buFont typeface="Arial"/>
              <a:buNone/>
            </a:pPr>
            <a:fld id="{7CDCD853-BF31-41A2-A1D4-0871305F302F}" type="slidenum">
              <a:rPr lang="en-GB" sz="120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</a:rPr>
              <a:pPr marL="0" indent="0" algn="l">
                <a:buClr>
                  <a:schemeClr val="accent5"/>
                </a:buClr>
                <a:buFont typeface="Arial"/>
                <a:buNone/>
              </a:pPr>
              <a:t>‹nr.›</a:t>
            </a:fld>
            <a:endParaRPr lang="en-GB" sz="1600" noProof="0" dirty="0">
              <a:ln>
                <a:noFill/>
              </a:ln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5" name="Straight Connector 11">
            <a:extLst>
              <a:ext uri="{FF2B5EF4-FFF2-40B4-BE49-F238E27FC236}">
                <a16:creationId xmlns:a16="http://schemas.microsoft.com/office/drawing/2014/main" id="{43FE508E-ADD9-4D41-9849-B50EAA79509F}"/>
              </a:ext>
            </a:extLst>
          </p:cNvPr>
          <p:cNvCxnSpPr/>
          <p:nvPr userDrawn="1"/>
        </p:nvCxnSpPr>
        <p:spPr>
          <a:xfrm>
            <a:off x="832311" y="6411461"/>
            <a:ext cx="1" cy="446539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  <p:sldLayoutId id="2147483671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4400" dirty="0"/>
              <a:t>JEFF</a:t>
            </a:r>
            <a:br>
              <a:rPr lang="nl-NL" sz="4400" dirty="0"/>
            </a:br>
            <a:br>
              <a:rPr lang="nl-NL" sz="4400" dirty="0"/>
            </a:br>
            <a:r>
              <a:rPr lang="nl-NL" sz="3600" dirty="0"/>
              <a:t>The Joint </a:t>
            </a:r>
            <a:r>
              <a:rPr lang="nl-NL" sz="3600" dirty="0" err="1"/>
              <a:t>Evaluated</a:t>
            </a:r>
            <a:r>
              <a:rPr lang="nl-NL" sz="3600" dirty="0"/>
              <a:t> </a:t>
            </a:r>
            <a:r>
              <a:rPr lang="nl-NL" sz="3600" dirty="0" err="1"/>
              <a:t>nuclear</a:t>
            </a:r>
            <a:r>
              <a:rPr lang="nl-NL" sz="3600" dirty="0"/>
              <a:t> data </a:t>
            </a:r>
            <a:r>
              <a:rPr lang="nl-NL" sz="3600" dirty="0" err="1"/>
              <a:t>library</a:t>
            </a:r>
            <a:r>
              <a:rPr lang="nl-NL" sz="3600" dirty="0"/>
              <a:t> </a:t>
            </a:r>
            <a:r>
              <a:rPr lang="nl-NL" sz="3600" dirty="0" err="1"/>
              <a:t>for</a:t>
            </a:r>
            <a:br>
              <a:rPr lang="nl-NL" sz="3600" dirty="0"/>
            </a:br>
            <a:r>
              <a:rPr lang="nl-NL" sz="3600" dirty="0" err="1"/>
              <a:t>Fission</a:t>
            </a:r>
            <a:r>
              <a:rPr lang="nl-NL" sz="3600" dirty="0"/>
              <a:t> </a:t>
            </a:r>
            <a:r>
              <a:rPr lang="nl-NL" sz="3600" dirty="0" err="1"/>
              <a:t>and</a:t>
            </a:r>
            <a:r>
              <a:rPr lang="nl-NL" sz="3600" dirty="0"/>
              <a:t> </a:t>
            </a:r>
            <a:r>
              <a:rPr lang="nl-NL" sz="3600" dirty="0" err="1"/>
              <a:t>Fusion</a:t>
            </a:r>
            <a:endParaRPr lang="nl-NL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Arjan Plompen, EC-JRC Geel, Belgium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SANDA meeting 9-2-2021</a:t>
            </a:r>
          </a:p>
        </p:txBody>
      </p:sp>
    </p:spTree>
    <p:extLst>
      <p:ext uri="{BB962C8B-B14F-4D97-AF65-F5344CB8AC3E}">
        <p14:creationId xmlns:p14="http://schemas.microsoft.com/office/powerpoint/2010/main" val="4275095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7E92553-6788-48E2-BAA1-0734E2B6D4D0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Large difference Sm-151</a:t>
            </a:r>
          </a:p>
          <a:p>
            <a:pPr>
              <a:spcAft>
                <a:spcPts val="600"/>
              </a:spcAft>
            </a:pPr>
            <a:r>
              <a:rPr lang="en-US" dirty="0"/>
              <a:t>Significant differences for FP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A67039F-9AB9-4ED9-BEB0-1FCF61F65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Challenge: Reactor and spent fuel applications</a:t>
            </a:r>
            <a:br>
              <a:rPr lang="en-US" dirty="0"/>
            </a:br>
            <a:r>
              <a:rPr lang="en-US" sz="2000" dirty="0"/>
              <a:t>D. </a:t>
            </a:r>
            <a:r>
              <a:rPr lang="en-US" sz="2000" dirty="0" err="1"/>
              <a:t>Rochman</a:t>
            </a:r>
            <a:r>
              <a:rPr lang="en-US" sz="2000" dirty="0"/>
              <a:t>, JEFF </a:t>
            </a:r>
            <a:r>
              <a:rPr lang="en-US" sz="2000" dirty="0" err="1"/>
              <a:t>jan.</a:t>
            </a:r>
            <a:r>
              <a:rPr lang="en-US" sz="2000" dirty="0"/>
              <a:t> 2021</a:t>
            </a:r>
            <a:endParaRPr lang="en-US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EC15DFB-1409-4F8D-8B78-9E2714D7F370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PIE, 52 </a:t>
            </a:r>
            <a:r>
              <a:rPr lang="en-US" dirty="0" err="1"/>
              <a:t>MWd</a:t>
            </a:r>
            <a:r>
              <a:rPr lang="en-US" dirty="0"/>
              <a:t>/kg, UO2</a:t>
            </a:r>
          </a:p>
          <a:p>
            <a:pPr>
              <a:spcAft>
                <a:spcPts val="600"/>
              </a:spcAft>
            </a:pPr>
            <a:r>
              <a:rPr lang="en-US" dirty="0"/>
              <a:t>Significant role of FY/DD (FY)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B618AB1C-E4EF-40CC-8BBF-CBC467E893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410" y="3019265"/>
            <a:ext cx="5022181" cy="3427797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A17C24B4-292C-4C44-9790-9334139FC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4025" y="3019265"/>
            <a:ext cx="5993243" cy="3261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548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C5AC962F-8A05-431C-8925-A2DBFD0A9BD1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dirty="0"/>
              <a:t>Use of reaction rate ratios in critical benchmarks (</a:t>
            </a:r>
            <a:r>
              <a:rPr lang="en-US" sz="2000" dirty="0" err="1"/>
              <a:t>O.Cabellos</a:t>
            </a:r>
            <a:r>
              <a:rPr lang="en-US" sz="2000" dirty="0"/>
              <a:t>, </a:t>
            </a:r>
            <a:r>
              <a:rPr lang="en-US" sz="2000" dirty="0" err="1"/>
              <a:t>apr.</a:t>
            </a:r>
            <a:r>
              <a:rPr lang="en-US" sz="2000" dirty="0"/>
              <a:t>, </a:t>
            </a:r>
            <a:r>
              <a:rPr lang="en-US" sz="2000" dirty="0" err="1"/>
              <a:t>nov.</a:t>
            </a:r>
            <a:r>
              <a:rPr lang="en-US" sz="2000" dirty="0"/>
              <a:t> 2020)</a:t>
            </a:r>
          </a:p>
          <a:p>
            <a:pPr lvl="1">
              <a:spcAft>
                <a:spcPts val="0"/>
              </a:spcAft>
            </a:pPr>
            <a:r>
              <a:rPr lang="en-US" dirty="0"/>
              <a:t>Reaction rates in benchmark spectra from thermal to fast.</a:t>
            </a:r>
          </a:p>
          <a:p>
            <a:pPr lvl="1">
              <a:spcAft>
                <a:spcPts val="0"/>
              </a:spcAft>
            </a:pPr>
            <a:r>
              <a:rPr lang="en-US" dirty="0"/>
              <a:t>U5 ratios in P9 benchmarks to test U5 cross section ratios directly (no impact on spectrum)</a:t>
            </a:r>
          </a:p>
          <a:p>
            <a:pPr lvl="1">
              <a:spcAft>
                <a:spcPts val="0"/>
              </a:spcAft>
            </a:pPr>
            <a:r>
              <a:rPr lang="en-US" dirty="0"/>
              <a:t>U5 ratios in U5 benchmarks to include spectrum modification effect.</a:t>
            </a:r>
          </a:p>
          <a:p>
            <a:pPr lvl="1">
              <a:spcAft>
                <a:spcPts val="0"/>
              </a:spcAft>
            </a:pPr>
            <a:r>
              <a:rPr lang="en-US" dirty="0"/>
              <a:t>Similar for Pu ratios</a:t>
            </a:r>
          </a:p>
          <a:p>
            <a:pPr lvl="1">
              <a:spcAft>
                <a:spcPts val="0"/>
              </a:spcAft>
            </a:pPr>
            <a:r>
              <a:rPr lang="en-US" dirty="0"/>
              <a:t>Use of cross ratios</a:t>
            </a:r>
          </a:p>
          <a:p>
            <a:pPr>
              <a:spcAft>
                <a:spcPts val="0"/>
              </a:spcAft>
            </a:pPr>
            <a:r>
              <a:rPr lang="en-US" sz="2000" dirty="0"/>
              <a:t>Reaction ratios to test leakage?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7936C81-FF6A-4B4C-9698-20282C89E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575220"/>
            <a:ext cx="10470429" cy="782357"/>
          </a:xfrm>
        </p:spPr>
        <p:txBody>
          <a:bodyPr/>
          <a:lstStyle/>
          <a:p>
            <a:r>
              <a:rPr lang="en-US" dirty="0"/>
              <a:t>Challenges: benchmarks matching applications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D86730D-6166-4A9B-B451-0DCC097D54D8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dirty="0"/>
              <a:t>Use of sensitivity profiles with representativity factors</a:t>
            </a:r>
          </a:p>
          <a:p>
            <a:pPr marL="0" indent="0">
              <a:spcAft>
                <a:spcPts val="0"/>
              </a:spcAft>
              <a:buNone/>
            </a:pPr>
            <a:endParaRPr lang="en-US" sz="2000" dirty="0"/>
          </a:p>
          <a:p>
            <a:pPr lvl="1">
              <a:spcAft>
                <a:spcPts val="0"/>
              </a:spcAft>
            </a:pPr>
            <a:r>
              <a:rPr lang="en-US" dirty="0"/>
              <a:t>Which benchmarks have similar sensitivity profiles as a PWR for boron let-down or for inventory evolution (</a:t>
            </a:r>
            <a:r>
              <a:rPr lang="en-US" dirty="0" err="1"/>
              <a:t>O.Cabellos</a:t>
            </a:r>
            <a:r>
              <a:rPr lang="en-US" dirty="0"/>
              <a:t> </a:t>
            </a:r>
            <a:r>
              <a:rPr lang="en-US" dirty="0" err="1"/>
              <a:t>nov.</a:t>
            </a:r>
            <a:r>
              <a:rPr lang="en-US" dirty="0"/>
              <a:t> 2020 Pu-pst034)?</a:t>
            </a:r>
          </a:p>
          <a:p>
            <a:pPr lvl="1">
              <a:spcAft>
                <a:spcPts val="0"/>
              </a:spcAft>
            </a:pPr>
            <a:r>
              <a:rPr lang="en-US" dirty="0"/>
              <a:t>Can we be more systematic about that?</a:t>
            </a:r>
          </a:p>
          <a:p>
            <a:pPr lvl="1">
              <a:spcAft>
                <a:spcPts val="0"/>
              </a:spcAft>
            </a:pPr>
            <a:r>
              <a:rPr lang="en-US" dirty="0"/>
              <a:t>From pin-cell trends to </a:t>
            </a:r>
            <a:r>
              <a:rPr lang="en-US" dirty="0" err="1"/>
              <a:t>icsbep</a:t>
            </a:r>
            <a:r>
              <a:rPr lang="en-US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2194994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E93BD21-71C1-4F8D-8D21-9FF2EFB883BE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DAA60C0-73B7-42B0-B1BC-8E4F121C8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JEFF-4t0</a:t>
            </a:r>
            <a:br>
              <a:rPr lang="en-US" dirty="0"/>
            </a:br>
            <a:r>
              <a:rPr lang="en-US" sz="2000" dirty="0"/>
              <a:t>jefdoc-2018, D. </a:t>
            </a:r>
            <a:r>
              <a:rPr lang="en-US" sz="2000" dirty="0" err="1"/>
              <a:t>Foligno</a:t>
            </a:r>
            <a:r>
              <a:rPr lang="en-US" sz="2000" dirty="0"/>
              <a:t>, </a:t>
            </a:r>
            <a:r>
              <a:rPr lang="en-US" sz="2000" dirty="0" err="1"/>
              <a:t>nov</a:t>
            </a:r>
            <a:r>
              <a:rPr lang="en-US" sz="2000" dirty="0"/>
              <a:t> 2020</a:t>
            </a:r>
            <a:endParaRPr lang="en-US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A2180FF-4F4E-4347-AD98-EA41850037F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dirty="0"/>
              <a:t>Changes due to feedback</a:t>
            </a:r>
          </a:p>
          <a:p>
            <a:pPr>
              <a:spcAft>
                <a:spcPts val="0"/>
              </a:spcAft>
            </a:pPr>
            <a:r>
              <a:rPr lang="en-US" dirty="0"/>
              <a:t>TENDL replacing legacy files</a:t>
            </a:r>
          </a:p>
          <a:p>
            <a:pPr>
              <a:spcAft>
                <a:spcPts val="0"/>
              </a:spcAft>
            </a:pPr>
            <a:r>
              <a:rPr lang="en-US" dirty="0"/>
              <a:t>New evaluations not in JEFF-3.3</a:t>
            </a:r>
          </a:p>
          <a:p>
            <a:endParaRPr lang="en-US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A74DD74A-EDEB-41FF-B637-29688BB16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765" y="3355210"/>
            <a:ext cx="5306096" cy="2801566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FE65462E-6A5A-4D06-9A55-66D89934B1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18" y="3355210"/>
            <a:ext cx="5110337" cy="280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67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E93BD21-71C1-4F8D-8D21-9FF2EFB883BE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/>
              <a:t>New TSL H in H2O (</a:t>
            </a:r>
            <a:r>
              <a:rPr lang="en-US" dirty="0" err="1"/>
              <a:t>Bariloche</a:t>
            </a:r>
            <a:r>
              <a:rPr lang="en-US" dirty="0"/>
              <a:t>)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DAA60C0-73B7-42B0-B1BC-8E4F121C8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JEFF-4t0</a:t>
            </a:r>
            <a:br>
              <a:rPr lang="en-US" dirty="0"/>
            </a:br>
            <a:r>
              <a:rPr lang="en-US" sz="2000" dirty="0"/>
              <a:t>jefdoc-2018, D. </a:t>
            </a:r>
            <a:r>
              <a:rPr lang="en-US" sz="2000" dirty="0" err="1"/>
              <a:t>Foligno</a:t>
            </a:r>
            <a:r>
              <a:rPr lang="en-US" sz="2000" dirty="0"/>
              <a:t>, </a:t>
            </a:r>
            <a:r>
              <a:rPr lang="en-US" sz="2000" dirty="0" err="1"/>
              <a:t>nov</a:t>
            </a:r>
            <a:r>
              <a:rPr lang="en-US" sz="2000" dirty="0"/>
              <a:t> 2020</a:t>
            </a:r>
            <a:endParaRPr lang="en-US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A2180FF-4F4E-4347-AD98-EA41850037F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dirty="0"/>
              <a:t>Updates to adopted evaluations</a:t>
            </a:r>
          </a:p>
          <a:p>
            <a:pPr>
              <a:spcAft>
                <a:spcPts val="0"/>
              </a:spcAft>
            </a:pPr>
            <a:r>
              <a:rPr lang="en-US" dirty="0"/>
              <a:t>Some backing up</a:t>
            </a:r>
          </a:p>
          <a:p>
            <a:endParaRPr lang="en-US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654A72B-5938-44B3-AFC7-B4DB645E98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833" y="2960957"/>
            <a:ext cx="5460642" cy="303503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9A6D67B1-EEF7-4D63-B0C2-9C5257D866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2524" y="2984051"/>
            <a:ext cx="5615189" cy="1472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2886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3367BEA3-C667-4185-8981-458D283D0E96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/>
              <a:t>TENDL updates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03F5CC9-9AF5-43A6-A9C1-45E82C9BE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JEFF-4t0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C0BB8E1-E101-43AC-981D-01716F790E47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/>
              <a:t>Some </a:t>
            </a:r>
            <a:r>
              <a:rPr lang="en-US" dirty="0" err="1"/>
              <a:t>bugfixing</a:t>
            </a:r>
            <a:endParaRPr lang="en-US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C5757191-C019-488C-8DD3-1B489E7373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6053" y="2650708"/>
            <a:ext cx="6636941" cy="3036414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C15AD58B-9D70-4430-B69B-AB1D1698BF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476" y="2650708"/>
            <a:ext cx="3966693" cy="2989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4708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5076A70-B836-4899-BAD8-53DC8ECE5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testing of JEFF-4t0</a:t>
            </a:r>
            <a:br>
              <a:rPr lang="en-US" dirty="0"/>
            </a:br>
            <a:r>
              <a:rPr lang="en-US" sz="2000" dirty="0"/>
              <a:t>O. </a:t>
            </a:r>
            <a:r>
              <a:rPr lang="en-US" sz="2000" dirty="0" err="1"/>
              <a:t>Cabellos</a:t>
            </a:r>
            <a:r>
              <a:rPr lang="en-US" sz="2000" dirty="0"/>
              <a:t> jefdoc-2015; L. </a:t>
            </a:r>
            <a:r>
              <a:rPr lang="en-US" sz="2000" dirty="0" err="1"/>
              <a:t>Fiorito</a:t>
            </a:r>
            <a:r>
              <a:rPr lang="en-US" sz="2000" dirty="0"/>
              <a:t> jefdoc-2017</a:t>
            </a:r>
            <a:endParaRPr lang="en-US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88DAE4F-F8D4-4B65-927F-2339D769C1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497" y="1825624"/>
            <a:ext cx="8925318" cy="3785944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7AF47F95-56B7-4279-BC01-D4ABF1603D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0847" y="2918179"/>
            <a:ext cx="5393791" cy="2693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647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5076A70-B836-4899-BAD8-53DC8ECE5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testing of JEFF-4t0</a:t>
            </a:r>
            <a:br>
              <a:rPr lang="en-US" dirty="0"/>
            </a:br>
            <a:r>
              <a:rPr lang="en-US" sz="2000" dirty="0"/>
              <a:t>pst034 – increasing Gd concentration</a:t>
            </a:r>
            <a:endParaRPr lang="en-US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F21C6DE-7049-42EA-B44B-3C658B17DD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722" y="1518620"/>
            <a:ext cx="7437298" cy="476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3002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4D6390C-F326-4B60-B5C6-2B22681094B2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329D326-6A71-471A-8BA6-78E9B4655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developments – </a:t>
            </a:r>
            <a:r>
              <a:rPr lang="en-US" baseline="30000" dirty="0"/>
              <a:t>16</a:t>
            </a:r>
            <a:r>
              <a:rPr lang="en-US" dirty="0"/>
              <a:t>O(</a:t>
            </a:r>
            <a:r>
              <a:rPr lang="en-US" dirty="0" err="1"/>
              <a:t>n,a</a:t>
            </a:r>
            <a:r>
              <a:rPr lang="en-US" dirty="0"/>
              <a:t>)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9623C83-51B4-46E9-875C-F09C149C5E4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baseline="30000" dirty="0"/>
              <a:t>13</a:t>
            </a:r>
            <a:r>
              <a:rPr lang="en-US" sz="2000" dirty="0"/>
              <a:t>C(</a:t>
            </a:r>
            <a:r>
              <a:rPr lang="en-US" sz="2000" dirty="0" err="1"/>
              <a:t>a,n</a:t>
            </a:r>
            <a:r>
              <a:rPr lang="en-US" sz="2000" dirty="0"/>
              <a:t>) TTY normalize thin target data</a:t>
            </a:r>
          </a:p>
          <a:p>
            <a:pPr>
              <a:spcAft>
                <a:spcPts val="0"/>
              </a:spcAft>
            </a:pPr>
            <a:r>
              <a:rPr lang="en-US" sz="2000" dirty="0"/>
              <a:t>Time reversal below 5 MeV for </a:t>
            </a:r>
            <a:r>
              <a:rPr lang="en-US" sz="2000" baseline="30000" dirty="0"/>
              <a:t>16</a:t>
            </a:r>
            <a:r>
              <a:rPr lang="en-US" sz="2000" dirty="0"/>
              <a:t>O(</a:t>
            </a:r>
            <a:r>
              <a:rPr lang="en-US" sz="2000" dirty="0" err="1"/>
              <a:t>n,a</a:t>
            </a:r>
            <a:r>
              <a:rPr lang="en-US" sz="2000" dirty="0"/>
              <a:t>)</a:t>
            </a:r>
          </a:p>
          <a:p>
            <a:pPr>
              <a:spcAft>
                <a:spcPts val="0"/>
              </a:spcAft>
            </a:pPr>
            <a:r>
              <a:rPr lang="en-US" sz="2000" dirty="0"/>
              <a:t>Set of renormalization factors</a:t>
            </a:r>
          </a:p>
          <a:p>
            <a:pPr>
              <a:spcAft>
                <a:spcPts val="0"/>
              </a:spcAft>
            </a:pPr>
            <a:r>
              <a:rPr lang="en-US" sz="2000" dirty="0"/>
              <a:t>New evaluation Luiz Leal ongoing</a:t>
            </a:r>
          </a:p>
          <a:p>
            <a:pPr>
              <a:spcAft>
                <a:spcPts val="0"/>
              </a:spcAft>
            </a:pPr>
            <a:r>
              <a:rPr lang="en-US" sz="2000" dirty="0"/>
              <a:t>Include transmission data </a:t>
            </a:r>
            <a:r>
              <a:rPr lang="en-US" sz="2000" dirty="0" err="1"/>
              <a:t>Junghans</a:t>
            </a:r>
            <a:endParaRPr lang="en-US" sz="2000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60EE018C-634D-4A50-A914-ED8E67967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784" y="3429000"/>
            <a:ext cx="5155075" cy="3373718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FD78D7F8-8158-4E41-BB27-EFF7AFFD3A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1317" y="508157"/>
            <a:ext cx="4505930" cy="2925158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13BBAC6B-AE33-481C-AFCE-645D219953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1316" y="3191518"/>
            <a:ext cx="4594303" cy="2955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9929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D0081B1F-924B-4094-B1F1-F90788CD1821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/>
              <a:t>New shielding benchmark evaluation (vd </a:t>
            </a:r>
            <a:r>
              <a:rPr lang="en-US" dirty="0" err="1"/>
              <a:t>Marck</a:t>
            </a:r>
            <a:r>
              <a:rPr lang="en-US" dirty="0"/>
              <a:t>)</a:t>
            </a:r>
          </a:p>
          <a:p>
            <a:r>
              <a:rPr lang="en-US" dirty="0"/>
              <a:t>New experimental campaign on scattering planned (JRC, IFIN-HH, PTB, KVI, …)</a:t>
            </a:r>
          </a:p>
          <a:p>
            <a:r>
              <a:rPr lang="en-US" dirty="0"/>
              <a:t>New evaluations ongoing (IRSN, IAEA, UU, …)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BAF7839-1EB5-4310-9545-60670DF51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developments – </a:t>
            </a:r>
            <a:r>
              <a:rPr lang="en-US" baseline="30000" dirty="0"/>
              <a:t>56</a:t>
            </a:r>
            <a:r>
              <a:rPr lang="en-US" dirty="0"/>
              <a:t>Fe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62CD0C8-D308-43B4-8A84-C7E8FD3A40B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/>
              <a:t>Controversy over the data for inelastic scattering</a:t>
            </a:r>
          </a:p>
          <a:p>
            <a:r>
              <a:rPr lang="en-US" dirty="0"/>
              <a:t>Challenge to get good overall performance in benchmarks (criticality and shielding)</a:t>
            </a:r>
          </a:p>
          <a:p>
            <a:r>
              <a:rPr lang="en-US" dirty="0"/>
              <a:t>Difficulty with modeling due to OMP not matching the average total below 5 MeV.</a:t>
            </a:r>
          </a:p>
        </p:txBody>
      </p:sp>
    </p:spTree>
    <p:extLst>
      <p:ext uri="{BB962C8B-B14F-4D97-AF65-F5344CB8AC3E}">
        <p14:creationId xmlns:p14="http://schemas.microsoft.com/office/powerpoint/2010/main" val="31205414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D0081B1F-924B-4094-B1F1-F90788CD1821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/>
              <a:t>Model development for better actinide evaluations (CEA, …)</a:t>
            </a:r>
          </a:p>
          <a:p>
            <a:r>
              <a:rPr lang="en-US" dirty="0"/>
              <a:t>Further benchmarking to establish nuclide deficiencies (IRSN)</a:t>
            </a:r>
          </a:p>
          <a:p>
            <a:r>
              <a:rPr lang="en-US" dirty="0"/>
              <a:t>Inclusion of correlated gamma data for inelastic scattering (and capture; CEA)</a:t>
            </a:r>
          </a:p>
          <a:p>
            <a:r>
              <a:rPr lang="en-US" dirty="0"/>
              <a:t>Method development for future FY evaluations</a:t>
            </a:r>
          </a:p>
          <a:p>
            <a:r>
              <a:rPr lang="en-US" dirty="0"/>
              <a:t>……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BAF7839-1EB5-4310-9545-60670DF51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developments – “Other”</a:t>
            </a:r>
            <a:br>
              <a:rPr lang="en-US" dirty="0"/>
            </a:br>
            <a:r>
              <a:rPr lang="en-US" sz="2000" dirty="0"/>
              <a:t>See the </a:t>
            </a:r>
            <a:r>
              <a:rPr lang="en-US" sz="2000" dirty="0" err="1"/>
              <a:t>jefdocs</a:t>
            </a:r>
            <a:r>
              <a:rPr lang="en-US" sz="2000" dirty="0"/>
              <a:t> for more information </a:t>
            </a:r>
            <a:endParaRPr lang="en-US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62CD0C8-D308-43B4-8A84-C7E8FD3A40B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dirty="0"/>
              <a:t>New actinide evaluations</a:t>
            </a:r>
          </a:p>
          <a:p>
            <a:pPr lvl="1">
              <a:spcAft>
                <a:spcPts val="0"/>
              </a:spcAft>
            </a:pPr>
            <a:r>
              <a:rPr lang="en-US" dirty="0"/>
              <a:t>IRSN, CEA</a:t>
            </a:r>
          </a:p>
          <a:p>
            <a:pPr lvl="1">
              <a:spcAft>
                <a:spcPts val="0"/>
              </a:spcAft>
            </a:pPr>
            <a:r>
              <a:rPr lang="en-US" dirty="0"/>
              <a:t>New PFN data spectra and multiplicity (CEA @LANL)</a:t>
            </a:r>
          </a:p>
          <a:p>
            <a:pPr lvl="1">
              <a:spcAft>
                <a:spcPts val="0"/>
              </a:spcAft>
            </a:pPr>
            <a:endParaRPr lang="en-US" dirty="0"/>
          </a:p>
          <a:p>
            <a:pPr>
              <a:spcAft>
                <a:spcPts val="0"/>
              </a:spcAft>
            </a:pPr>
            <a:r>
              <a:rPr lang="en-US" dirty="0"/>
              <a:t>Resonance range evaluations FPs </a:t>
            </a:r>
            <a:r>
              <a:rPr lang="en-US" dirty="0" err="1"/>
              <a:t>a.o.</a:t>
            </a:r>
            <a:r>
              <a:rPr lang="en-US" dirty="0"/>
              <a:t> integrated in full TENDL approach</a:t>
            </a:r>
          </a:p>
          <a:p>
            <a:pPr lvl="1">
              <a:spcAft>
                <a:spcPts val="0"/>
              </a:spcAft>
            </a:pPr>
            <a:r>
              <a:rPr lang="en-US" dirty="0"/>
              <a:t>Fine tuning needed</a:t>
            </a:r>
          </a:p>
          <a:p>
            <a:pPr lvl="1">
              <a:spcAft>
                <a:spcPts val="0"/>
              </a:spcAft>
            </a:pPr>
            <a:r>
              <a:rPr lang="en-US" dirty="0"/>
              <a:t>Working group starting</a:t>
            </a:r>
          </a:p>
        </p:txBody>
      </p:sp>
    </p:spTree>
    <p:extLst>
      <p:ext uri="{BB962C8B-B14F-4D97-AF65-F5344CB8AC3E}">
        <p14:creationId xmlns:p14="http://schemas.microsoft.com/office/powerpoint/2010/main" val="505744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9E84B60B-9BF5-43A7-8F4F-88E01A76E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4" y="1548034"/>
            <a:ext cx="10267462" cy="4170363"/>
          </a:xfrm>
        </p:spPr>
        <p:txBody>
          <a:bodyPr/>
          <a:lstStyle/>
          <a:p>
            <a:pPr indent="0">
              <a:spcAft>
                <a:spcPts val="0"/>
              </a:spcAft>
              <a:buNone/>
            </a:pPr>
            <a:r>
              <a:rPr lang="en-GB" dirty="0"/>
              <a:t>JEFF-3.3 paper</a:t>
            </a:r>
          </a:p>
          <a:p>
            <a:pPr indent="0">
              <a:spcAft>
                <a:spcPts val="0"/>
              </a:spcAft>
              <a:buNone/>
            </a:pPr>
            <a:r>
              <a:rPr lang="en-GB" dirty="0"/>
              <a:t>JEFF-4.0 goals, status and needs</a:t>
            </a:r>
          </a:p>
          <a:p>
            <a:pPr>
              <a:spcAft>
                <a:spcPts val="0"/>
              </a:spcAft>
            </a:pPr>
            <a:endParaRPr lang="en-US" sz="2000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8B92A54-5842-425E-A4CF-A4FCA3D99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31940678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42BFEBCD-5176-42D7-B6C5-5AEED4A92C4E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dirty="0"/>
              <a:t>For many common materials in accelerator design there are no good activation cross sections</a:t>
            </a:r>
          </a:p>
          <a:p>
            <a:pPr>
              <a:spcAft>
                <a:spcPts val="0"/>
              </a:spcAft>
            </a:pPr>
            <a:r>
              <a:rPr lang="en-US" sz="2000" dirty="0"/>
              <a:t>Unless ‘hardwired’ in codes as </a:t>
            </a:r>
            <a:r>
              <a:rPr lang="en-US" sz="2000" dirty="0" err="1"/>
              <a:t>Fluka</a:t>
            </a:r>
            <a:r>
              <a:rPr lang="en-US" sz="2000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F9A394C-F8AF-4694-A69D-F1F939BDC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challenges: accelerator photon data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5DE354C-2CAE-4FC6-A4CD-3C62E6991261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sz="2000" dirty="0"/>
              <a:t>Electron accelerators, air activation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9953593B-37DF-4E8C-BF08-E53CA71369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12" y="3548681"/>
            <a:ext cx="3604455" cy="2614008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2A531931-85F7-4C2A-A3DA-D5267A7CF743}"/>
              </a:ext>
            </a:extLst>
          </p:cNvPr>
          <p:cNvSpPr txBox="1"/>
          <p:nvPr/>
        </p:nvSpPr>
        <p:spPr>
          <a:xfrm>
            <a:off x="1465552" y="3718560"/>
            <a:ext cx="172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000" baseline="30000" dirty="0"/>
              <a:t>12</a:t>
            </a:r>
            <a:r>
              <a:rPr lang="en-US" sz="2000" dirty="0"/>
              <a:t>C(</a:t>
            </a:r>
            <a:r>
              <a:rPr lang="en-US" sz="2000" dirty="0" err="1"/>
              <a:t>g,n</a:t>
            </a:r>
            <a:r>
              <a:rPr lang="en-US" sz="2000" dirty="0"/>
              <a:t>)</a:t>
            </a:r>
            <a:r>
              <a:rPr lang="en-US" sz="2000" baseline="30000" dirty="0"/>
              <a:t>11</a:t>
            </a:r>
            <a:r>
              <a:rPr lang="en-US" sz="2000" dirty="0"/>
              <a:t>C</a:t>
            </a:r>
            <a:endParaRPr lang="en-US" sz="2000" noProof="0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69B570F6-909D-4A6E-A485-B3331F869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7036" y="3548681"/>
            <a:ext cx="4001923" cy="2656668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5D54C9F5-48FC-429B-A738-F696CFC2BCB5}"/>
              </a:ext>
            </a:extLst>
          </p:cNvPr>
          <p:cNvSpPr txBox="1"/>
          <p:nvPr/>
        </p:nvSpPr>
        <p:spPr>
          <a:xfrm>
            <a:off x="5946112" y="3718560"/>
            <a:ext cx="172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000" baseline="30000" dirty="0"/>
              <a:t>14</a:t>
            </a:r>
            <a:r>
              <a:rPr lang="en-US" sz="2000" dirty="0"/>
              <a:t>N(</a:t>
            </a:r>
            <a:r>
              <a:rPr lang="en-US" sz="2000" dirty="0" err="1"/>
              <a:t>g,n</a:t>
            </a:r>
            <a:r>
              <a:rPr lang="en-US" sz="2000" dirty="0"/>
              <a:t>)</a:t>
            </a:r>
            <a:r>
              <a:rPr lang="en-US" sz="2000" baseline="30000" dirty="0"/>
              <a:t>13</a:t>
            </a:r>
            <a:r>
              <a:rPr lang="en-US" sz="2000" dirty="0"/>
              <a:t>N</a:t>
            </a:r>
            <a:endParaRPr lang="en-US" sz="2000" noProof="0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81E03244-6D38-4D39-AF8D-53DCD8BEC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9782" y="3506021"/>
            <a:ext cx="3556505" cy="2656668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724028B3-5EFC-4F07-90E4-26099B66A0DE}"/>
              </a:ext>
            </a:extLst>
          </p:cNvPr>
          <p:cNvSpPr txBox="1"/>
          <p:nvPr/>
        </p:nvSpPr>
        <p:spPr>
          <a:xfrm>
            <a:off x="9420832" y="3728720"/>
            <a:ext cx="172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000" baseline="30000" dirty="0"/>
              <a:t>16</a:t>
            </a:r>
            <a:r>
              <a:rPr lang="en-US" sz="2000" dirty="0"/>
              <a:t>O(</a:t>
            </a:r>
            <a:r>
              <a:rPr lang="en-US" sz="2000" dirty="0" err="1"/>
              <a:t>g,n</a:t>
            </a:r>
            <a:r>
              <a:rPr lang="en-US" sz="2000" dirty="0"/>
              <a:t>)</a:t>
            </a:r>
            <a:r>
              <a:rPr lang="en-US" sz="2000" baseline="30000" dirty="0"/>
              <a:t>15</a:t>
            </a:r>
            <a:r>
              <a:rPr lang="en-US" sz="2000" dirty="0"/>
              <a:t>O</a:t>
            </a:r>
            <a:endParaRPr lang="en-US" sz="2000" noProof="0" dirty="0"/>
          </a:p>
        </p:txBody>
      </p:sp>
    </p:spTree>
    <p:extLst>
      <p:ext uri="{BB962C8B-B14F-4D97-AF65-F5344CB8AC3E}">
        <p14:creationId xmlns:p14="http://schemas.microsoft.com/office/powerpoint/2010/main" val="36008354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5398341B-F19E-44A9-A049-2B423C173ECE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2233C7C-2D7D-4E32-A7B0-FE191EDF9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challenges: accelerator proton data</a:t>
            </a:r>
            <a:br>
              <a:rPr lang="en-US" dirty="0"/>
            </a:br>
            <a:r>
              <a:rPr lang="en-US" sz="2000" dirty="0"/>
              <a:t>jefdoc-1956 A. </a:t>
            </a:r>
            <a:r>
              <a:rPr lang="en-US" sz="2000" dirty="0" err="1"/>
              <a:t>Stankovskij</a:t>
            </a:r>
            <a:r>
              <a:rPr lang="en-US" sz="2000" dirty="0"/>
              <a:t> (</a:t>
            </a:r>
            <a:r>
              <a:rPr lang="en-US" sz="2000" dirty="0" err="1"/>
              <a:t>Baeten</a:t>
            </a:r>
            <a:r>
              <a:rPr lang="en-US" sz="2000" dirty="0"/>
              <a:t> stakeholder mtg)</a:t>
            </a:r>
            <a:endParaRPr lang="en-US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5D51846-A8D2-482B-9AA4-D88EBA3100B4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E1F0B93A-F326-47F4-93BA-69F92918E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69" y="1969451"/>
            <a:ext cx="5916499" cy="4026536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E1B9BE2F-9359-42ED-A0DB-DFE1D8D802AC}"/>
              </a:ext>
            </a:extLst>
          </p:cNvPr>
          <p:cNvSpPr txBox="1"/>
          <p:nvPr/>
        </p:nvSpPr>
        <p:spPr>
          <a:xfrm>
            <a:off x="1219200" y="6055360"/>
            <a:ext cx="381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600" noProof="0" dirty="0"/>
              <a:t>Jefdoc-1956 (</a:t>
            </a:r>
            <a:r>
              <a:rPr lang="en-US" sz="1600" noProof="0" dirty="0" err="1"/>
              <a:t>Baeten</a:t>
            </a:r>
            <a:r>
              <a:rPr lang="en-US" sz="1600" noProof="0" dirty="0"/>
              <a:t>, stakeholder mtg) </a:t>
            </a: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54D68FCB-D7C5-423C-B5D1-CF54F7EE47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0558" y="1969451"/>
            <a:ext cx="6151442" cy="358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1115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5398341B-F19E-44A9-A049-2B423C173ECE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/>
              <a:t>Jefdoc-1926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2233C7C-2D7D-4E32-A7B0-FE191EDF9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challenges: accelerator driven systems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5D51846-A8D2-482B-9AA4-D88EBA3100B4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/>
              <a:t>MYRRHA, A. </a:t>
            </a:r>
            <a:r>
              <a:rPr lang="en-US" dirty="0" err="1"/>
              <a:t>Stankovskij</a:t>
            </a:r>
            <a:r>
              <a:rPr lang="en-US" dirty="0"/>
              <a:t> jefdoc-1891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6D6B99EF-5276-4DB4-8DDE-61E8806B4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999" y="2713477"/>
            <a:ext cx="5004001" cy="2795760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D680368B-D49F-4B4D-B3CE-40D97D6F10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6007" y="2585374"/>
            <a:ext cx="4525994" cy="3298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9535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83843F5-1C18-4B75-AFD9-C4984660C7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Candidate methodologies are many.</a:t>
            </a:r>
          </a:p>
          <a:p>
            <a:r>
              <a:rPr lang="en-US" dirty="0"/>
              <a:t>Systematic approach is not yet clear.</a:t>
            </a:r>
          </a:p>
          <a:p>
            <a:r>
              <a:rPr lang="en-US" dirty="0"/>
              <a:t>Which benchmarks?</a:t>
            </a:r>
          </a:p>
          <a:p>
            <a:r>
              <a:rPr lang="en-US" dirty="0"/>
              <a:t>Can it be done on a large scale?</a:t>
            </a:r>
          </a:p>
          <a:p>
            <a:r>
              <a:rPr lang="en-US" dirty="0"/>
              <a:t>Do we understand sufficiently well what will happen?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8FC4DC0-0789-4D03-ADC7-0CB2FCCF9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Challenge: from microscopic to adjusted library</a:t>
            </a:r>
          </a:p>
        </p:txBody>
      </p:sp>
    </p:spTree>
    <p:extLst>
      <p:ext uri="{BB962C8B-B14F-4D97-AF65-F5344CB8AC3E}">
        <p14:creationId xmlns:p14="http://schemas.microsoft.com/office/powerpoint/2010/main" val="30496839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8CF6812B-1F43-4D6D-9C2B-044B9F6A7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4" y="1388744"/>
            <a:ext cx="10267462" cy="4170363"/>
          </a:xfrm>
        </p:spPr>
        <p:txBody>
          <a:bodyPr/>
          <a:lstStyle/>
          <a:p>
            <a:pPr indent="0">
              <a:spcAft>
                <a:spcPts val="1200"/>
              </a:spcAft>
              <a:buNone/>
            </a:pPr>
            <a:r>
              <a:rPr lang="en-US" sz="2000" dirty="0"/>
              <a:t>JEFF is a collaborative project involving many institutes</a:t>
            </a:r>
          </a:p>
          <a:p>
            <a:pPr indent="0">
              <a:spcAft>
                <a:spcPts val="1200"/>
              </a:spcAft>
              <a:buNone/>
            </a:pPr>
            <a:r>
              <a:rPr lang="en-US" sz="2000" dirty="0"/>
              <a:t>Advanced reactors &amp; fuel-cycle, current fleet, Gen-III, waste management, fusion, accelerator applications (ADS), forensics, characterization, medical radionuclides, astrophysics …</a:t>
            </a:r>
          </a:p>
          <a:p>
            <a:pPr indent="0">
              <a:spcAft>
                <a:spcPts val="1200"/>
              </a:spcAft>
              <a:buNone/>
            </a:pPr>
            <a:r>
              <a:rPr lang="en-US" sz="2000" dirty="0"/>
              <a:t>There is considerable emphasis on benchmarking and validation</a:t>
            </a:r>
          </a:p>
          <a:p>
            <a:pPr indent="0">
              <a:spcAft>
                <a:spcPts val="1200"/>
              </a:spcAft>
              <a:buNone/>
            </a:pPr>
            <a:r>
              <a:rPr lang="en-US" sz="2000" dirty="0"/>
              <a:t>Mustering human resources for evaluations of cross sections, decay data and fission yields is considerably more challenging</a:t>
            </a:r>
          </a:p>
          <a:p>
            <a:pPr indent="0">
              <a:spcAft>
                <a:spcPts val="1200"/>
              </a:spcAft>
              <a:buNone/>
            </a:pPr>
            <a:r>
              <a:rPr lang="en-US" sz="2000"/>
              <a:t>Many </a:t>
            </a:r>
            <a:r>
              <a:rPr lang="en-US" sz="2000" dirty="0"/>
              <a:t>data remain unevaluated (</a:t>
            </a:r>
            <a:r>
              <a:rPr lang="en-US" sz="2000" dirty="0" err="1"/>
              <a:t>e.g</a:t>
            </a:r>
            <a:r>
              <a:rPr lang="en-US" sz="2000" dirty="0"/>
              <a:t> minor actinides from EU projects, photon-induced and proton-induced activation data)</a:t>
            </a:r>
          </a:p>
          <a:p>
            <a:pPr indent="0">
              <a:spcAft>
                <a:spcPts val="1200"/>
              </a:spcAft>
              <a:buNone/>
            </a:pPr>
            <a:r>
              <a:rPr lang="en-US" sz="2000" dirty="0"/>
              <a:t>We want to cater to stakeholder interests among the participating </a:t>
            </a:r>
            <a:r>
              <a:rPr lang="en-US" sz="2000" dirty="0" err="1"/>
              <a:t>organisations</a:t>
            </a:r>
            <a:r>
              <a:rPr lang="en-US" sz="2000" dirty="0"/>
              <a:t> including their industrial stakeholders and engage the latter better.</a:t>
            </a:r>
          </a:p>
          <a:p>
            <a:pPr indent="0">
              <a:spcAft>
                <a:spcPts val="1200"/>
              </a:spcAft>
              <a:buNone/>
            </a:pPr>
            <a:r>
              <a:rPr lang="en-US" sz="2000" dirty="0"/>
              <a:t>We need your support to make scientific knowledge available to advanced applications of nuclear technology.</a:t>
            </a:r>
          </a:p>
          <a:p>
            <a:pPr>
              <a:spcAft>
                <a:spcPts val="0"/>
              </a:spcAft>
            </a:pPr>
            <a:endParaRPr lang="en-US" sz="20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F6B39D3-35B0-40CD-BDD6-4C6FDF69E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013280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921D04E4-3774-4101-AB55-89A1729530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79920" y="1825624"/>
            <a:ext cx="4254696" cy="417036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80 authors</a:t>
            </a:r>
          </a:p>
          <a:p>
            <a:pPr>
              <a:spcAft>
                <a:spcPts val="600"/>
              </a:spcAft>
            </a:pPr>
            <a:r>
              <a:rPr lang="en-US" dirty="0"/>
              <a:t>36 affiliations, 30 EU</a:t>
            </a:r>
          </a:p>
          <a:p>
            <a:pPr>
              <a:spcAft>
                <a:spcPts val="600"/>
              </a:spcAft>
            </a:pP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Description of the library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JEFF-3.3 and JEFF-3.2</a:t>
            </a:r>
          </a:p>
          <a:p>
            <a:pPr>
              <a:spcAft>
                <a:spcPts val="600"/>
              </a:spcAft>
            </a:pPr>
            <a:r>
              <a:rPr lang="en-US" dirty="0"/>
              <a:t>Benchmarking and impact</a:t>
            </a:r>
          </a:p>
          <a:p>
            <a:pPr>
              <a:spcAft>
                <a:spcPts val="600"/>
              </a:spcAft>
            </a:pPr>
            <a:r>
              <a:rPr lang="en-US" dirty="0"/>
              <a:t>True joint effort</a:t>
            </a:r>
          </a:p>
          <a:p>
            <a:pPr indent="0">
              <a:spcAft>
                <a:spcPts val="600"/>
              </a:spcAft>
              <a:buNone/>
            </a:pPr>
            <a:r>
              <a:rPr lang="en-US" dirty="0"/>
              <a:t>Eur. Phys. J. A (2020) 56:181</a:t>
            </a:r>
          </a:p>
          <a:p>
            <a:pPr indent="0">
              <a:spcAft>
                <a:spcPts val="600"/>
              </a:spcAft>
              <a:buNone/>
            </a:pPr>
            <a:r>
              <a:rPr lang="en-US" dirty="0"/>
              <a:t>108 pp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A30DBBE-FEC4-4BE4-84B4-E8E55162B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JEFF-3.3 paper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549B823-6103-41F8-B92A-2BC6015EA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20" y="1753595"/>
            <a:ext cx="3250762" cy="4242391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2AC84418-AFA4-43FC-8FBD-6D703C82DC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8234" y="1824162"/>
            <a:ext cx="3271234" cy="418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872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DB762E3-8091-463E-9394-4F37407F1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JEFF-4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8CCBC2C-BD31-4A8E-BA67-DF171C61191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spcAft>
                <a:spcPts val="300"/>
              </a:spcAft>
            </a:pPr>
            <a:r>
              <a:rPr lang="en-US" dirty="0"/>
              <a:t>Target date: December 2024</a:t>
            </a:r>
          </a:p>
          <a:p>
            <a:pPr>
              <a:spcAft>
                <a:spcPts val="300"/>
              </a:spcAft>
            </a:pPr>
            <a:r>
              <a:rPr lang="en-US" dirty="0"/>
              <a:t>Status: JEFF-4T0, October 2020</a:t>
            </a:r>
          </a:p>
          <a:p>
            <a:pPr>
              <a:spcAft>
                <a:spcPts val="300"/>
              </a:spcAft>
            </a:pPr>
            <a:r>
              <a:rPr lang="en-US" dirty="0"/>
              <a:t>Goals</a:t>
            </a:r>
          </a:p>
          <a:p>
            <a:pPr lvl="1">
              <a:spcAft>
                <a:spcPts val="300"/>
              </a:spcAft>
            </a:pPr>
            <a:r>
              <a:rPr lang="en-US" dirty="0"/>
              <a:t>True general purpose</a:t>
            </a:r>
          </a:p>
          <a:p>
            <a:pPr lvl="2">
              <a:spcAft>
                <a:spcPts val="300"/>
              </a:spcAft>
            </a:pPr>
            <a:r>
              <a:rPr lang="en-US" dirty="0"/>
              <a:t>Broaden range of application</a:t>
            </a:r>
          </a:p>
          <a:p>
            <a:pPr lvl="1">
              <a:spcAft>
                <a:spcPts val="300"/>
              </a:spcAft>
            </a:pPr>
            <a:r>
              <a:rPr lang="en-US" dirty="0"/>
              <a:t>Best available science for users</a:t>
            </a:r>
          </a:p>
          <a:p>
            <a:pPr lvl="1">
              <a:spcAft>
                <a:spcPts val="300"/>
              </a:spcAft>
            </a:pPr>
            <a:r>
              <a:rPr lang="en-US" dirty="0"/>
              <a:t>Improved focus on stakeholders</a:t>
            </a:r>
          </a:p>
          <a:p>
            <a:pPr lvl="1">
              <a:spcAft>
                <a:spcPts val="300"/>
              </a:spcAft>
            </a:pPr>
            <a:r>
              <a:rPr lang="en-US" dirty="0"/>
              <a:t>Improved production methods</a:t>
            </a:r>
          </a:p>
          <a:p>
            <a:pPr lvl="1">
              <a:spcAft>
                <a:spcPts val="300"/>
              </a:spcAft>
            </a:pPr>
            <a:r>
              <a:rPr lang="en-US" dirty="0"/>
              <a:t>Improved uncertainty estimation</a:t>
            </a:r>
          </a:p>
          <a:p>
            <a:pPr lvl="1">
              <a:spcAft>
                <a:spcPts val="300"/>
              </a:spcAft>
            </a:pPr>
            <a:r>
              <a:rPr lang="en-US" dirty="0"/>
              <a:t>Unadjusted &amp; adjusted library</a:t>
            </a:r>
          </a:p>
          <a:p>
            <a:pPr lvl="1"/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EEB65E2-C85F-466C-A024-CE4150E4F4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10460" y="2498325"/>
            <a:ext cx="1253026" cy="177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7995256D-4328-4B98-A320-72B24A63B9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735"/>
          <a:stretch/>
        </p:blipFill>
        <p:spPr>
          <a:xfrm>
            <a:off x="10253695" y="725767"/>
            <a:ext cx="1568057" cy="1648574"/>
          </a:xfrm>
          <a:prstGeom prst="rect">
            <a:avLst/>
          </a:prstGeom>
        </p:spPr>
      </p:pic>
      <p:pic>
        <p:nvPicPr>
          <p:cNvPr id="9" name="Picture 1">
            <a:extLst>
              <a:ext uri="{FF2B5EF4-FFF2-40B4-BE49-F238E27FC236}">
                <a16:creationId xmlns:a16="http://schemas.microsoft.com/office/drawing/2014/main" id="{9DB673EA-4CEC-45BB-AFD4-368C228337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2524" y="4355597"/>
            <a:ext cx="2260388" cy="1640390"/>
          </a:xfrm>
          <a:prstGeom prst="rect">
            <a:avLst/>
          </a:prstGeom>
        </p:spPr>
      </p:pic>
      <p:pic>
        <p:nvPicPr>
          <p:cNvPr id="10" name="Picture 8" descr="reactor3">
            <a:extLst>
              <a:ext uri="{FF2B5EF4-FFF2-40B4-BE49-F238E27FC236}">
                <a16:creationId xmlns:a16="http://schemas.microsoft.com/office/drawing/2014/main" id="{A0131218-CA22-4AEE-B89F-CA77ACC3FA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37292" y="446260"/>
            <a:ext cx="3518188" cy="1818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0" descr="BNCT">
            <a:extLst>
              <a:ext uri="{FF2B5EF4-FFF2-40B4-BE49-F238E27FC236}">
                <a16:creationId xmlns:a16="http://schemas.microsoft.com/office/drawing/2014/main" id="{652FBE4B-0A45-45E1-9920-3105305DF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70715" y="4567236"/>
            <a:ext cx="2465724" cy="142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>
            <a:extLst>
              <a:ext uri="{FF2B5EF4-FFF2-40B4-BE49-F238E27FC236}">
                <a16:creationId xmlns:a16="http://schemas.microsoft.com/office/drawing/2014/main" id="{D16AA376-F1D4-48DA-AC5C-1643479D3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26213" y="2555697"/>
            <a:ext cx="2115946" cy="1777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5011E7A0-8990-46DF-801E-800E42B4B4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2668" y="2502403"/>
            <a:ext cx="2587780" cy="1819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758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6B2CF14F-C2E4-4341-960F-54D1E2568818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pPr marL="514350" indent="-514350">
              <a:spcAft>
                <a:spcPts val="600"/>
              </a:spcAft>
              <a:buFont typeface="+mj-lt"/>
              <a:buAutoNum type="romanUcPeriod" startAt="2"/>
            </a:pPr>
            <a:r>
              <a:rPr lang="en-US" sz="2000" b="1" dirty="0"/>
              <a:t>Demonstrate the impact, in applications of interest, of updating to a new JEFF library</a:t>
            </a:r>
          </a:p>
          <a:p>
            <a:pPr marL="514350" indent="-514350">
              <a:spcAft>
                <a:spcPts val="600"/>
              </a:spcAft>
              <a:buFont typeface="+mj-lt"/>
              <a:buAutoNum type="romanUcPeriod" startAt="2"/>
            </a:pPr>
            <a:endParaRPr lang="en-US" sz="2000" b="1" dirty="0"/>
          </a:p>
          <a:p>
            <a:pPr marL="514350" indent="-514350">
              <a:spcAft>
                <a:spcPts val="600"/>
              </a:spcAft>
              <a:buFont typeface="+mj-lt"/>
              <a:buAutoNum type="romanUcPeriod" startAt="2"/>
            </a:pPr>
            <a:r>
              <a:rPr lang="en-US" sz="2000" b="1" dirty="0"/>
              <a:t>Function of the Data Bank: strengthen QA infrastructure dedicated to JEFF and actively manage JEFF’s user base</a:t>
            </a:r>
            <a:endParaRPr lang="en-US" sz="1600" b="1" dirty="0"/>
          </a:p>
          <a:p>
            <a:pPr>
              <a:spcAft>
                <a:spcPts val="600"/>
              </a:spcAft>
            </a:pPr>
            <a:r>
              <a:rPr lang="en-US" sz="1800" b="0" i="1" u="none" strike="noStrike" baseline="0" dirty="0">
                <a:solidFill>
                  <a:srgbClr val="000000"/>
                </a:solidFill>
              </a:rPr>
              <a:t>Enhance the co-ordination role of the Data Bank JEFF – stakeholders</a:t>
            </a:r>
          </a:p>
          <a:p>
            <a:pPr>
              <a:spcAft>
                <a:spcPts val="600"/>
              </a:spcAft>
            </a:pPr>
            <a:r>
              <a:rPr lang="en-US" sz="1800" b="0" i="0" u="none" strike="noStrike" baseline="0" dirty="0">
                <a:solidFill>
                  <a:srgbClr val="000000"/>
                </a:solidFill>
              </a:rPr>
              <a:t>Enhance role Data Bank in pre-release V&amp;V phases of JEFF libraries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5530208-A1BE-4180-B9A2-FCB5F7485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Recommendations JEFF Stakeholder meeting </a:t>
            </a:r>
            <a:r>
              <a:rPr lang="en-US" sz="2400" dirty="0"/>
              <a:t>NEA/MBDAV/DOC(2019)5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0D57BB2-979B-4582-A46B-E721DD8F2135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514350" indent="-514350">
              <a:spcAft>
                <a:spcPts val="600"/>
              </a:spcAft>
              <a:buFont typeface="+mj-lt"/>
              <a:buAutoNum type="romanUcPeriod"/>
            </a:pPr>
            <a:r>
              <a:rPr lang="en-US" sz="2000" b="1" dirty="0"/>
              <a:t>Ensure JEFF-4 is developed targeting its potential use in future industry applications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New fuel development: ATF, higher enrichment, innovative FC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Small modular reactors</a:t>
            </a:r>
          </a:p>
          <a:p>
            <a:pPr>
              <a:spcAft>
                <a:spcPts val="600"/>
              </a:spcAft>
            </a:pPr>
            <a:r>
              <a:rPr lang="en-US" sz="2000" dirty="0" err="1"/>
              <a:t>Decomm</a:t>
            </a:r>
            <a:r>
              <a:rPr lang="en-US" sz="2000" dirty="0"/>
              <a:t>., waste, final disposal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ADS (MYRRHA)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Fusion (IFMIF/DONES etc. )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Non-energy applications</a:t>
            </a:r>
          </a:p>
          <a:p>
            <a:pPr lvl="1">
              <a:spcAft>
                <a:spcPts val="600"/>
              </a:spcAft>
            </a:pPr>
            <a:r>
              <a:rPr lang="en-US" sz="1600" dirty="0"/>
              <a:t>Medical (radionuclides production)</a:t>
            </a:r>
          </a:p>
          <a:p>
            <a:pPr lvl="1">
              <a:spcAft>
                <a:spcPts val="600"/>
              </a:spcAft>
            </a:pPr>
            <a:r>
              <a:rPr lang="en-US" sz="1600" dirty="0"/>
              <a:t>Academia (astrophysics, …)</a:t>
            </a:r>
          </a:p>
        </p:txBody>
      </p:sp>
    </p:spTree>
    <p:extLst>
      <p:ext uri="{BB962C8B-B14F-4D97-AF65-F5344CB8AC3E}">
        <p14:creationId xmlns:p14="http://schemas.microsoft.com/office/powerpoint/2010/main" val="3637115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6B2CF14F-C2E4-4341-960F-54D1E2568818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pPr marL="514350" indent="-514350">
              <a:spcAft>
                <a:spcPts val="600"/>
              </a:spcAft>
              <a:buFont typeface="+mj-lt"/>
              <a:buAutoNum type="romanUcPeriod" startAt="2"/>
            </a:pPr>
            <a:r>
              <a:rPr lang="en-US" sz="2000" b="1" dirty="0"/>
              <a:t>Demonstrate the impact, in applications of interest, of updating to a new JEFF library</a:t>
            </a:r>
          </a:p>
          <a:p>
            <a:pPr marL="514350" indent="-514350">
              <a:spcAft>
                <a:spcPts val="600"/>
              </a:spcAft>
              <a:buFont typeface="+mj-lt"/>
              <a:buAutoNum type="romanUcPeriod" startAt="2"/>
            </a:pPr>
            <a:endParaRPr lang="en-US" sz="2000" b="1" dirty="0"/>
          </a:p>
          <a:p>
            <a:pPr marL="514350" indent="-514350">
              <a:spcAft>
                <a:spcPts val="600"/>
              </a:spcAft>
              <a:buFont typeface="+mj-lt"/>
              <a:buAutoNum type="romanUcPeriod" startAt="2"/>
            </a:pPr>
            <a:r>
              <a:rPr lang="en-US" sz="2000" b="1" dirty="0"/>
              <a:t>Function of the Data Bank: strengthen QA infrastructure dedicated to JEFF and actively manage JEFF’s user base</a:t>
            </a:r>
            <a:endParaRPr lang="en-US" sz="1600" b="1" dirty="0"/>
          </a:p>
          <a:p>
            <a:pPr>
              <a:spcAft>
                <a:spcPts val="600"/>
              </a:spcAft>
            </a:pPr>
            <a:r>
              <a:rPr lang="en-US" sz="1800" b="0" i="1" u="none" strike="noStrike" baseline="0" dirty="0">
                <a:solidFill>
                  <a:srgbClr val="000000"/>
                </a:solidFill>
              </a:rPr>
              <a:t>Enhance the co-ordination role of the Data Bank JEFF – stakeholders</a:t>
            </a:r>
          </a:p>
          <a:p>
            <a:pPr>
              <a:spcAft>
                <a:spcPts val="600"/>
              </a:spcAft>
            </a:pPr>
            <a:r>
              <a:rPr lang="en-US" sz="1800" b="0" i="0" u="none" strike="noStrike" baseline="0" dirty="0">
                <a:solidFill>
                  <a:srgbClr val="000000"/>
                </a:solidFill>
              </a:rPr>
              <a:t>Enhance role Data Bank in pre-release V&amp;V phases of JEFF libraries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5530208-A1BE-4180-B9A2-FCB5F7485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Recommendations JEFF Stakeholder meeting </a:t>
            </a:r>
            <a:r>
              <a:rPr lang="en-US" sz="2400" dirty="0"/>
              <a:t>NEA/MBDAV/DOC(2019)5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0D57BB2-979B-4582-A46B-E721DD8F2135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514350" indent="-514350">
              <a:spcAft>
                <a:spcPts val="600"/>
              </a:spcAft>
              <a:buFont typeface="+mj-lt"/>
              <a:buAutoNum type="romanUcPeriod"/>
            </a:pPr>
            <a:r>
              <a:rPr lang="en-US" sz="2000" b="1" dirty="0"/>
              <a:t>Ensure JEFF-4 is developed targeting its potential use in future industry applications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New fuel development: ATF, higher enrichment, innovative FC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Small modular reactors</a:t>
            </a:r>
          </a:p>
          <a:p>
            <a:pPr>
              <a:spcAft>
                <a:spcPts val="600"/>
              </a:spcAft>
            </a:pPr>
            <a:r>
              <a:rPr lang="en-US" sz="2000" dirty="0" err="1"/>
              <a:t>Decomm</a:t>
            </a:r>
            <a:r>
              <a:rPr lang="en-US" sz="2000" dirty="0"/>
              <a:t>., waste, final disposal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ADS (MYRRHA)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Fusion (IFMIF/DONES etc. )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Non-energy applications</a:t>
            </a:r>
          </a:p>
          <a:p>
            <a:pPr lvl="1">
              <a:spcAft>
                <a:spcPts val="600"/>
              </a:spcAft>
            </a:pPr>
            <a:r>
              <a:rPr lang="en-US" sz="1600" dirty="0"/>
              <a:t>Medical (radionuclides production)</a:t>
            </a:r>
          </a:p>
          <a:p>
            <a:pPr lvl="1">
              <a:spcAft>
                <a:spcPts val="600"/>
              </a:spcAft>
            </a:pPr>
            <a:r>
              <a:rPr lang="en-US" sz="1600" dirty="0"/>
              <a:t>Academia (astrophysics, …)</a:t>
            </a:r>
          </a:p>
        </p:txBody>
      </p:sp>
    </p:spTree>
    <p:extLst>
      <p:ext uri="{BB962C8B-B14F-4D97-AF65-F5344CB8AC3E}">
        <p14:creationId xmlns:p14="http://schemas.microsoft.com/office/powerpoint/2010/main" val="1754621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279D24B-7FA2-471A-8074-6FD86201DEFE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1600" dirty="0"/>
              <a:t>Slide </a:t>
            </a:r>
            <a:r>
              <a:rPr lang="en-US" sz="1600" dirty="0" err="1"/>
              <a:t>Ondrej</a:t>
            </a:r>
            <a:r>
              <a:rPr lang="en-US" sz="1600" dirty="0"/>
              <a:t> Benes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AA2E80A-2F03-4427-B3C7-0E81E96B7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modular reactors, Molten salt reactors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622463D-9A02-4EF8-80C7-AD57B4E0381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/>
              <a:t>No sensitivity analysis, so difficult to identify and prioritize data needs.</a:t>
            </a:r>
          </a:p>
          <a:p>
            <a:r>
              <a:rPr lang="en-US" dirty="0"/>
              <a:t>MSRs are innovative and specificities for predictive and modeling needs of neutronics and source terms are not clear.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8764F900-B722-4E7A-8E16-E0626ABC73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9595" y="1675157"/>
            <a:ext cx="6169858" cy="350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144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BC81FEDB-64D8-43CE-904F-F82062E62818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155281" y="4257040"/>
            <a:ext cx="7081243" cy="173894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000" dirty="0"/>
              <a:t>We achieved improvement for selected benchmarks.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How well do we do in real applications?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How relevant is our benchmarking?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Is best physics working in benchmarks … our targeted applications?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00F6936-A1CF-4927-88D3-BEDF8CC9B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575220"/>
            <a:ext cx="10449118" cy="782357"/>
          </a:xfrm>
        </p:spPr>
        <p:txBody>
          <a:bodyPr/>
          <a:lstStyle/>
          <a:p>
            <a:r>
              <a:rPr lang="en-US" dirty="0"/>
              <a:t>Challenge: Best physics to applied performance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1EED1BD-FD7E-4F10-8E81-86CF39A9CC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0" t="-3287" b="3287"/>
          <a:stretch/>
        </p:blipFill>
        <p:spPr>
          <a:xfrm>
            <a:off x="716364" y="1721189"/>
            <a:ext cx="3438917" cy="2294307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640CF6DD-1434-4F7B-8CE1-47D7E32715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476" y="4015496"/>
            <a:ext cx="2549723" cy="2360216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27ABF135-4A93-441B-83E2-2F129F0B371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3298"/>
          <a:stretch/>
        </p:blipFill>
        <p:spPr>
          <a:xfrm>
            <a:off x="4166959" y="1820544"/>
            <a:ext cx="2447200" cy="2520043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882A995B-061D-4416-BC84-6B502265D4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0399" y="1764569"/>
            <a:ext cx="3840071" cy="233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824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34EF39A-22AE-42F6-88C7-00B9A190B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Challenge: Reactor applications</a:t>
            </a:r>
            <a:br>
              <a:rPr lang="en-US" dirty="0"/>
            </a:br>
            <a:r>
              <a:rPr lang="en-US" sz="2000" dirty="0"/>
              <a:t>jefdoc-1991, O. </a:t>
            </a:r>
            <a:r>
              <a:rPr lang="en-US" sz="2000" dirty="0" err="1"/>
              <a:t>Cabellos</a:t>
            </a:r>
            <a:r>
              <a:rPr lang="en-US" sz="2000" dirty="0"/>
              <a:t>; jefdoc-1996 D. Bernard; jefdoc-2000 R. </a:t>
            </a:r>
            <a:r>
              <a:rPr lang="en-US" sz="2000" dirty="0" err="1"/>
              <a:t>Ichou</a:t>
            </a:r>
            <a:r>
              <a:rPr lang="en-US" sz="2000" dirty="0"/>
              <a:t> (Apr 2020)</a:t>
            </a:r>
            <a:br>
              <a:rPr lang="en-US" sz="2000" dirty="0"/>
            </a:br>
            <a:r>
              <a:rPr lang="en-US" sz="2000" dirty="0"/>
              <a:t>jefdoc-2017 L. </a:t>
            </a:r>
            <a:r>
              <a:rPr lang="en-US" sz="2000" dirty="0" err="1"/>
              <a:t>Fiorito</a:t>
            </a:r>
            <a:r>
              <a:rPr lang="en-US" sz="2000" dirty="0"/>
              <a:t>; jefdoc-2022 A. </a:t>
            </a:r>
            <a:r>
              <a:rPr lang="en-US" sz="2000" dirty="0" err="1"/>
              <a:t>Trkov</a:t>
            </a:r>
            <a:r>
              <a:rPr lang="en-US" sz="2000" dirty="0"/>
              <a:t> (Nov 2020) ; </a:t>
            </a:r>
            <a:r>
              <a:rPr lang="en-US" sz="2000" dirty="0" err="1"/>
              <a:t>jef</a:t>
            </a:r>
            <a:r>
              <a:rPr lang="en-US" sz="2000" dirty="0"/>
              <a:t>-mtg Jan 2021</a:t>
            </a:r>
            <a:endParaRPr lang="en-US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05EB886-75FA-4508-9984-18F1DC1847F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967154" y="4789886"/>
            <a:ext cx="6180778" cy="782357"/>
          </a:xfrm>
        </p:spPr>
        <p:txBody>
          <a:bodyPr/>
          <a:lstStyle/>
          <a:p>
            <a:pPr>
              <a:spcAft>
                <a:spcPts val="300"/>
              </a:spcAft>
            </a:pPr>
            <a:r>
              <a:rPr lang="en-US" dirty="0"/>
              <a:t>Significant trends with burnup</a:t>
            </a:r>
          </a:p>
          <a:p>
            <a:pPr lvl="1">
              <a:spcAft>
                <a:spcPts val="300"/>
              </a:spcAft>
            </a:pPr>
            <a:r>
              <a:rPr lang="en-US" dirty="0"/>
              <a:t>Major actinides</a:t>
            </a:r>
          </a:p>
          <a:p>
            <a:pPr lvl="1">
              <a:spcAft>
                <a:spcPts val="300"/>
              </a:spcAft>
            </a:pPr>
            <a:r>
              <a:rPr lang="en-US" dirty="0"/>
              <a:t>FY</a:t>
            </a:r>
          </a:p>
          <a:p>
            <a:pPr lvl="1">
              <a:spcAft>
                <a:spcPts val="300"/>
              </a:spcAft>
            </a:pPr>
            <a:r>
              <a:rPr lang="en-US" dirty="0"/>
              <a:t>Some FP cross sections</a:t>
            </a: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DDE2FB3A-EE45-4F2D-BC18-5F57F2F443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020" y="1635965"/>
            <a:ext cx="4381100" cy="2885597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355AA3CE-A2C4-4241-9CC4-DF7BF0C2B5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1147" y="1671216"/>
            <a:ext cx="2815146" cy="1894012"/>
          </a:xfrm>
          <a:prstGeom prst="rect">
            <a:avLst/>
          </a:prstGeom>
        </p:spPr>
      </p:pic>
      <p:sp>
        <p:nvSpPr>
          <p:cNvPr id="18" name="Tekstvak 17">
            <a:extLst>
              <a:ext uri="{FF2B5EF4-FFF2-40B4-BE49-F238E27FC236}">
                <a16:creationId xmlns:a16="http://schemas.microsoft.com/office/drawing/2014/main" id="{A6D93127-B404-4AE6-8209-D10C3FE9C182}"/>
              </a:ext>
            </a:extLst>
          </p:cNvPr>
          <p:cNvSpPr txBox="1"/>
          <p:nvPr/>
        </p:nvSpPr>
        <p:spPr>
          <a:xfrm>
            <a:off x="9284934" y="3381129"/>
            <a:ext cx="2152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/>
              <a:t>LWR pin cell</a:t>
            </a: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0B5C26C8-983E-46AA-A955-9886760C12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717" y="4228536"/>
            <a:ext cx="4820341" cy="1818668"/>
          </a:xfrm>
          <a:prstGeom prst="rect">
            <a:avLst/>
          </a:prstGeom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B3E471E1-7884-48EE-9C78-63499954F346}"/>
              </a:ext>
            </a:extLst>
          </p:cNvPr>
          <p:cNvSpPr txBox="1"/>
          <p:nvPr/>
        </p:nvSpPr>
        <p:spPr>
          <a:xfrm>
            <a:off x="6478288" y="5965904"/>
            <a:ext cx="43947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dirty="0"/>
              <a:t>GU3, </a:t>
            </a:r>
            <a:r>
              <a:rPr lang="en-US" sz="2400" dirty="0" err="1"/>
              <a:t>sfcompo</a:t>
            </a:r>
            <a:r>
              <a:rPr lang="en-US" sz="2400" dirty="0"/>
              <a:t>, </a:t>
            </a:r>
            <a:r>
              <a:rPr lang="en-US" sz="2400" dirty="0" err="1"/>
              <a:t>Physor</a:t>
            </a:r>
            <a:r>
              <a:rPr lang="en-US" sz="2400" dirty="0"/>
              <a:t> 2020</a:t>
            </a:r>
          </a:p>
          <a:p>
            <a:pPr>
              <a:buClr>
                <a:schemeClr val="accent5"/>
              </a:buClr>
            </a:pPr>
            <a:endParaRPr lang="en-US" sz="2400" noProof="0" dirty="0"/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E34E2683-DF41-4495-92E1-C556DCB66B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6293" y="1529141"/>
            <a:ext cx="3919338" cy="198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487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ersonalizzato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4516</TotalTime>
  <Words>1201</Words>
  <Application>Microsoft Office PowerPoint</Application>
  <PresentationFormat>Breedbeeld</PresentationFormat>
  <Paragraphs>164</Paragraphs>
  <Slides>24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9" baseType="lpstr">
      <vt:lpstr>Arial</vt:lpstr>
      <vt:lpstr>Calibri</vt:lpstr>
      <vt:lpstr>Verdana</vt:lpstr>
      <vt:lpstr>Verdana Standaard</vt:lpstr>
      <vt:lpstr>Office Theme</vt:lpstr>
      <vt:lpstr>JEFF  The Joint Evaluated nuclear data library for Fission and Fusion</vt:lpstr>
      <vt:lpstr>Content</vt:lpstr>
      <vt:lpstr>JEFF-3.3 paper</vt:lpstr>
      <vt:lpstr>JEFF-4</vt:lpstr>
      <vt:lpstr>Recommendations JEFF Stakeholder meeting NEA/MBDAV/DOC(2019)5</vt:lpstr>
      <vt:lpstr>Recommendations JEFF Stakeholder meeting NEA/MBDAV/DOC(2019)5</vt:lpstr>
      <vt:lpstr>Small modular reactors, Molten salt reactors</vt:lpstr>
      <vt:lpstr>Challenge: Best physics to applied performance</vt:lpstr>
      <vt:lpstr>Challenge: Reactor applications jefdoc-1991, O. Cabellos; jefdoc-1996 D. Bernard; jefdoc-2000 R. Ichou (Apr 2020) jefdoc-2017 L. Fiorito; jefdoc-2022 A. Trkov (Nov 2020) ; jef-mtg Jan 2021</vt:lpstr>
      <vt:lpstr>Challenge: Reactor and spent fuel applications D. Rochman, JEFF jan. 2021</vt:lpstr>
      <vt:lpstr>Challenges: benchmarks matching applications</vt:lpstr>
      <vt:lpstr>JEFF-4t0 jefdoc-2018, D. Foligno, nov 2020</vt:lpstr>
      <vt:lpstr>JEFF-4t0 jefdoc-2018, D. Foligno, nov 2020</vt:lpstr>
      <vt:lpstr>JEFF-4t0</vt:lpstr>
      <vt:lpstr>First testing of JEFF-4t0 O. Cabellos jefdoc-2015; L. Fiorito jefdoc-2017</vt:lpstr>
      <vt:lpstr>First testing of JEFF-4t0 pst034 – increasing Gd concentration</vt:lpstr>
      <vt:lpstr>New developments – 16O(n,a)</vt:lpstr>
      <vt:lpstr>New developments – 56Fe</vt:lpstr>
      <vt:lpstr>New developments – “Other” See the jefdocs for more information </vt:lpstr>
      <vt:lpstr>Further challenges: accelerator photon data</vt:lpstr>
      <vt:lpstr>Further challenges: accelerator proton data jefdoc-1956 A. Stankovskij (Baeten stakeholder mtg)</vt:lpstr>
      <vt:lpstr>Further challenges: accelerator driven systems</vt:lpstr>
      <vt:lpstr>Challenge: from microscopic to adjusted library</vt:lpstr>
      <vt:lpstr>Summary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Arjan Plompen</cp:lastModifiedBy>
  <cp:revision>476</cp:revision>
  <dcterms:created xsi:type="dcterms:W3CDTF">2019-08-09T12:06:42Z</dcterms:created>
  <dcterms:modified xsi:type="dcterms:W3CDTF">2021-02-09T06:58:11Z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224000</vt:lpwstr>
  </property>
  <property fmtid="{D5CDD505-2E9C-101B-9397-08002B2CF9AE}" pid="3" name="Offisync_UpdateToken">
    <vt:lpwstr>1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Jive_LatestUserAccountName">
    <vt:lpwstr>aregbyd</vt:lpwstr>
  </property>
  <property fmtid="{D5CDD505-2E9C-101B-9397-08002B2CF9AE}" pid="6" name="Offisync_ServerID">
    <vt:lpwstr>0d3b22a6-6203-4efc-8e8e-b5279256493b</vt:lpwstr>
  </property>
  <property fmtid="{D5CDD505-2E9C-101B-9397-08002B2CF9AE}" pid="7" name="Jive_VersionGuid">
    <vt:lpwstr>f498289a-5367-4752-b6ff-33072cc08547</vt:lpwstr>
  </property>
</Properties>
</file>