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0" r:id="rId3"/>
    <p:sldId id="336" r:id="rId4"/>
    <p:sldId id="337" r:id="rId5"/>
    <p:sldId id="262" r:id="rId6"/>
    <p:sldId id="338" r:id="rId7"/>
    <p:sldId id="263" r:id="rId8"/>
    <p:sldId id="257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>
      <p:cViewPr>
        <p:scale>
          <a:sx n="70" d="100"/>
          <a:sy n="70" d="100"/>
        </p:scale>
        <p:origin x="1560" y="4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CA466-E56A-4EFE-962E-9BFCFDC180E7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1D2CA3-9559-4477-903B-3E391F72434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21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1pPr>
            <a:lvl2pPr marL="742950" indent="-28575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2pPr>
            <a:lvl3pPr marL="11430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3pPr>
            <a:lvl4pPr marL="16002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4pPr>
            <a:lvl5pPr marL="2057400" indent="-228600" defTabSz="954088"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ヒラギノ角ゴ Pro W3" pitchFamily="28" charset="-128"/>
              </a:defRPr>
            </a:lvl9pPr>
          </a:lstStyle>
          <a:p>
            <a:fld id="{EEAF6749-45E9-4A03-AC9A-FF146A8E37E4}" type="slidenum">
              <a:rPr lang="en-GB" altLang="en-US" sz="1300" smtClean="0"/>
              <a:pPr/>
              <a:t>3</a:t>
            </a:fld>
            <a:endParaRPr lang="en-GB" altLang="en-US" sz="130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67288" cy="3725863"/>
          </a:xfrm>
          <a:solidFill>
            <a:srgbClr val="FFFFFF"/>
          </a:solidFill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83609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043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546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490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88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51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788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834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160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75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344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786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B3791-72C0-4F7D-8870-86176D59C5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B6782E-5DB5-490D-BAC6-26B6ED762BE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890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20.png"/><Relationship Id="rId7" Type="http://schemas.openxmlformats.org/officeDocument/2006/relationships/image" Target="../media/image2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3 Rectángulo">
            <a:extLst>
              <a:ext uri="{FF2B5EF4-FFF2-40B4-BE49-F238E27FC236}">
                <a16:creationId xmlns:a16="http://schemas.microsoft.com/office/drawing/2014/main" id="{B083AEC7-25A6-4DED-BCEF-86990BA59C8B}"/>
              </a:ext>
            </a:extLst>
          </p:cNvPr>
          <p:cNvSpPr/>
          <p:nvPr/>
        </p:nvSpPr>
        <p:spPr>
          <a:xfrm>
            <a:off x="539552" y="2636912"/>
            <a:ext cx="84900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H2020 SANDA: Supplying Accurate Nuclear </a:t>
            </a:r>
            <a:r>
              <a:rPr lang="en-US" dirty="0" err="1"/>
              <a:t>DAta</a:t>
            </a:r>
            <a:r>
              <a:rPr lang="en-US" dirty="0"/>
              <a:t> for energy and non-energy applications</a:t>
            </a:r>
          </a:p>
          <a:p>
            <a:pPr algn="ctr"/>
            <a:r>
              <a:rPr lang="en-US" sz="1600" dirty="0"/>
              <a:t>WP2. New  nuclear  data  measurements  for  energy  and non-energy applications	</a:t>
            </a:r>
          </a:p>
          <a:p>
            <a:pPr algn="ctr"/>
            <a:r>
              <a:rPr lang="en-US" sz="1600" b="1" dirty="0"/>
              <a:t>TASK 2.6: New measurements for non-energy applications</a:t>
            </a:r>
          </a:p>
          <a:p>
            <a:pPr algn="ctr"/>
            <a:r>
              <a:rPr lang="en-US" sz="1600" b="0" i="1" u="none" strike="noStrike" baseline="0" dirty="0">
                <a:solidFill>
                  <a:srgbClr val="000000"/>
                </a:solidFill>
              </a:rPr>
              <a:t>Task coordinator: </a:t>
            </a:r>
            <a:r>
              <a:rPr lang="en-US" sz="1600" b="1" i="1" u="none" strike="noStrike" baseline="0" dirty="0">
                <a:solidFill>
                  <a:srgbClr val="000000"/>
                </a:solidFill>
              </a:rPr>
              <a:t>USE</a:t>
            </a:r>
            <a:r>
              <a:rPr lang="en-US" sz="1600" b="0" i="1" u="none" strike="noStrike" baseline="0" dirty="0">
                <a:solidFill>
                  <a:srgbClr val="000000"/>
                </a:solidFill>
              </a:rPr>
              <a:t>, partners: </a:t>
            </a:r>
            <a:r>
              <a:rPr lang="en-US" sz="1600" b="1" i="1" u="none" strike="noStrike" baseline="0" dirty="0">
                <a:solidFill>
                  <a:srgbClr val="000000"/>
                </a:solidFill>
              </a:rPr>
              <a:t>IST, NPL, PTB </a:t>
            </a:r>
            <a:endParaRPr lang="en-US" sz="1600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D365992-7220-409F-8D8E-2D255236F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96" y="692696"/>
            <a:ext cx="8305608" cy="158417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6B50F33-421C-4AA5-B85A-88F5DEAFC5C5}"/>
              </a:ext>
            </a:extLst>
          </p:cNvPr>
          <p:cNvSpPr txBox="1"/>
          <p:nvPr/>
        </p:nvSpPr>
        <p:spPr>
          <a:xfrm>
            <a:off x="752873" y="5137447"/>
            <a:ext cx="734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NPL (Mike </a:t>
            </a:r>
            <a:r>
              <a:rPr lang="es-ES" dirty="0" err="1"/>
              <a:t>Bunce</a:t>
            </a:r>
            <a:r>
              <a:rPr lang="es-ES" dirty="0"/>
              <a:t>), PTB (Ralf </a:t>
            </a:r>
            <a:r>
              <a:rPr lang="es-ES" dirty="0" err="1"/>
              <a:t>Nolte</a:t>
            </a:r>
            <a:r>
              <a:rPr lang="es-ES" dirty="0"/>
              <a:t>), IST (Pedro Vaz) &amp; USE (Carlos Guerrero) </a:t>
            </a:r>
            <a:endParaRPr lang="en-US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3CEC8B5-E706-40ED-9F9C-764A7F0D9F68}"/>
              </a:ext>
            </a:extLst>
          </p:cNvPr>
          <p:cNvSpPr txBox="1"/>
          <p:nvPr/>
        </p:nvSpPr>
        <p:spPr>
          <a:xfrm>
            <a:off x="5644786" y="6458077"/>
            <a:ext cx="3564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SANDA meeting, </a:t>
            </a:r>
            <a:r>
              <a:rPr lang="es-ES" dirty="0" err="1"/>
              <a:t>February</a:t>
            </a:r>
            <a:r>
              <a:rPr lang="es-ES" dirty="0"/>
              <a:t> 9</a:t>
            </a:r>
            <a:r>
              <a:rPr lang="es-ES" baseline="30000" dirty="0"/>
              <a:t>th</a:t>
            </a:r>
            <a:r>
              <a:rPr lang="es-ES" dirty="0"/>
              <a:t> 2021 </a:t>
            </a:r>
            <a:endParaRPr lang="en-US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C42080C-AA0C-4C87-830E-996543024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091" y="4005064"/>
            <a:ext cx="1160301" cy="1029068"/>
          </a:xfrm>
          <a:prstGeom prst="rect">
            <a:avLst/>
          </a:prstGeom>
        </p:spPr>
      </p:pic>
      <p:pic>
        <p:nvPicPr>
          <p:cNvPr id="11" name="Picture 2" descr="Image result for npl co-uk logo">
            <a:extLst>
              <a:ext uri="{FF2B5EF4-FFF2-40B4-BE49-F238E27FC236}">
                <a16:creationId xmlns:a16="http://schemas.microsoft.com/office/drawing/2014/main" id="{E0C51326-7FA8-4A88-9F8A-56B33996F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73" y="4117283"/>
            <a:ext cx="2232247" cy="87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 descr="Icono&#10;&#10;Descripción generada automáticamente con confianza media">
            <a:extLst>
              <a:ext uri="{FF2B5EF4-FFF2-40B4-BE49-F238E27FC236}">
                <a16:creationId xmlns:a16="http://schemas.microsoft.com/office/drawing/2014/main" id="{C6880B65-CBBB-407A-B7A7-55A490EBA3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636" y="4030237"/>
            <a:ext cx="1807982" cy="951156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">
            <a:extLst>
              <a:ext uri="{FF2B5EF4-FFF2-40B4-BE49-F238E27FC236}">
                <a16:creationId xmlns:a16="http://schemas.microsoft.com/office/drawing/2014/main" id="{5B1177C3-3FE5-4849-B90B-D9E7B588B5B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181" y="4169385"/>
            <a:ext cx="1914394" cy="71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681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2AC9C3A2-AE49-4C1D-9FFC-A01A71AB5CF6}"/>
              </a:ext>
            </a:extLst>
          </p:cNvPr>
          <p:cNvSpPr txBox="1"/>
          <p:nvPr/>
        </p:nvSpPr>
        <p:spPr>
          <a:xfrm>
            <a:off x="179512" y="1484784"/>
            <a:ext cx="8706098" cy="47705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600" b="1" i="0" u="none" strike="noStrike" baseline="0" dirty="0">
                <a:solidFill>
                  <a:srgbClr val="000000"/>
                </a:solidFill>
              </a:rPr>
              <a:t>Subtask 2.6.1. Spectrum averaged cross sections for dosimetry</a:t>
            </a:r>
            <a:r>
              <a:rPr lang="en-US" sz="1600" b="1" dirty="0">
                <a:solidFill>
                  <a:srgbClr val="000000"/>
                </a:solidFill>
              </a:rPr>
              <a:t> (NPL)</a:t>
            </a:r>
            <a:endParaRPr lang="en-US" sz="1600" b="0" i="0" u="none" strike="noStrike" baseline="0" dirty="0">
              <a:solidFill>
                <a:srgbClr val="000000"/>
              </a:solidFill>
            </a:endParaRPr>
          </a:p>
          <a:p>
            <a:pPr algn="just"/>
            <a:r>
              <a:rPr lang="en-US" sz="1600" b="0" i="0" u="none" strike="noStrike" baseline="0" dirty="0">
                <a:solidFill>
                  <a:srgbClr val="000000"/>
                </a:solidFill>
              </a:rPr>
              <a:t>NPL will perform spectrum-averaged benchmark measurements of the activity induced in foils by neutrons from a </a:t>
            </a:r>
            <a:r>
              <a:rPr lang="en-US" sz="1600" b="0" i="0" u="none" strike="noStrike" baseline="30000" dirty="0">
                <a:solidFill>
                  <a:srgbClr val="000000"/>
                </a:solidFill>
              </a:rPr>
              <a:t>252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Cf source via the </a:t>
            </a:r>
            <a:r>
              <a:rPr lang="en-US" sz="1600" b="0" i="0" u="none" strike="noStrike" baseline="30000" dirty="0">
                <a:solidFill>
                  <a:srgbClr val="000000"/>
                </a:solidFill>
              </a:rPr>
              <a:t>117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Sn(</a:t>
            </a:r>
            <a:r>
              <a:rPr lang="en-US" sz="1600" b="0" i="0" u="none" strike="noStrike" baseline="0" dirty="0" err="1">
                <a:solidFill>
                  <a:srgbClr val="000000"/>
                </a:solidFill>
              </a:rPr>
              <a:t>n,inl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)</a:t>
            </a:r>
            <a:r>
              <a:rPr lang="en-US" sz="1600" b="0" i="0" u="none" strike="noStrike" baseline="30000" dirty="0">
                <a:solidFill>
                  <a:srgbClr val="000000"/>
                </a:solidFill>
              </a:rPr>
              <a:t>117m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Sn and </a:t>
            </a:r>
            <a:r>
              <a:rPr lang="en-US" sz="1600" b="0" i="0" u="none" strike="noStrike" baseline="30000" dirty="0">
                <a:solidFill>
                  <a:srgbClr val="000000"/>
                </a:solidFill>
              </a:rPr>
              <a:t>60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Ni(</a:t>
            </a:r>
            <a:r>
              <a:rPr lang="en-US" sz="1600" b="0" i="0" u="none" strike="noStrike" baseline="0" dirty="0" err="1">
                <a:solidFill>
                  <a:srgbClr val="000000"/>
                </a:solidFill>
              </a:rPr>
              <a:t>n,p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) reactions. […]</a:t>
            </a:r>
          </a:p>
          <a:p>
            <a:pPr algn="just"/>
            <a:r>
              <a:rPr lang="en-US" sz="1600" i="1" dirty="0">
                <a:solidFill>
                  <a:srgbClr val="0070C0"/>
                </a:solidFill>
              </a:rPr>
              <a:t>D.2.9 Spectrum averaged cross sections for dosimetry (NPL) M44</a:t>
            </a:r>
            <a:endParaRPr lang="en-US" sz="1600" b="0" i="1" u="none" strike="noStrike" baseline="0" dirty="0">
              <a:solidFill>
                <a:srgbClr val="0070C0"/>
              </a:solidFill>
            </a:endParaRPr>
          </a:p>
          <a:p>
            <a:pPr algn="just"/>
            <a:endParaRPr lang="en-US" sz="1600" b="0" i="0" u="none" strike="noStrike" baseline="0" dirty="0"/>
          </a:p>
          <a:p>
            <a:pPr algn="just"/>
            <a:r>
              <a:rPr lang="en-US" sz="1600" b="1" i="0" u="none" strike="noStrike" baseline="0" dirty="0"/>
              <a:t>Subtask 2.6.2. Measurement of cross sections relevant for hadron therapy</a:t>
            </a:r>
            <a:r>
              <a:rPr lang="en-US" sz="1600" b="1" dirty="0"/>
              <a:t> </a:t>
            </a:r>
            <a:r>
              <a:rPr lang="en-US" sz="1600" b="1" i="0" u="none" strike="noStrike" baseline="0" dirty="0"/>
              <a:t>(PTB and IST)</a:t>
            </a:r>
          </a:p>
          <a:p>
            <a:pPr algn="just"/>
            <a:r>
              <a:rPr lang="en-US" sz="1600" b="0" i="0" u="none" strike="noStrike" baseline="0" dirty="0"/>
              <a:t>PTB and IST will collaborate in the research of secondary high neutron production in particle radiation therapy of cancer. 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[…] </a:t>
            </a:r>
            <a:r>
              <a:rPr lang="en-US" sz="1600" b="0" i="0" u="none" strike="noStrike" baseline="0" dirty="0"/>
              <a:t>double-differential charged-particle emission cross sections will be carried out at the CERN n_TOF facility </a:t>
            </a:r>
            <a:r>
              <a:rPr lang="en-US" sz="1600" b="0" i="0" u="none" strike="noStrike" baseline="0" dirty="0">
                <a:solidFill>
                  <a:srgbClr val="000000"/>
                </a:solidFill>
              </a:rPr>
              <a:t>[…] </a:t>
            </a:r>
            <a:r>
              <a:rPr lang="en-US" sz="1600" b="0" i="0" u="none" strike="noStrike" baseline="0" dirty="0"/>
              <a:t>Part of the necessary equipment will be developed by HZDR within WP1. </a:t>
            </a:r>
          </a:p>
          <a:p>
            <a:pPr algn="just"/>
            <a:r>
              <a:rPr lang="en-US" sz="1600" i="1" dirty="0">
                <a:solidFill>
                  <a:srgbClr val="0070C0"/>
                </a:solidFill>
              </a:rPr>
              <a:t>D.2.10 Report on the measurement of double-differential charged-particle emission cross sections at the CERN n_TOF facility in the neutron energy range from 20 MeV to 200 MeV. (PTB) M48</a:t>
            </a:r>
          </a:p>
          <a:p>
            <a:pPr algn="just"/>
            <a:endParaRPr lang="en-US" sz="1600" b="0" i="0" u="none" strike="noStrike" baseline="0" dirty="0"/>
          </a:p>
          <a:p>
            <a:pPr algn="just"/>
            <a:r>
              <a:rPr lang="en-US" sz="1600" b="1" i="0" u="none" strike="noStrike" baseline="0" dirty="0"/>
              <a:t>Subtask 2.6.3. Measurement of </a:t>
            </a:r>
            <a:r>
              <a:rPr lang="en-US" sz="1600" b="1" i="0" u="none" strike="noStrike" baseline="0" dirty="0">
                <a:latin typeface="Symbol" panose="05050102010706020507" pitchFamily="18" charset="2"/>
              </a:rPr>
              <a:t>b</a:t>
            </a:r>
            <a:r>
              <a:rPr lang="en-US" sz="1600" b="1" i="0" u="none" strike="noStrike" baseline="30000" dirty="0"/>
              <a:t>+</a:t>
            </a:r>
            <a:r>
              <a:rPr lang="en-US" sz="1600" b="1" i="0" u="none" strike="noStrike" baseline="0" dirty="0"/>
              <a:t> emitters for proton therapy</a:t>
            </a:r>
            <a:r>
              <a:rPr lang="en-US" sz="1600" b="1" dirty="0"/>
              <a:t> (USE)</a:t>
            </a:r>
            <a:endParaRPr lang="en-US" sz="1600" b="0" i="0" u="none" strike="noStrike" baseline="0" dirty="0"/>
          </a:p>
          <a:p>
            <a:pPr algn="just"/>
            <a:r>
              <a:rPr lang="en-US" sz="1600" b="0" i="0" u="none" strike="noStrike" baseline="0" dirty="0"/>
              <a:t>USE will perform measurements of production cross sections of beta+ emitters used for range verification in proton therapy. The list of isotopes covers the high priorities of IAEA: </a:t>
            </a:r>
            <a:r>
              <a:rPr lang="en-US" sz="1600" b="0" i="0" u="none" strike="noStrike" baseline="30000" dirty="0"/>
              <a:t>11</a:t>
            </a:r>
            <a:r>
              <a:rPr lang="en-US" sz="1600" b="0" i="0" u="none" strike="noStrike" baseline="0" dirty="0"/>
              <a:t>C, </a:t>
            </a:r>
            <a:r>
              <a:rPr lang="en-US" sz="1600" b="0" i="0" u="none" strike="noStrike" baseline="30000" dirty="0"/>
              <a:t>13</a:t>
            </a:r>
            <a:r>
              <a:rPr lang="en-US" sz="1600" b="0" i="0" u="none" strike="noStrike" baseline="0" dirty="0"/>
              <a:t>N, </a:t>
            </a:r>
            <a:r>
              <a:rPr lang="en-US" sz="1600" b="0" i="0" u="none" strike="noStrike" baseline="30000" dirty="0"/>
              <a:t>15</a:t>
            </a:r>
            <a:r>
              <a:rPr lang="en-US" sz="1600" b="0" i="0" u="none" strike="noStrike" baseline="0" dirty="0"/>
              <a:t>O, </a:t>
            </a:r>
            <a:r>
              <a:rPr lang="en-US" sz="1600" b="0" i="0" u="none" strike="noStrike" baseline="30000" dirty="0"/>
              <a:t>30</a:t>
            </a:r>
            <a:r>
              <a:rPr lang="en-US" sz="1600" b="0" i="0" u="none" strike="noStrike" baseline="0" dirty="0"/>
              <a:t>P produced by protons with energies up to 250 MeV. Other recently proposed isotopes for range verification, with shorter half-lives such as </a:t>
            </a:r>
            <a:r>
              <a:rPr lang="en-US" sz="1600" b="0" i="0" u="none" strike="noStrike" baseline="30000" dirty="0"/>
              <a:t>10</a:t>
            </a:r>
            <a:r>
              <a:rPr lang="en-US" sz="1600" b="0" i="0" u="none" strike="noStrike" baseline="0" dirty="0"/>
              <a:t>C, </a:t>
            </a:r>
            <a:r>
              <a:rPr lang="en-US" sz="1600" b="0" i="0" u="none" strike="noStrike" baseline="30000" dirty="0"/>
              <a:t>12</a:t>
            </a:r>
            <a:r>
              <a:rPr lang="en-US" sz="1600" b="0" i="0" u="none" strike="noStrike" baseline="0" dirty="0"/>
              <a:t>N, </a:t>
            </a:r>
            <a:r>
              <a:rPr lang="en-US" sz="1600" b="0" i="0" u="none" strike="noStrike" baseline="30000" dirty="0"/>
              <a:t>38m</a:t>
            </a:r>
            <a:r>
              <a:rPr lang="en-US" sz="1600" b="0" i="0" u="none" strike="noStrike" baseline="0" dirty="0"/>
              <a:t>K and </a:t>
            </a:r>
            <a:r>
              <a:rPr lang="en-US" sz="1600" b="0" i="0" u="none" strike="noStrike" baseline="30000" dirty="0"/>
              <a:t>29</a:t>
            </a:r>
            <a:r>
              <a:rPr lang="en-US" sz="1600" b="0" i="0" u="none" strike="noStrike" baseline="0" dirty="0"/>
              <a:t>P will be considered along the project. </a:t>
            </a:r>
          </a:p>
          <a:p>
            <a:pPr algn="just"/>
            <a:r>
              <a:rPr lang="en-US" sz="1600" dirty="0">
                <a:solidFill>
                  <a:srgbClr val="0070C0"/>
                </a:solidFill>
              </a:rPr>
              <a:t>D.2.11 Report on the production cross sections of beta+ emitters used for range verification in proton therapy. (USE) M30</a:t>
            </a:r>
            <a:endParaRPr lang="en-US" sz="1600" dirty="0"/>
          </a:p>
        </p:txBody>
      </p:sp>
      <p:sp>
        <p:nvSpPr>
          <p:cNvPr id="5" name="3 Rectángulo">
            <a:extLst>
              <a:ext uri="{FF2B5EF4-FFF2-40B4-BE49-F238E27FC236}">
                <a16:creationId xmlns:a16="http://schemas.microsoft.com/office/drawing/2014/main" id="{AD363C60-2C76-4B51-809C-6737244E834F}"/>
              </a:ext>
            </a:extLst>
          </p:cNvPr>
          <p:cNvSpPr/>
          <p:nvPr/>
        </p:nvSpPr>
        <p:spPr>
          <a:xfrm>
            <a:off x="330398" y="188640"/>
            <a:ext cx="849007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H2020 SANDA: Supplying Accurate Nuclear </a:t>
            </a:r>
            <a:r>
              <a:rPr lang="en-US" dirty="0" err="1"/>
              <a:t>DAta</a:t>
            </a:r>
            <a:r>
              <a:rPr lang="en-US" dirty="0"/>
              <a:t> for energy and non-energy applications</a:t>
            </a:r>
          </a:p>
          <a:p>
            <a:pPr algn="ctr"/>
            <a:r>
              <a:rPr lang="en-US" sz="1600" dirty="0"/>
              <a:t>WP2. New  nuclear  data  measurements  for  energy  and non-energy applications	</a:t>
            </a:r>
          </a:p>
          <a:p>
            <a:pPr algn="ctr"/>
            <a:r>
              <a:rPr lang="en-US" sz="1600" b="1" dirty="0"/>
              <a:t>TASK 2.6: New measurements for non-energy applications</a:t>
            </a:r>
          </a:p>
          <a:p>
            <a:pPr algn="ctr"/>
            <a:r>
              <a:rPr lang="en-US" sz="1600" b="0" i="1" u="none" strike="noStrike" baseline="0" dirty="0">
                <a:solidFill>
                  <a:srgbClr val="000000"/>
                </a:solidFill>
              </a:rPr>
              <a:t>Task coordinator: </a:t>
            </a:r>
            <a:r>
              <a:rPr lang="en-US" sz="1600" b="1" i="1" u="none" strike="noStrike" baseline="0" dirty="0">
                <a:solidFill>
                  <a:srgbClr val="000000"/>
                </a:solidFill>
              </a:rPr>
              <a:t>USE</a:t>
            </a:r>
            <a:r>
              <a:rPr lang="en-US" sz="1600" b="0" i="1" u="none" strike="noStrike" baseline="0" dirty="0">
                <a:solidFill>
                  <a:srgbClr val="000000"/>
                </a:solidFill>
              </a:rPr>
              <a:t>, partners: </a:t>
            </a:r>
            <a:r>
              <a:rPr lang="en-US" sz="1600" b="1" i="1" u="none" strike="noStrike" baseline="0" dirty="0">
                <a:solidFill>
                  <a:srgbClr val="000000"/>
                </a:solidFill>
              </a:rPr>
              <a:t>IST, NPL, PTB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7981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10"/>
          <p:cNvSpPr>
            <a:spLocks noGrp="1" noChangeArrowheads="1"/>
          </p:cNvSpPr>
          <p:nvPr>
            <p:ph idx="1"/>
          </p:nvPr>
        </p:nvSpPr>
        <p:spPr>
          <a:xfrm>
            <a:off x="187036" y="2348880"/>
            <a:ext cx="8896697" cy="729442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GB" altLang="en-US" sz="1600" dirty="0"/>
              <a:t>Measurement of spectrum averaged cross section of the </a:t>
            </a:r>
            <a:r>
              <a:rPr lang="en-GB" altLang="en-US" sz="1600" baseline="30000" dirty="0">
                <a:solidFill>
                  <a:srgbClr val="0070C0"/>
                </a:solidFill>
              </a:rPr>
              <a:t>117</a:t>
            </a:r>
            <a:r>
              <a:rPr lang="en-GB" altLang="en-US" sz="1600" dirty="0">
                <a:solidFill>
                  <a:srgbClr val="0070C0"/>
                </a:solidFill>
              </a:rPr>
              <a:t>Sn(</a:t>
            </a:r>
            <a:r>
              <a:rPr lang="en-GB" altLang="en-US" sz="1600" dirty="0" err="1">
                <a:solidFill>
                  <a:srgbClr val="0070C0"/>
                </a:solidFill>
              </a:rPr>
              <a:t>n,n</a:t>
            </a:r>
            <a:r>
              <a:rPr lang="en-GB" altLang="en-US" sz="1600" dirty="0">
                <a:solidFill>
                  <a:srgbClr val="0070C0"/>
                </a:solidFill>
              </a:rPr>
              <a:t>’)</a:t>
            </a:r>
            <a:r>
              <a:rPr lang="en-GB" altLang="en-US" sz="1600" baseline="30000" dirty="0">
                <a:solidFill>
                  <a:srgbClr val="0070C0"/>
                </a:solidFill>
              </a:rPr>
              <a:t>117m</a:t>
            </a:r>
            <a:r>
              <a:rPr lang="en-GB" altLang="en-US" sz="1600" dirty="0">
                <a:solidFill>
                  <a:srgbClr val="0070C0"/>
                </a:solidFill>
              </a:rPr>
              <a:t>Sn </a:t>
            </a:r>
            <a:r>
              <a:rPr lang="en-GB" altLang="en-US" sz="1600" dirty="0"/>
              <a:t>reaction using </a:t>
            </a:r>
            <a:r>
              <a:rPr lang="en-GB" altLang="en-US" sz="1600" baseline="30000" dirty="0">
                <a:solidFill>
                  <a:srgbClr val="0070C0"/>
                </a:solidFill>
              </a:rPr>
              <a:t>252</a:t>
            </a:r>
            <a:r>
              <a:rPr lang="en-GB" altLang="en-US" sz="1600" dirty="0">
                <a:solidFill>
                  <a:srgbClr val="0070C0"/>
                </a:solidFill>
              </a:rPr>
              <a:t>Cf</a:t>
            </a:r>
            <a:r>
              <a:rPr lang="en-GB" altLang="en-US" sz="1600" dirty="0"/>
              <a:t> source at NPL low scatter facility (supported by NMS and SANDA collaboration). </a:t>
            </a:r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1114335" y="48068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9900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762000">
              <a:spcBef>
                <a:spcPct val="20000"/>
              </a:spcBef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Arial" panose="020B0604020202020204" pitchFamily="34" charset="0"/>
              </a:defRPr>
            </a:lvl1pPr>
            <a:lvl2pPr marL="742950" indent="-28575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spcBef>
                <a:spcPct val="20000"/>
              </a:spcBef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fontAlgn="base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Clr>
                <a:schemeClr val="tx2"/>
              </a:buClr>
              <a:buSzPct val="90000"/>
              <a:buFont typeface="Wingdings 2" panose="05020102010507070707" pitchFamily="18" charset="2"/>
              <a:buNone/>
            </a:pPr>
            <a:endParaRPr lang="en-GB" altLang="en-US" sz="1800">
              <a:solidFill>
                <a:schemeClr val="folHlink"/>
              </a:solidFill>
              <a:latin typeface="Helvetica" panose="020B0604020202020204" pitchFamily="34" charset="0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FC6A03C6-E7AC-41FC-9D15-5F30F4612C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471" y="3019316"/>
            <a:ext cx="2293663" cy="1438561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0B6E0966-DB81-4DA3-8DD7-D629E310C29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595226"/>
            <a:ext cx="1753628" cy="1309706"/>
          </a:xfrm>
          <a:prstGeom prst="rect">
            <a:avLst/>
          </a:prstGeom>
        </p:spPr>
      </p:pic>
      <p:pic>
        <p:nvPicPr>
          <p:cNvPr id="7" name="Picture 6" descr="A picture containing indoor, table, pair, sitting&#10;&#10;Description automatically generated">
            <a:extLst>
              <a:ext uri="{FF2B5EF4-FFF2-40B4-BE49-F238E27FC236}">
                <a16:creationId xmlns:a16="http://schemas.microsoft.com/office/drawing/2014/main" id="{ABF94135-3FA4-43EC-B8C7-6C583E37763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" t="3972" r="6131" b="7833"/>
          <a:stretch/>
        </p:blipFill>
        <p:spPr>
          <a:xfrm>
            <a:off x="3667516" y="4786732"/>
            <a:ext cx="1935736" cy="10736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05B115B-B8B6-4F23-8B5B-545CF2DCF24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7844" y="5908134"/>
                <a:ext cx="8896697" cy="1265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3399"/>
                  </a:buClr>
                  <a:buFont typeface="Wingdings" panose="05000000000000000000" pitchFamily="2" charset="2"/>
                  <a:buChar char="§"/>
                  <a:defRPr sz="2400">
                    <a:solidFill>
                      <a:srgbClr val="003399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anose="05000000000000000000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0099CC"/>
                  </a:buClr>
                  <a:buFont typeface="Wingdings" pitchFamily="2" charset="2"/>
                  <a:defRPr sz="2400">
                    <a:solidFill>
                      <a:schemeClr val="tx1"/>
                    </a:solidFill>
                    <a:latin typeface="+mn-lt"/>
                    <a:ea typeface="+mn-ea"/>
                  </a:defRPr>
                </a:lvl9pPr>
              </a:lstStyle>
              <a:p>
                <a:pPr marL="0" indent="0">
                  <a:lnSpc>
                    <a:spcPct val="90000"/>
                  </a:lnSpc>
                  <a:buClrTx/>
                  <a:buNone/>
                </a:pPr>
                <a:r>
                  <a:rPr lang="en-GB" altLang="en-US" sz="1600" dirty="0">
                    <a:solidFill>
                      <a:schemeClr val="tx1"/>
                    </a:solidFill>
                  </a:rPr>
                  <a:t>Cross section determination via (</a:t>
                </a:r>
                <a14:m>
                  <m:oMath xmlns:m="http://schemas.openxmlformats.org/officeDocument/2006/math"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𝒓𝒆𝒂𝒄𝒕𝒊𝒐𝒏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𝒓𝒂𝒕𝒆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GB" alt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𝒔𝒂𝒕𝒖𝒓𝒂𝒕𝒆𝒅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𝒂𝒄𝒕𝒊𝒗𝒊𝒕𝒚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𝝋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𝒏𝒆𝒖𝒕𝒓𝒐𝒏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𝒇𝒍𝒖𝒆𝒏𝒄𝒆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alt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𝜮</m:t>
                        </m:r>
                      </m:e>
                      <m:sub>
                        <m:r>
                          <a:rPr lang="en-GB" alt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𝒂𝒄𝒕</m:t>
                        </m:r>
                      </m:sub>
                    </m:sSub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𝒂𝒄𝒕𝒊𝒗𝒂𝒕𝒊𝒐𝒏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𝒄𝒓𝒐𝒔𝒔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𝒔𝒆𝒄𝒕𝒊𝒐𝒏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𝒂𝒗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𝒐𝒗𝒆𝒓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𝒕𝒉𝒆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𝒏𝒆𝒖𝒕𝒓𝒐𝒏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𝒔𝒑𝒆𝒄𝒕𝒓𝒖𝒎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𝑵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𝒏𝒖𝒎𝒃𝒆𝒓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alt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𝒅𝒆𝒔𝒏𝒊𝒕𝒚</m:t>
                    </m:r>
                  </m:oMath>
                </a14:m>
                <a:r>
                  <a:rPr lang="en-GB" altLang="en-US" sz="1600" dirty="0">
                    <a:solidFill>
                      <a:schemeClr val="tx1"/>
                    </a:solidFill>
                  </a:rPr>
                  <a:t>)</a:t>
                </a:r>
              </a:p>
              <a:p>
                <a:pPr marL="0" indent="0">
                  <a:lnSpc>
                    <a:spcPct val="90000"/>
                  </a:lnSpc>
                  <a:buClrTx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b>
                      </m:sSub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l-GR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GB" altLang="en-US" sz="1600" i="1" ker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𝑎𝑐𝑡</m:t>
                          </m:r>
                        </m:sub>
                      </m:sSub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altLang="en-US" sz="1600" i="1" ker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GB" altLang="en-US" sz="1600" kern="0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05B115B-B8B6-4F23-8B5B-545CF2DCF2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57844" y="5908134"/>
                <a:ext cx="8896697" cy="1265282"/>
              </a:xfrm>
              <a:prstGeom prst="rect">
                <a:avLst/>
              </a:prstGeom>
              <a:blipFill>
                <a:blip r:embed="rId6"/>
                <a:stretch>
                  <a:fillRect l="-616" t="-432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0">
            <a:extLst>
              <a:ext uri="{FF2B5EF4-FFF2-40B4-BE49-F238E27FC236}">
                <a16:creationId xmlns:a16="http://schemas.microsoft.com/office/drawing/2014/main" id="{C0BC4DFD-5737-43C9-AD7B-01F3C05B9E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7036" y="3144969"/>
            <a:ext cx="3381510" cy="2194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Font typeface="Wingdings" panose="05000000000000000000" pitchFamily="2" charset="2"/>
              <a:buChar char="§"/>
              <a:defRPr sz="240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anose="05000000000000000000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99CC"/>
              </a:buClr>
              <a:buFont typeface="Wingdings" pitchFamily="2" charset="2"/>
              <a:defRPr sz="2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90000"/>
              </a:lnSpc>
              <a:buClrTx/>
              <a:buFontTx/>
              <a:buChar char="-"/>
            </a:pPr>
            <a:r>
              <a:rPr lang="en-GB" altLang="en-US" sz="1600" kern="0" dirty="0">
                <a:solidFill>
                  <a:schemeClr val="tx1"/>
                </a:solidFill>
              </a:rPr>
              <a:t>18 day irradiation – fluence rate ~42k neutrons/s/cm</a:t>
            </a:r>
            <a:r>
              <a:rPr lang="en-GB" altLang="en-US" sz="1600" kern="0" baseline="30000" dirty="0">
                <a:solidFill>
                  <a:schemeClr val="tx1"/>
                </a:solidFill>
              </a:rPr>
              <a:t>2</a:t>
            </a:r>
          </a:p>
          <a:p>
            <a:pPr>
              <a:lnSpc>
                <a:spcPct val="90000"/>
              </a:lnSpc>
              <a:buClrTx/>
              <a:buFontTx/>
              <a:buChar char="-"/>
            </a:pPr>
            <a:r>
              <a:rPr lang="en-GB" altLang="en-US" sz="1600" kern="0" dirty="0">
                <a:solidFill>
                  <a:schemeClr val="tx1"/>
                </a:solidFill>
              </a:rPr>
              <a:t>Measurement using </a:t>
            </a:r>
            <a:r>
              <a:rPr lang="en-GB" altLang="en-US" sz="1600" kern="0" dirty="0" err="1">
                <a:solidFill>
                  <a:schemeClr val="tx1"/>
                </a:solidFill>
              </a:rPr>
              <a:t>NaI</a:t>
            </a:r>
            <a:r>
              <a:rPr lang="en-GB" altLang="en-US" sz="1600" kern="0" dirty="0">
                <a:solidFill>
                  <a:schemeClr val="tx1"/>
                </a:solidFill>
              </a:rPr>
              <a:t> scintillator ~43 days (10 days after </a:t>
            </a:r>
            <a:r>
              <a:rPr lang="en-GB" altLang="en-US" sz="1600" kern="0" dirty="0" err="1">
                <a:solidFill>
                  <a:schemeClr val="tx1"/>
                </a:solidFill>
              </a:rPr>
              <a:t>irr</a:t>
            </a:r>
            <a:r>
              <a:rPr lang="en-GB" altLang="en-US" sz="1600" kern="0" dirty="0">
                <a:solidFill>
                  <a:schemeClr val="tx1"/>
                </a:solidFill>
              </a:rPr>
              <a:t>. end,  t</a:t>
            </a:r>
            <a:r>
              <a:rPr lang="en-GB" altLang="en-US" sz="1600" kern="0" baseline="-25000" dirty="0">
                <a:solidFill>
                  <a:schemeClr val="tx1"/>
                </a:solidFill>
              </a:rPr>
              <a:t>1/2</a:t>
            </a:r>
            <a:r>
              <a:rPr lang="en-GB" altLang="en-US" sz="1600" kern="0" dirty="0">
                <a:solidFill>
                  <a:schemeClr val="tx1"/>
                </a:solidFill>
              </a:rPr>
              <a:t> ~14 days)</a:t>
            </a:r>
          </a:p>
          <a:p>
            <a:pPr>
              <a:lnSpc>
                <a:spcPct val="90000"/>
              </a:lnSpc>
              <a:buClrTx/>
              <a:buFontTx/>
              <a:buChar char="-"/>
            </a:pPr>
            <a:r>
              <a:rPr lang="en-GB" altLang="en-US" sz="1600" kern="0" dirty="0">
                <a:solidFill>
                  <a:schemeClr val="tx1"/>
                </a:solidFill>
              </a:rPr>
              <a:t>GEANT4 simulations and measurements to determine efficiency</a:t>
            </a:r>
          </a:p>
          <a:p>
            <a:pPr marL="0" indent="0">
              <a:lnSpc>
                <a:spcPct val="90000"/>
              </a:lnSpc>
              <a:buClrTx/>
              <a:buNone/>
            </a:pPr>
            <a:endParaRPr lang="en-GB" altLang="en-US" sz="1600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2E96B6E-ABDC-4794-A3F6-E5F1A8F073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67516" y="2957411"/>
            <a:ext cx="2185078" cy="1572011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B4A3FC08-7987-4EE4-9374-FA2BB803EB52}"/>
              </a:ext>
            </a:extLst>
          </p:cNvPr>
          <p:cNvSpPr txBox="1"/>
          <p:nvPr/>
        </p:nvSpPr>
        <p:spPr>
          <a:xfrm>
            <a:off x="2472106" y="136879"/>
            <a:ext cx="85165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i="0" u="none" strike="noStrike" baseline="0" dirty="0">
                <a:solidFill>
                  <a:srgbClr val="000000"/>
                </a:solidFill>
              </a:rPr>
              <a:t>Subtask 2.6.1. SACS for dosimetry</a:t>
            </a:r>
            <a:r>
              <a:rPr lang="en-US" sz="2000" b="1" dirty="0">
                <a:solidFill>
                  <a:srgbClr val="000000"/>
                </a:solidFill>
              </a:rPr>
              <a:t> (NPL)</a:t>
            </a:r>
            <a:endParaRPr lang="en-US" sz="2000" b="0" i="0" u="none" strike="noStrike" baseline="0" dirty="0">
              <a:solidFill>
                <a:srgbClr val="000000"/>
              </a:solidFill>
            </a:endParaRPr>
          </a:p>
          <a:p>
            <a:r>
              <a:rPr lang="en-US" sz="2000" i="1" dirty="0">
                <a:solidFill>
                  <a:srgbClr val="0070C0"/>
                </a:solidFill>
              </a:rPr>
              <a:t>D.2.9 SACS for dosimetry (NPL) (M44,  May 2023)</a:t>
            </a:r>
            <a:endParaRPr lang="en-US" sz="2000" b="0" i="1" u="none" strike="noStrike" baseline="0" dirty="0">
              <a:solidFill>
                <a:srgbClr val="0070C0"/>
              </a:solidFill>
            </a:endParaRPr>
          </a:p>
        </p:txBody>
      </p:sp>
      <p:pic>
        <p:nvPicPr>
          <p:cNvPr id="14" name="Picture 2" descr="Image result for npl co-uk logo">
            <a:extLst>
              <a:ext uri="{FF2B5EF4-FFF2-40B4-BE49-F238E27FC236}">
                <a16:creationId xmlns:a16="http://schemas.microsoft.com/office/drawing/2014/main" id="{2D454A74-69F4-4747-9B36-A4D6BF39C9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9" y="136879"/>
            <a:ext cx="2232247" cy="87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lecha: a la derecha 5">
            <a:extLst>
              <a:ext uri="{FF2B5EF4-FFF2-40B4-BE49-F238E27FC236}">
                <a16:creationId xmlns:a16="http://schemas.microsoft.com/office/drawing/2014/main" id="{A23595BA-4C71-4C8D-BE2C-2858D5231D44}"/>
              </a:ext>
            </a:extLst>
          </p:cNvPr>
          <p:cNvSpPr/>
          <p:nvPr/>
        </p:nvSpPr>
        <p:spPr>
          <a:xfrm>
            <a:off x="5724128" y="5254099"/>
            <a:ext cx="538343" cy="21602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706C4F98-3396-47C6-B3A2-1F6E95E948EA}"/>
              </a:ext>
            </a:extLst>
          </p:cNvPr>
          <p:cNvCxnSpPr/>
          <p:nvPr/>
        </p:nvCxnSpPr>
        <p:spPr>
          <a:xfrm>
            <a:off x="6516216" y="3192595"/>
            <a:ext cx="432048" cy="0"/>
          </a:xfrm>
          <a:prstGeom prst="straightConnector1">
            <a:avLst/>
          </a:prstGeom>
          <a:ln w="9525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>
            <a:extLst>
              <a:ext uri="{FF2B5EF4-FFF2-40B4-BE49-F238E27FC236}">
                <a16:creationId xmlns:a16="http://schemas.microsoft.com/office/drawing/2014/main" id="{83D2576D-502F-4F78-A3EE-6D1D0CDD1831}"/>
              </a:ext>
            </a:extLst>
          </p:cNvPr>
          <p:cNvCxnSpPr/>
          <p:nvPr/>
        </p:nvCxnSpPr>
        <p:spPr>
          <a:xfrm>
            <a:off x="6929734" y="3192595"/>
            <a:ext cx="265326" cy="0"/>
          </a:xfrm>
          <a:prstGeom prst="straightConnector1">
            <a:avLst/>
          </a:prstGeom>
          <a:ln w="9525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D904A399-2070-4C61-94DD-900DF31BD2B6}"/>
              </a:ext>
            </a:extLst>
          </p:cNvPr>
          <p:cNvCxnSpPr/>
          <p:nvPr/>
        </p:nvCxnSpPr>
        <p:spPr>
          <a:xfrm>
            <a:off x="7186481" y="3195540"/>
            <a:ext cx="1057927" cy="0"/>
          </a:xfrm>
          <a:prstGeom prst="straightConnector1">
            <a:avLst/>
          </a:prstGeom>
          <a:ln w="9525">
            <a:solidFill>
              <a:schemeClr val="tx1"/>
            </a:solidFill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>
            <a:extLst>
              <a:ext uri="{FF2B5EF4-FFF2-40B4-BE49-F238E27FC236}">
                <a16:creationId xmlns:a16="http://schemas.microsoft.com/office/drawing/2014/main" id="{B3024621-B274-463F-8BA7-C9221D2C28B0}"/>
              </a:ext>
            </a:extLst>
          </p:cNvPr>
          <p:cNvSpPr txBox="1"/>
          <p:nvPr/>
        </p:nvSpPr>
        <p:spPr>
          <a:xfrm>
            <a:off x="6519445" y="2984528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18d</a:t>
            </a:r>
            <a:endParaRPr lang="en-US" sz="120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CCDB19D1-7BE2-4744-8A57-E07A266A2FE8}"/>
              </a:ext>
            </a:extLst>
          </p:cNvPr>
          <p:cNvSpPr txBox="1"/>
          <p:nvPr/>
        </p:nvSpPr>
        <p:spPr>
          <a:xfrm>
            <a:off x="6837750" y="2982331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10d</a:t>
            </a:r>
            <a:endParaRPr lang="en-US" sz="120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A8C3E75C-4B51-4F28-9591-C4B153C7F890}"/>
              </a:ext>
            </a:extLst>
          </p:cNvPr>
          <p:cNvSpPr txBox="1"/>
          <p:nvPr/>
        </p:nvSpPr>
        <p:spPr>
          <a:xfrm>
            <a:off x="7422382" y="2984003"/>
            <a:ext cx="4219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/>
              <a:t>43d</a:t>
            </a:r>
            <a:endParaRPr lang="en-US" sz="1200" dirty="0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1908967F-36F1-43B5-889B-8CB9CC2D6B57}"/>
              </a:ext>
            </a:extLst>
          </p:cNvPr>
          <p:cNvSpPr txBox="1"/>
          <p:nvPr/>
        </p:nvSpPr>
        <p:spPr>
          <a:xfrm>
            <a:off x="852355" y="1000416"/>
            <a:ext cx="8112133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sz="1600" b="1" dirty="0"/>
              <a:t>Impact:</a:t>
            </a:r>
            <a:r>
              <a:rPr lang="en-US" sz="1600" dirty="0"/>
              <a:t>  The International Reactor Dosimetry and Fusion File (IRDFF) aims at providing evaluated neutron dosimetry reactions validated for all applications related to fission reactors and fusion technology development </a:t>
            </a:r>
          </a:p>
          <a:p>
            <a:pPr algn="just"/>
            <a:r>
              <a:rPr lang="en-US" sz="1600" b="1" dirty="0"/>
              <a:t>Justification document</a:t>
            </a:r>
            <a:r>
              <a:rPr lang="en-US" sz="1600" dirty="0"/>
              <a:t>: Accurate cross sections as well as (SACS) in relevant and well-characterized neutron fields are essential for improvement and validation of the evaluated data.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744338E-A13A-47C5-9F33-42630F0925F2}"/>
              </a:ext>
            </a:extLst>
          </p:cNvPr>
          <p:cNvSpPr txBox="1"/>
          <p:nvPr/>
        </p:nvSpPr>
        <p:spPr>
          <a:xfrm>
            <a:off x="124348" y="1055009"/>
            <a:ext cx="72800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endParaRPr lang="en-US" sz="1800" b="1" dirty="0"/>
          </a:p>
          <a:p>
            <a:pPr algn="ctr"/>
            <a:r>
              <a:rPr lang="en-US" sz="1800" b="1" dirty="0"/>
              <a:t>NEA</a:t>
            </a:r>
          </a:p>
          <a:p>
            <a:pPr algn="ctr"/>
            <a:r>
              <a:rPr lang="en-US" sz="1800" b="1" dirty="0"/>
              <a:t>HPRL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build="p"/>
      <p:bldP spid="21509" grpId="0"/>
      <p:bldP spid="11" grpId="0"/>
      <p:bldP spid="12" grpId="0"/>
      <p:bldP spid="6" grpId="0" animBg="1"/>
      <p:bldP spid="15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5DDF1-1ED6-45AE-9E5F-EB460CE210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Preliminary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49F87-EA5D-4B91-AF40-77219091E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638" y="2387839"/>
            <a:ext cx="3465585" cy="3394248"/>
          </a:xfrm>
        </p:spPr>
        <p:txBody>
          <a:bodyPr>
            <a:normAutofit/>
          </a:bodyPr>
          <a:lstStyle/>
          <a:p>
            <a:r>
              <a:rPr lang="en-GB" sz="1600" dirty="0"/>
              <a:t>Preliminary results look promising. Scaling the evaluation to match measured spectrum-averaged cross-section agrees with data. Still more analysis to finalise!</a:t>
            </a:r>
          </a:p>
          <a:p>
            <a:pPr marL="0" indent="0">
              <a:buNone/>
            </a:pPr>
            <a:endParaRPr lang="en-GB" sz="800" dirty="0"/>
          </a:p>
          <a:p>
            <a:r>
              <a:rPr lang="en-GB" sz="1600" dirty="0"/>
              <a:t>Re-measure 2021 (hopefully!) using </a:t>
            </a:r>
            <a:r>
              <a:rPr lang="en-GB" sz="1600" dirty="0" err="1"/>
              <a:t>HPGe</a:t>
            </a:r>
            <a:endParaRPr lang="en-GB" sz="1600" dirty="0"/>
          </a:p>
          <a:p>
            <a:pPr marL="0" indent="0">
              <a:buNone/>
            </a:pPr>
            <a:endParaRPr lang="en-GB" sz="800" dirty="0"/>
          </a:p>
          <a:p>
            <a:r>
              <a:rPr lang="en-GB" sz="1600" dirty="0"/>
              <a:t>Investigate a monoenergetic measurement at ~ 5 MeV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AB7474-F77A-43EF-95BB-C9429AB27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3313" y="2339752"/>
            <a:ext cx="5221501" cy="3281876"/>
          </a:xfrm>
          <a:prstGeom prst="rect">
            <a:avLst/>
          </a:prstGeom>
        </p:spPr>
      </p:pic>
      <p:sp>
        <p:nvSpPr>
          <p:cNvPr id="6" name="Rectangle 10">
            <a:extLst>
              <a:ext uri="{FF2B5EF4-FFF2-40B4-BE49-F238E27FC236}">
                <a16:creationId xmlns:a16="http://schemas.microsoft.com/office/drawing/2014/main" id="{205509E9-B6CD-4F5A-AA6E-C7D7B164BD97}"/>
              </a:ext>
            </a:extLst>
          </p:cNvPr>
          <p:cNvSpPr txBox="1">
            <a:spLocks noChangeArrowheads="1"/>
          </p:cNvSpPr>
          <p:nvPr/>
        </p:nvSpPr>
        <p:spPr>
          <a:xfrm>
            <a:off x="457201" y="1196752"/>
            <a:ext cx="8579296" cy="7294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GB" altLang="en-US" sz="1800" dirty="0"/>
              <a:t>Measurement of spectrum averaged cross section of the </a:t>
            </a:r>
            <a:r>
              <a:rPr lang="en-GB" altLang="en-US" sz="1800" baseline="30000" dirty="0"/>
              <a:t>117</a:t>
            </a:r>
            <a:r>
              <a:rPr lang="en-GB" altLang="en-US" sz="1800" dirty="0"/>
              <a:t>Sn(</a:t>
            </a:r>
            <a:r>
              <a:rPr lang="en-GB" altLang="en-US" sz="1800" dirty="0" err="1"/>
              <a:t>n,n</a:t>
            </a:r>
            <a:r>
              <a:rPr lang="en-GB" altLang="en-US" sz="1800" dirty="0"/>
              <a:t>’)</a:t>
            </a:r>
            <a:r>
              <a:rPr lang="en-GB" altLang="en-US" sz="1800" baseline="30000" dirty="0"/>
              <a:t>117m</a:t>
            </a:r>
            <a:r>
              <a:rPr lang="en-GB" altLang="en-US" sz="1800" dirty="0"/>
              <a:t>Sn reaction using </a:t>
            </a:r>
            <a:r>
              <a:rPr lang="en-GB" altLang="en-US" sz="1800" baseline="30000" dirty="0"/>
              <a:t>252</a:t>
            </a:r>
            <a:r>
              <a:rPr lang="en-GB" altLang="en-US" sz="1800" dirty="0"/>
              <a:t>Cf source at NPL low scatter facility (supported by NMS and SANDA collaboration). Reaction on NEA HPRL, required for reactor dosimetry.</a:t>
            </a:r>
          </a:p>
        </p:txBody>
      </p:sp>
      <p:pic>
        <p:nvPicPr>
          <p:cNvPr id="7" name="Picture 2" descr="Image result for npl co-uk logo">
            <a:extLst>
              <a:ext uri="{FF2B5EF4-FFF2-40B4-BE49-F238E27FC236}">
                <a16:creationId xmlns:a16="http://schemas.microsoft.com/office/drawing/2014/main" id="{773AEA1F-FCF4-4F3C-9573-94EFA742E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69" y="136879"/>
            <a:ext cx="2232247" cy="870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E5F7868-0B04-41A7-99B5-08050A3FBB0C}"/>
              </a:ext>
            </a:extLst>
          </p:cNvPr>
          <p:cNvSpPr txBox="1"/>
          <p:nvPr/>
        </p:nvSpPr>
        <p:spPr>
          <a:xfrm>
            <a:off x="457200" y="6249412"/>
            <a:ext cx="7856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800" b="1" i="1" dirty="0">
                <a:solidFill>
                  <a:schemeClr val="accent6">
                    <a:lumMod val="75000"/>
                  </a:schemeClr>
                </a:solidFill>
              </a:rPr>
              <a:t>D.2.9 Spectrum averaged cross sections for dosimetry (NPL) (M44. May ‘23)</a:t>
            </a:r>
            <a:endParaRPr lang="en-US" sz="1800" b="1" i="1" u="none" strike="noStrike" baseline="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14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399645B0-C719-4831-A09F-1967F186F852}"/>
              </a:ext>
            </a:extLst>
          </p:cNvPr>
          <p:cNvSpPr txBox="1"/>
          <p:nvPr/>
        </p:nvSpPr>
        <p:spPr>
          <a:xfrm>
            <a:off x="127759" y="833418"/>
            <a:ext cx="8712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i="0" u="none" strike="noStrike" baseline="0" dirty="0"/>
              <a:t>Subtask 2.6.2. Measurement of cross sections relevant for hadron therapy</a:t>
            </a:r>
            <a:r>
              <a:rPr lang="en-US" b="1" dirty="0"/>
              <a:t> </a:t>
            </a:r>
            <a:r>
              <a:rPr lang="en-US" b="1" i="0" u="none" strike="noStrike" baseline="0" dirty="0"/>
              <a:t>(PTB and IST)</a:t>
            </a:r>
          </a:p>
          <a:p>
            <a:pPr algn="just"/>
            <a:r>
              <a:rPr lang="en-US" i="1" dirty="0">
                <a:solidFill>
                  <a:srgbClr val="0070C0"/>
                </a:solidFill>
              </a:rPr>
              <a:t>D.2.10 Report on the measurement of double-differential charged-particle emission cross sections at the CERN n_TOF facility in the neutron energy range from 20 MeV to 200 MeV. (PTB) M48</a:t>
            </a:r>
          </a:p>
        </p:txBody>
      </p:sp>
      <p:pic>
        <p:nvPicPr>
          <p:cNvPr id="12" name="Imagen 11" descr="Icono&#10;&#10;Descripción generada automáticamente con confianza media">
            <a:extLst>
              <a:ext uri="{FF2B5EF4-FFF2-40B4-BE49-F238E27FC236}">
                <a16:creationId xmlns:a16="http://schemas.microsoft.com/office/drawing/2014/main" id="{BB6995AA-BEAC-4DB1-A4B6-565C74016F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44" y="51281"/>
            <a:ext cx="1368152" cy="719767"/>
          </a:xfrm>
          <a:prstGeom prst="rect">
            <a:avLst/>
          </a:prstGeom>
        </p:spPr>
      </p:pic>
      <p:pic>
        <p:nvPicPr>
          <p:cNvPr id="14" name="Imagen 13" descr="Logotipo&#10;&#10;Descripción generada automáticamente">
            <a:extLst>
              <a:ext uri="{FF2B5EF4-FFF2-40B4-BE49-F238E27FC236}">
                <a16:creationId xmlns:a16="http://schemas.microsoft.com/office/drawing/2014/main" id="{6ED99C90-0310-40C9-A885-451AEAE515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59" y="250199"/>
            <a:ext cx="1260140" cy="473783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E49C8B09-25A7-420A-9BCF-F393FDCD906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18" b="33882"/>
          <a:stretch/>
        </p:blipFill>
        <p:spPr>
          <a:xfrm>
            <a:off x="2735796" y="51281"/>
            <a:ext cx="1904172" cy="71976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14DBE07F-E490-4556-8ABA-06F4E5A165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096117"/>
            <a:ext cx="9144000" cy="456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43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53795C84-8BA1-4E2A-B7D0-C498051D99D4}"/>
              </a:ext>
            </a:extLst>
          </p:cNvPr>
          <p:cNvSpPr txBox="1"/>
          <p:nvPr/>
        </p:nvSpPr>
        <p:spPr>
          <a:xfrm>
            <a:off x="331168" y="2154267"/>
            <a:ext cx="33841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WP1, Task 1.4: detectors for non-energy application	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11603E1-0BED-4814-BBBB-CD8767D0B564}"/>
              </a:ext>
            </a:extLst>
          </p:cNvPr>
          <p:cNvSpPr txBox="1"/>
          <p:nvPr/>
        </p:nvSpPr>
        <p:spPr>
          <a:xfrm>
            <a:off x="323528" y="5285918"/>
            <a:ext cx="889248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WP2, Subtask 2.6.2. Measurements of DDX for light charged particles at n_TOF (</a:t>
            </a:r>
            <a:r>
              <a:rPr lang="en-US" dirty="0" err="1">
                <a:solidFill>
                  <a:srgbClr val="0070C0"/>
                </a:solidFill>
              </a:rPr>
              <a:t>E</a:t>
            </a:r>
            <a:r>
              <a:rPr lang="en-US" baseline="-25000" dirty="0" err="1">
                <a:solidFill>
                  <a:srgbClr val="0070C0"/>
                </a:solidFill>
              </a:rPr>
              <a:t>n</a:t>
            </a:r>
            <a:r>
              <a:rPr lang="en-US" dirty="0">
                <a:solidFill>
                  <a:srgbClr val="0070C0"/>
                </a:solidFill>
              </a:rPr>
              <a:t>&gt; 100 MeV)</a:t>
            </a:r>
          </a:p>
          <a:p>
            <a:r>
              <a:rPr lang="en-US" dirty="0"/>
              <a:t>• First of this kind at n_TOF</a:t>
            </a:r>
          </a:p>
          <a:p>
            <a:r>
              <a:rPr lang="en-US" dirty="0"/>
              <a:t>• Final experiment </a:t>
            </a:r>
            <a:r>
              <a:rPr lang="en-US" u="sng" dirty="0"/>
              <a:t>not before 202</a:t>
            </a:r>
            <a:r>
              <a:rPr lang="en-US" dirty="0"/>
              <a:t>3</a:t>
            </a:r>
          </a:p>
          <a:p>
            <a:r>
              <a:rPr lang="en-US" dirty="0"/>
              <a:t>• Acceptance of the proposal by the INTC required</a:t>
            </a:r>
          </a:p>
          <a:p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D.2.10 Report on measurements of DDX for (n, </a:t>
            </a:r>
            <a:r>
              <a:rPr lang="en-US" b="1" i="1" dirty="0" err="1">
                <a:solidFill>
                  <a:schemeClr val="accent6">
                    <a:lumMod val="75000"/>
                  </a:schemeClr>
                </a:solidFill>
              </a:rPr>
              <a:t>lcp</a:t>
            </a:r>
            <a:r>
              <a:rPr lang="en-US" b="1" i="1" dirty="0">
                <a:solidFill>
                  <a:schemeClr val="accent6">
                    <a:lumMod val="75000"/>
                  </a:schemeClr>
                </a:solidFill>
              </a:rPr>
              <a:t> x) at n_TOF (M48, Aug ’23)</a:t>
            </a:r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AFC87373-3ED1-44F4-8512-079C8444024C}"/>
              </a:ext>
            </a:extLst>
          </p:cNvPr>
          <p:cNvGrpSpPr/>
          <p:nvPr/>
        </p:nvGrpSpPr>
        <p:grpSpPr>
          <a:xfrm>
            <a:off x="3687882" y="1834369"/>
            <a:ext cx="5236329" cy="3509323"/>
            <a:chOff x="2709028" y="1196752"/>
            <a:chExt cx="5544616" cy="3807092"/>
          </a:xfrm>
        </p:grpSpPr>
        <p:pic>
          <p:nvPicPr>
            <p:cNvPr id="7" name="Imagen 6">
              <a:extLst>
                <a:ext uri="{FF2B5EF4-FFF2-40B4-BE49-F238E27FC236}">
                  <a16:creationId xmlns:a16="http://schemas.microsoft.com/office/drawing/2014/main" id="{85D6EE69-9007-4F3E-84D5-922D130C24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858" t="5020" r="6287" b="16358"/>
            <a:stretch/>
          </p:blipFill>
          <p:spPr>
            <a:xfrm>
              <a:off x="2718618" y="1196752"/>
              <a:ext cx="5525790" cy="3024336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8D6F0E82-3397-4DA0-B703-B3608A305925}"/>
                </a:ext>
              </a:extLst>
            </p:cNvPr>
            <p:cNvSpPr txBox="1"/>
            <p:nvPr/>
          </p:nvSpPr>
          <p:spPr>
            <a:xfrm>
              <a:off x="2709028" y="4202504"/>
              <a:ext cx="5544616" cy="8013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r>
                <a:rPr lang="en-US" sz="1400" dirty="0"/>
                <a:t>[…] </a:t>
              </a:r>
              <a:r>
                <a:rPr lang="en-US" sz="1400" i="1" dirty="0"/>
                <a:t>test beam time for detector development is requested to extend the existing techniques from the </a:t>
              </a:r>
              <a:r>
                <a:rPr lang="en-US" sz="1400" i="1" baseline="30000" dirty="0"/>
                <a:t>235</a:t>
              </a:r>
              <a:r>
                <a:rPr lang="en-US" sz="1400" i="1" dirty="0"/>
                <a:t>U(</a:t>
              </a:r>
              <a:r>
                <a:rPr lang="en-US" sz="1400" i="1" dirty="0" err="1"/>
                <a:t>n,f</a:t>
              </a:r>
              <a:r>
                <a:rPr lang="en-US" sz="1400" i="1" dirty="0"/>
                <a:t>)/</a:t>
              </a:r>
              <a:r>
                <a:rPr lang="en-US" sz="1400" i="1" baseline="30000" dirty="0"/>
                <a:t>1</a:t>
              </a:r>
              <a:r>
                <a:rPr lang="en-US" sz="1400" i="1" dirty="0"/>
                <a:t>H(</a:t>
              </a:r>
              <a:r>
                <a:rPr lang="en-US" sz="1400" i="1" dirty="0" err="1"/>
                <a:t>n,n</a:t>
              </a:r>
              <a:r>
                <a:rPr lang="en-US" sz="1400" i="1" dirty="0"/>
                <a:t>)p experiment to this more demanding task.</a:t>
              </a:r>
            </a:p>
          </p:txBody>
        </p:sp>
      </p:grpSp>
      <p:pic>
        <p:nvPicPr>
          <p:cNvPr id="9" name="Imagen 8">
            <a:extLst>
              <a:ext uri="{FF2B5EF4-FFF2-40B4-BE49-F238E27FC236}">
                <a16:creationId xmlns:a16="http://schemas.microsoft.com/office/drawing/2014/main" id="{D9B673DC-7702-4C94-A505-D7A9A86A2F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686" y="2841834"/>
            <a:ext cx="2685327" cy="2268638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B59B1F57-5DDD-4B1A-ACD9-F1A9C6F3EAD1}"/>
              </a:ext>
            </a:extLst>
          </p:cNvPr>
          <p:cNvSpPr txBox="1"/>
          <p:nvPr/>
        </p:nvSpPr>
        <p:spPr>
          <a:xfrm>
            <a:off x="127759" y="833418"/>
            <a:ext cx="871296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b="1" i="0" u="none" strike="noStrike" baseline="0" dirty="0"/>
              <a:t>Subtask 2.6.2. Measurement of cross sections relevant for hadron therapy</a:t>
            </a:r>
            <a:r>
              <a:rPr lang="en-US" b="1" dirty="0"/>
              <a:t> </a:t>
            </a:r>
            <a:r>
              <a:rPr lang="en-US" b="1" i="0" u="none" strike="noStrike" baseline="0" dirty="0"/>
              <a:t>(PTB and IST)</a:t>
            </a:r>
          </a:p>
          <a:p>
            <a:pPr algn="just"/>
            <a:r>
              <a:rPr lang="en-US" i="1" dirty="0">
                <a:solidFill>
                  <a:srgbClr val="0070C0"/>
                </a:solidFill>
              </a:rPr>
              <a:t>D.2.10 Report on the measurement of double-differential charged-particle emission cross sections at the CERN n_TOF facility in the neutron energy range from 20 MeV to 200 MeV. (PTB) M48</a:t>
            </a:r>
          </a:p>
        </p:txBody>
      </p:sp>
      <p:pic>
        <p:nvPicPr>
          <p:cNvPr id="11" name="Imagen 10" descr="Icono&#10;&#10;Descripción generada automáticamente con confianza media">
            <a:extLst>
              <a:ext uri="{FF2B5EF4-FFF2-40B4-BE49-F238E27FC236}">
                <a16:creationId xmlns:a16="http://schemas.microsoft.com/office/drawing/2014/main" id="{E469F549-F203-4615-B224-838F75D4D2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44" y="51281"/>
            <a:ext cx="1368152" cy="719767"/>
          </a:xfrm>
          <a:prstGeom prst="rect">
            <a:avLst/>
          </a:prstGeom>
        </p:spPr>
      </p:pic>
      <p:pic>
        <p:nvPicPr>
          <p:cNvPr id="12" name="Imagen 11" descr="Logotipo&#10;&#10;Descripción generada automáticamente">
            <a:extLst>
              <a:ext uri="{FF2B5EF4-FFF2-40B4-BE49-F238E27FC236}">
                <a16:creationId xmlns:a16="http://schemas.microsoft.com/office/drawing/2014/main" id="{FB071544-74B3-4A35-886F-D6AFBF6D82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59" y="250199"/>
            <a:ext cx="1260140" cy="473783"/>
          </a:xfrm>
          <a:prstGeom prst="rect">
            <a:avLst/>
          </a:prstGeom>
        </p:spPr>
      </p:pic>
      <p:pic>
        <p:nvPicPr>
          <p:cNvPr id="13" name="Imagen 12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05C377A0-A7FC-4447-8E6E-B596B33FC5EF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18" b="33882"/>
          <a:stretch/>
        </p:blipFill>
        <p:spPr>
          <a:xfrm>
            <a:off x="2735796" y="51281"/>
            <a:ext cx="1904172" cy="71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927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adroTexto 4">
            <a:extLst>
              <a:ext uri="{FF2B5EF4-FFF2-40B4-BE49-F238E27FC236}">
                <a16:creationId xmlns:a16="http://schemas.microsoft.com/office/drawing/2014/main" id="{05663414-D484-4836-8FAF-A3389C743BD9}"/>
              </a:ext>
            </a:extLst>
          </p:cNvPr>
          <p:cNvSpPr txBox="1"/>
          <p:nvPr/>
        </p:nvSpPr>
        <p:spPr>
          <a:xfrm>
            <a:off x="251520" y="1004705"/>
            <a:ext cx="87849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0" u="none" strike="noStrike" baseline="0" dirty="0"/>
              <a:t>Subtask 2.6.3. Measurement of beta+ emitters</a:t>
            </a:r>
            <a:r>
              <a:rPr lang="en-US" sz="1800" b="1" dirty="0"/>
              <a:t> (USE)</a:t>
            </a:r>
            <a:endParaRPr lang="en-US" sz="1800" b="0" i="0" u="none" strike="noStrike" baseline="0" dirty="0"/>
          </a:p>
          <a:p>
            <a:r>
              <a:rPr lang="en-US" sz="1800" dirty="0">
                <a:solidFill>
                  <a:srgbClr val="0070C0"/>
                </a:solidFill>
              </a:rPr>
              <a:t>D.2.11 Report on the production cross sections of beta+ emitters used for range verification in proton therapy. (USE) M30</a:t>
            </a:r>
            <a:endParaRPr lang="en-US" sz="1800" dirty="0"/>
          </a:p>
        </p:txBody>
      </p:sp>
      <p:grpSp>
        <p:nvGrpSpPr>
          <p:cNvPr id="6" name="37 Grupo">
            <a:extLst>
              <a:ext uri="{FF2B5EF4-FFF2-40B4-BE49-F238E27FC236}">
                <a16:creationId xmlns:a16="http://schemas.microsoft.com/office/drawing/2014/main" id="{B462F58C-6BD5-4373-BE22-2678677D7A05}"/>
              </a:ext>
            </a:extLst>
          </p:cNvPr>
          <p:cNvGrpSpPr/>
          <p:nvPr/>
        </p:nvGrpSpPr>
        <p:grpSpPr>
          <a:xfrm>
            <a:off x="1259632" y="1960568"/>
            <a:ext cx="6154578" cy="3426514"/>
            <a:chOff x="2881918" y="1442646"/>
            <a:chExt cx="6154578" cy="3426514"/>
          </a:xfrm>
        </p:grpSpPr>
        <p:pic>
          <p:nvPicPr>
            <p:cNvPr id="7" name="Picture 2" descr="Resultado de imagen de pet imaging proton therapy treatment room">
              <a:extLst>
                <a:ext uri="{FF2B5EF4-FFF2-40B4-BE49-F238E27FC236}">
                  <a16:creationId xmlns:a16="http://schemas.microsoft.com/office/drawing/2014/main" id="{8DDCAA36-BE38-45B6-9D73-EAE1C9AFDD1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89" r="2486"/>
            <a:stretch/>
          </p:blipFill>
          <p:spPr bwMode="auto">
            <a:xfrm>
              <a:off x="6109747" y="2340365"/>
              <a:ext cx="2714709" cy="21409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CuadroTexto 1">
              <a:extLst>
                <a:ext uri="{FF2B5EF4-FFF2-40B4-BE49-F238E27FC236}">
                  <a16:creationId xmlns:a16="http://schemas.microsoft.com/office/drawing/2014/main" id="{7CD845F9-20D8-4A33-904E-C0C25B1FBA78}"/>
                </a:ext>
              </a:extLst>
            </p:cNvPr>
            <p:cNvSpPr txBox="1"/>
            <p:nvPr/>
          </p:nvSpPr>
          <p:spPr>
            <a:xfrm>
              <a:off x="8219280" y="2697014"/>
              <a:ext cx="457176" cy="307777"/>
            </a:xfrm>
            <a:prstGeom prst="rect">
              <a:avLst/>
            </a:prstGeom>
            <a:solidFill>
              <a:srgbClr val="F8F8F8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>
                  <a:cs typeface="Arial" panose="020B0604020202020204" pitchFamily="34" charset="0"/>
                </a:rPr>
                <a:t>PET</a:t>
              </a:r>
            </a:p>
          </p:txBody>
        </p:sp>
        <p:sp>
          <p:nvSpPr>
            <p:cNvPr id="9" name="CuadroTexto 33">
              <a:extLst>
                <a:ext uri="{FF2B5EF4-FFF2-40B4-BE49-F238E27FC236}">
                  <a16:creationId xmlns:a16="http://schemas.microsoft.com/office/drawing/2014/main" id="{B565C356-1249-4BF2-A439-B9D24F1FC7F0}"/>
                </a:ext>
              </a:extLst>
            </p:cNvPr>
            <p:cNvSpPr txBox="1"/>
            <p:nvPr/>
          </p:nvSpPr>
          <p:spPr>
            <a:xfrm>
              <a:off x="6641202" y="2687808"/>
              <a:ext cx="780983" cy="307777"/>
            </a:xfrm>
            <a:prstGeom prst="rect">
              <a:avLst/>
            </a:prstGeom>
            <a:solidFill>
              <a:srgbClr val="F8F8F8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protons</a:t>
              </a:r>
              <a:endParaRPr lang="es-E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" name="Conector recto de flecha 5">
              <a:extLst>
                <a:ext uri="{FF2B5EF4-FFF2-40B4-BE49-F238E27FC236}">
                  <a16:creationId xmlns:a16="http://schemas.microsoft.com/office/drawing/2014/main" id="{7A46942D-36E5-4FC4-B59B-ED1C20AD86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804248" y="2990681"/>
              <a:ext cx="454892" cy="419155"/>
            </a:xfrm>
            <a:prstGeom prst="straightConnector1">
              <a:avLst/>
            </a:prstGeom>
            <a:ln w="762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CuadroTexto 8">
              <a:extLst>
                <a:ext uri="{FF2B5EF4-FFF2-40B4-BE49-F238E27FC236}">
                  <a16:creationId xmlns:a16="http://schemas.microsoft.com/office/drawing/2014/main" id="{540E40F6-6AB4-4816-AEC4-B9DF973BB8B5}"/>
                </a:ext>
              </a:extLst>
            </p:cNvPr>
            <p:cNvSpPr txBox="1"/>
            <p:nvPr/>
          </p:nvSpPr>
          <p:spPr>
            <a:xfrm>
              <a:off x="6401041" y="3671446"/>
              <a:ext cx="1066060" cy="523220"/>
            </a:xfrm>
            <a:prstGeom prst="rect">
              <a:avLst/>
            </a:prstGeom>
            <a:solidFill>
              <a:srgbClr val="F8F8F8">
                <a:alpha val="50196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400" dirty="0" err="1">
                  <a:cs typeface="Arial" panose="020B0604020202020204" pitchFamily="34" charset="0"/>
                </a:rPr>
                <a:t>Monitored</a:t>
              </a:r>
              <a:r>
                <a:rPr lang="es-ES" sz="1400" dirty="0">
                  <a:cs typeface="Arial" panose="020B0604020202020204" pitchFamily="34" charset="0"/>
                </a:rPr>
                <a:t> </a:t>
              </a:r>
              <a:r>
                <a:rPr lang="es-ES" sz="1400" dirty="0" err="1">
                  <a:cs typeface="Arial" panose="020B0604020202020204" pitchFamily="34" charset="0"/>
                </a:rPr>
                <a:t>table</a:t>
              </a:r>
              <a:endParaRPr lang="es-ES" sz="1400" dirty="0">
                <a:cs typeface="Arial" panose="020B0604020202020204" pitchFamily="34" charset="0"/>
              </a:endParaRPr>
            </a:p>
          </p:txBody>
        </p:sp>
        <p:sp>
          <p:nvSpPr>
            <p:cNvPr id="12" name="CuadroTexto 4">
              <a:extLst>
                <a:ext uri="{FF2B5EF4-FFF2-40B4-BE49-F238E27FC236}">
                  <a16:creationId xmlns:a16="http://schemas.microsoft.com/office/drawing/2014/main" id="{3D811673-B6EC-4B39-93C8-CE40252481B3}"/>
                </a:ext>
              </a:extLst>
            </p:cNvPr>
            <p:cNvSpPr txBox="1"/>
            <p:nvPr/>
          </p:nvSpPr>
          <p:spPr>
            <a:xfrm>
              <a:off x="6938362" y="2340365"/>
              <a:ext cx="1886094" cy="307777"/>
            </a:xfrm>
            <a:prstGeom prst="rect">
              <a:avLst/>
            </a:prstGeom>
            <a:solidFill>
              <a:srgbClr val="F8F8F8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s-ES" sz="1400" dirty="0" err="1">
                  <a:cs typeface="Arial" panose="020B0604020202020204" pitchFamily="34" charset="0"/>
                </a:rPr>
                <a:t>Aizawa</a:t>
              </a:r>
              <a:r>
                <a:rPr lang="es-ES" sz="1400" dirty="0">
                  <a:cs typeface="Arial" panose="020B0604020202020204" pitchFamily="34" charset="0"/>
                </a:rPr>
                <a:t> Hospital, </a:t>
              </a:r>
              <a:r>
                <a:rPr lang="es-ES" sz="1400" dirty="0" err="1">
                  <a:cs typeface="Arial" panose="020B0604020202020204" pitchFamily="34" charset="0"/>
                </a:rPr>
                <a:t>Japan</a:t>
              </a:r>
              <a:endParaRPr lang="es-ES" sz="1400" dirty="0">
                <a:cs typeface="Arial" panose="020B0604020202020204" pitchFamily="34" charset="0"/>
              </a:endParaRPr>
            </a:p>
          </p:txBody>
        </p:sp>
        <p:pic>
          <p:nvPicPr>
            <p:cNvPr id="13" name="Picture 4" descr="https://www.frontiersin.org/files/Articles/139363/fonc-05-00150-HTML/image_m/fonc-05-00150-g009.jpg">
              <a:extLst>
                <a:ext uri="{FF2B5EF4-FFF2-40B4-BE49-F238E27FC236}">
                  <a16:creationId xmlns:a16="http://schemas.microsoft.com/office/drawing/2014/main" id="{579D4CEA-5021-4857-AB48-375BC1A1607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590" b="66064"/>
            <a:stretch/>
          </p:blipFill>
          <p:spPr bwMode="auto">
            <a:xfrm>
              <a:off x="2881918" y="2294719"/>
              <a:ext cx="3227829" cy="24425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34 CuadroTexto">
              <a:extLst>
                <a:ext uri="{FF2B5EF4-FFF2-40B4-BE49-F238E27FC236}">
                  <a16:creationId xmlns:a16="http://schemas.microsoft.com/office/drawing/2014/main" id="{09BE99BF-4AEB-46A6-8A63-64A8E8C05CA7}"/>
                </a:ext>
              </a:extLst>
            </p:cNvPr>
            <p:cNvSpPr txBox="1"/>
            <p:nvPr/>
          </p:nvSpPr>
          <p:spPr>
            <a:xfrm>
              <a:off x="3059832" y="1509368"/>
              <a:ext cx="576064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Verification of dose delivered to the patient by measuring the activity induced by the proton beam: </a:t>
              </a:r>
              <a:r>
                <a:rPr lang="en-US" sz="1600" b="1" dirty="0"/>
                <a:t>PET range verification</a:t>
              </a:r>
            </a:p>
            <a:p>
              <a:pPr algn="ctr"/>
              <a:r>
                <a:rPr lang="en-US" sz="1400" i="1" dirty="0"/>
                <a:t>[Full exploitation of the technique by minimizing safety margins]</a:t>
              </a:r>
            </a:p>
          </p:txBody>
        </p:sp>
        <p:sp>
          <p:nvSpPr>
            <p:cNvPr id="15" name="36 Rectángulo redondeado">
              <a:extLst>
                <a:ext uri="{FF2B5EF4-FFF2-40B4-BE49-F238E27FC236}">
                  <a16:creationId xmlns:a16="http://schemas.microsoft.com/office/drawing/2014/main" id="{D0634909-4B7C-48B5-9717-9A7D7341690D}"/>
                </a:ext>
              </a:extLst>
            </p:cNvPr>
            <p:cNvSpPr/>
            <p:nvPr/>
          </p:nvSpPr>
          <p:spPr>
            <a:xfrm>
              <a:off x="2881918" y="1442646"/>
              <a:ext cx="6154578" cy="3426514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40 Rectángulo">
            <a:extLst>
              <a:ext uri="{FF2B5EF4-FFF2-40B4-BE49-F238E27FC236}">
                <a16:creationId xmlns:a16="http://schemas.microsoft.com/office/drawing/2014/main" id="{016A33AC-7446-4553-9B49-D63FD06C5233}"/>
              </a:ext>
            </a:extLst>
          </p:cNvPr>
          <p:cNvSpPr/>
          <p:nvPr/>
        </p:nvSpPr>
        <p:spPr>
          <a:xfrm>
            <a:off x="827584" y="5500290"/>
            <a:ext cx="76328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The corresponding activation (</a:t>
            </a:r>
            <a:r>
              <a:rPr lang="en-US" sz="1600" dirty="0">
                <a:solidFill>
                  <a:srgbClr val="00B050"/>
                </a:solidFill>
              </a:rPr>
              <a:t>long-lived: </a:t>
            </a:r>
            <a:r>
              <a:rPr lang="en-US" sz="1600" baseline="30000" dirty="0">
                <a:solidFill>
                  <a:srgbClr val="00B050"/>
                </a:solidFill>
              </a:rPr>
              <a:t>11</a:t>
            </a:r>
            <a:r>
              <a:rPr lang="en-US" sz="1600" dirty="0">
                <a:solidFill>
                  <a:srgbClr val="00B050"/>
                </a:solidFill>
              </a:rPr>
              <a:t>C, </a:t>
            </a:r>
            <a:r>
              <a:rPr lang="en-US" sz="1600" baseline="30000" dirty="0">
                <a:solidFill>
                  <a:srgbClr val="00B050"/>
                </a:solidFill>
              </a:rPr>
              <a:t>12</a:t>
            </a:r>
            <a:r>
              <a:rPr lang="en-US" sz="1600" dirty="0">
                <a:solidFill>
                  <a:srgbClr val="00B050"/>
                </a:solidFill>
              </a:rPr>
              <a:t>N, </a:t>
            </a:r>
            <a:r>
              <a:rPr lang="en-US" sz="1600" baseline="30000" dirty="0">
                <a:solidFill>
                  <a:srgbClr val="00B050"/>
                </a:solidFill>
              </a:rPr>
              <a:t>13</a:t>
            </a:r>
            <a:r>
              <a:rPr lang="en-US" sz="1600" dirty="0">
                <a:solidFill>
                  <a:srgbClr val="00B050"/>
                </a:solidFill>
              </a:rPr>
              <a:t>N, </a:t>
            </a:r>
            <a:r>
              <a:rPr lang="en-US" sz="1600" baseline="30000" dirty="0">
                <a:solidFill>
                  <a:srgbClr val="00B050"/>
                </a:solidFill>
              </a:rPr>
              <a:t>15</a:t>
            </a:r>
            <a:r>
              <a:rPr lang="en-US" sz="1600" dirty="0">
                <a:solidFill>
                  <a:srgbClr val="00B050"/>
                </a:solidFill>
              </a:rPr>
              <a:t>O, </a:t>
            </a:r>
            <a:r>
              <a:rPr lang="en-US" sz="1600" baseline="30000" dirty="0">
                <a:solidFill>
                  <a:srgbClr val="00B050"/>
                </a:solidFill>
              </a:rPr>
              <a:t>30</a:t>
            </a:r>
            <a:r>
              <a:rPr lang="en-US" sz="1600" dirty="0">
                <a:solidFill>
                  <a:srgbClr val="00B050"/>
                </a:solidFill>
              </a:rPr>
              <a:t>P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; short-lived: </a:t>
            </a:r>
            <a:r>
              <a:rPr lang="en-US" sz="1600" baseline="30000" dirty="0">
                <a:solidFill>
                  <a:schemeClr val="accent6">
                    <a:lumMod val="75000"/>
                  </a:schemeClr>
                </a:solidFill>
              </a:rPr>
              <a:t>10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C, </a:t>
            </a:r>
            <a:r>
              <a:rPr lang="en-US" sz="1600" baseline="30000" dirty="0">
                <a:solidFill>
                  <a:schemeClr val="accent6">
                    <a:lumMod val="75000"/>
                  </a:schemeClr>
                </a:solidFill>
              </a:rPr>
              <a:t>29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P, </a:t>
            </a:r>
            <a:r>
              <a:rPr lang="en-US" sz="1600" baseline="30000" dirty="0">
                <a:solidFill>
                  <a:schemeClr val="accent6">
                    <a:lumMod val="75000"/>
                  </a:schemeClr>
                </a:solidFill>
              </a:rPr>
              <a:t>38m</a:t>
            </a:r>
            <a:r>
              <a:rPr lang="en-US" sz="1600" dirty="0">
                <a:solidFill>
                  <a:schemeClr val="accent6">
                    <a:lumMod val="75000"/>
                  </a:schemeClr>
                </a:solidFill>
              </a:rPr>
              <a:t>K</a:t>
            </a:r>
            <a:r>
              <a:rPr lang="en-US" sz="1600" dirty="0"/>
              <a:t>) cross sections in C, O, N, P and Ca involved are poorly known in the range of interest [E</a:t>
            </a:r>
            <a:r>
              <a:rPr lang="en-US" sz="1600" baseline="-25000" dirty="0"/>
              <a:t>p</a:t>
            </a:r>
            <a:r>
              <a:rPr lang="en-US" sz="1600" dirty="0"/>
              <a:t>=0-230 MeV]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A3CEC807-99BE-40A8-B77D-C7B7769B93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544" y="55909"/>
            <a:ext cx="1041079" cy="923330"/>
          </a:xfrm>
          <a:prstGeom prst="rect">
            <a:avLst/>
          </a:prstGeom>
        </p:spPr>
      </p:pic>
      <p:pic>
        <p:nvPicPr>
          <p:cNvPr id="19" name="Imagen 18" descr="Un dibujo animado con letras&#10;&#10;Descripción generada automáticamente con confianza media">
            <a:extLst>
              <a:ext uri="{FF2B5EF4-FFF2-40B4-BE49-F238E27FC236}">
                <a16:creationId xmlns:a16="http://schemas.microsoft.com/office/drawing/2014/main" id="{EB05FE8C-2D62-4DC5-AEBE-A7D170338C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00"/>
          <a:stretch/>
        </p:blipFill>
        <p:spPr>
          <a:xfrm>
            <a:off x="1541702" y="182747"/>
            <a:ext cx="1907704" cy="85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99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BFE3CC49-58F7-487A-939E-9EFEAE0F6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419837"/>
            <a:ext cx="5616624" cy="13618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60D79854-813C-4B74-9C09-4CC494934C8E}"/>
              </a:ext>
            </a:extLst>
          </p:cNvPr>
          <p:cNvSpPr txBox="1"/>
          <p:nvPr/>
        </p:nvSpPr>
        <p:spPr>
          <a:xfrm>
            <a:off x="3275856" y="50505"/>
            <a:ext cx="5196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Submitted</a:t>
            </a:r>
            <a:r>
              <a:rPr lang="es-ES" dirty="0"/>
              <a:t>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i="1" dirty="0" err="1"/>
              <a:t>Physics</a:t>
            </a:r>
            <a:r>
              <a:rPr lang="es-ES" i="1" dirty="0"/>
              <a:t> in Medicine &amp; </a:t>
            </a:r>
            <a:r>
              <a:rPr lang="es-ES" i="1" dirty="0" err="1"/>
              <a:t>Biology</a:t>
            </a:r>
            <a:r>
              <a:rPr lang="es-ES" dirty="0"/>
              <a:t> (01/2021)</a:t>
            </a:r>
            <a:endParaRPr lang="en-US" dirty="0"/>
          </a:p>
        </p:txBody>
      </p:sp>
      <p:pic>
        <p:nvPicPr>
          <p:cNvPr id="2053" name="Imagen 2052">
            <a:extLst>
              <a:ext uri="{FF2B5EF4-FFF2-40B4-BE49-F238E27FC236}">
                <a16:creationId xmlns:a16="http://schemas.microsoft.com/office/drawing/2014/main" id="{8F3A2281-C3A0-465B-9BBD-39880C220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2780928"/>
            <a:ext cx="7746612" cy="2674232"/>
          </a:xfrm>
          <a:prstGeom prst="rect">
            <a:avLst/>
          </a:prstGeom>
        </p:spPr>
      </p:pic>
      <p:pic>
        <p:nvPicPr>
          <p:cNvPr id="2055" name="Imagen 2054">
            <a:extLst>
              <a:ext uri="{FF2B5EF4-FFF2-40B4-BE49-F238E27FC236}">
                <a16:creationId xmlns:a16="http://schemas.microsoft.com/office/drawing/2014/main" id="{F8642B05-B890-4649-965A-B122835298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4" y="1916832"/>
            <a:ext cx="4010254" cy="4179463"/>
          </a:xfrm>
          <a:prstGeom prst="rect">
            <a:avLst/>
          </a:prstGeom>
        </p:spPr>
      </p:pic>
      <p:pic>
        <p:nvPicPr>
          <p:cNvPr id="2059" name="Imagen 2058">
            <a:extLst>
              <a:ext uri="{FF2B5EF4-FFF2-40B4-BE49-F238E27FC236}">
                <a16:creationId xmlns:a16="http://schemas.microsoft.com/office/drawing/2014/main" id="{1CB0D9CB-CD5D-4D94-BF8A-5533A63AD0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9766" y="2295626"/>
            <a:ext cx="4896910" cy="3581647"/>
          </a:xfrm>
          <a:prstGeom prst="rect">
            <a:avLst/>
          </a:prstGeom>
        </p:spPr>
      </p:pic>
      <p:pic>
        <p:nvPicPr>
          <p:cNvPr id="2063" name="Imagen 2062">
            <a:extLst>
              <a:ext uri="{FF2B5EF4-FFF2-40B4-BE49-F238E27FC236}">
                <a16:creationId xmlns:a16="http://schemas.microsoft.com/office/drawing/2014/main" id="{238A323E-1FBD-4AAF-AAB7-426C97F0D27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45109" y="1801275"/>
            <a:ext cx="6253782" cy="5056725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38CC578B-A5F0-49FE-9ABD-C31EBFF93D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8314" y="220286"/>
            <a:ext cx="907072" cy="804480"/>
          </a:xfrm>
          <a:prstGeom prst="rect">
            <a:avLst/>
          </a:prstGeom>
        </p:spPr>
      </p:pic>
      <p:pic>
        <p:nvPicPr>
          <p:cNvPr id="9" name="Imagen 8" descr="Un dibujo animado con letras&#10;&#10;Descripción generada automáticamente con confianza media">
            <a:extLst>
              <a:ext uri="{FF2B5EF4-FFF2-40B4-BE49-F238E27FC236}">
                <a16:creationId xmlns:a16="http://schemas.microsoft.com/office/drawing/2014/main" id="{73CF6F36-D46A-4E7C-B89C-4A354C364BB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400"/>
          <a:stretch/>
        </p:blipFill>
        <p:spPr>
          <a:xfrm>
            <a:off x="1231378" y="324544"/>
            <a:ext cx="1662146" cy="746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20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 redondeado"/>
          <p:cNvSpPr/>
          <p:nvPr/>
        </p:nvSpPr>
        <p:spPr>
          <a:xfrm>
            <a:off x="179512" y="196177"/>
            <a:ext cx="8614325" cy="26380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25 CuadroTexto"/>
          <p:cNvSpPr txBox="1"/>
          <p:nvPr/>
        </p:nvSpPr>
        <p:spPr>
          <a:xfrm>
            <a:off x="187222" y="2946484"/>
            <a:ext cx="8223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of  short-lived (</a:t>
            </a:r>
            <a:r>
              <a:rPr lang="en-US" baseline="30000" dirty="0"/>
              <a:t>12</a:t>
            </a:r>
            <a:r>
              <a:rPr lang="en-US" dirty="0"/>
              <a:t>N, </a:t>
            </a:r>
            <a:r>
              <a:rPr lang="en-US" baseline="30000" dirty="0"/>
              <a:t>29</a:t>
            </a:r>
            <a:r>
              <a:rPr lang="en-US" dirty="0"/>
              <a:t>P and </a:t>
            </a:r>
            <a:r>
              <a:rPr lang="en-US" baseline="30000" dirty="0"/>
              <a:t>38m</a:t>
            </a:r>
            <a:r>
              <a:rPr lang="en-US" dirty="0"/>
              <a:t>K) up to 230 MeV</a:t>
            </a:r>
            <a:endParaRPr lang="en-US" b="1" dirty="0"/>
          </a:p>
        </p:txBody>
      </p:sp>
      <p:sp>
        <p:nvSpPr>
          <p:cNvPr id="29" name="28 CuadroTexto"/>
          <p:cNvSpPr txBox="1"/>
          <p:nvPr/>
        </p:nvSpPr>
        <p:spPr>
          <a:xfrm rot="16200000">
            <a:off x="-367449" y="4052320"/>
            <a:ext cx="19584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Test </a:t>
            </a:r>
            <a:r>
              <a:rPr lang="en-US" sz="1400" dirty="0" err="1"/>
              <a:t>experiments@KVI</a:t>
            </a:r>
            <a:r>
              <a:rPr lang="en-US" sz="1400" dirty="0"/>
              <a:t> (July 2019)</a:t>
            </a:r>
          </a:p>
        </p:txBody>
      </p:sp>
      <p:sp>
        <p:nvSpPr>
          <p:cNvPr id="30" name="29 CuadroTexto"/>
          <p:cNvSpPr txBox="1"/>
          <p:nvPr/>
        </p:nvSpPr>
        <p:spPr>
          <a:xfrm>
            <a:off x="0" y="215062"/>
            <a:ext cx="8496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Production of  long-lived (</a:t>
            </a:r>
            <a:r>
              <a:rPr lang="en-US" baseline="30000" dirty="0"/>
              <a:t>11</a:t>
            </a:r>
            <a:r>
              <a:rPr lang="en-US" dirty="0"/>
              <a:t>C, </a:t>
            </a:r>
            <a:r>
              <a:rPr lang="en-US" baseline="30000" dirty="0"/>
              <a:t>13</a:t>
            </a:r>
            <a:r>
              <a:rPr lang="en-US" dirty="0"/>
              <a:t>N and </a:t>
            </a:r>
            <a:r>
              <a:rPr lang="en-US" baseline="30000" dirty="0"/>
              <a:t>15</a:t>
            </a:r>
            <a:r>
              <a:rPr lang="en-US" dirty="0"/>
              <a:t>O) up to 230 MeV (July 2020)</a:t>
            </a: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542A6BAE-CC25-4F93-9110-2B54E60F60CF}"/>
              </a:ext>
            </a:extLst>
          </p:cNvPr>
          <p:cNvGrpSpPr/>
          <p:nvPr/>
        </p:nvGrpSpPr>
        <p:grpSpPr>
          <a:xfrm>
            <a:off x="873383" y="3315816"/>
            <a:ext cx="1742520" cy="2128401"/>
            <a:chOff x="376742" y="3301636"/>
            <a:chExt cx="1742520" cy="2128401"/>
          </a:xfrm>
        </p:grpSpPr>
        <p:pic>
          <p:nvPicPr>
            <p:cNvPr id="19" name="Imagen 10">
              <a:extLst>
                <a:ext uri="{FF2B5EF4-FFF2-40B4-BE49-F238E27FC236}">
                  <a16:creationId xmlns:a16="http://schemas.microsoft.com/office/drawing/2014/main" id="{FEFF65AF-0D45-47D4-83C0-8ABAC15E21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524" b="19147"/>
            <a:stretch/>
          </p:blipFill>
          <p:spPr>
            <a:xfrm>
              <a:off x="376742" y="3312298"/>
              <a:ext cx="1742520" cy="2117739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690" y="3301636"/>
              <a:ext cx="572012" cy="559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" name="27 Rectángulo"/>
          <p:cNvSpPr/>
          <p:nvPr/>
        </p:nvSpPr>
        <p:spPr>
          <a:xfrm>
            <a:off x="350162" y="5636551"/>
            <a:ext cx="82952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D.2.11 Report on the production cross sections of beta+ emitters used for range verification in proton therapy. (M30, March 2022)</a:t>
            </a:r>
          </a:p>
          <a:p>
            <a:r>
              <a:rPr lang="en-US" dirty="0"/>
              <a:t>	- True for long-lived (</a:t>
            </a:r>
            <a:r>
              <a:rPr lang="en-US" baseline="30000" dirty="0"/>
              <a:t>11</a:t>
            </a:r>
            <a:r>
              <a:rPr lang="en-US" dirty="0"/>
              <a:t>C, </a:t>
            </a:r>
            <a:r>
              <a:rPr lang="en-US" baseline="30000" dirty="0"/>
              <a:t>13</a:t>
            </a:r>
            <a:r>
              <a:rPr lang="en-US" dirty="0"/>
              <a:t>N and </a:t>
            </a:r>
            <a:r>
              <a:rPr lang="en-US" baseline="30000" dirty="0"/>
              <a:t>15</a:t>
            </a:r>
            <a:r>
              <a:rPr lang="en-US" dirty="0"/>
              <a:t>O)</a:t>
            </a:r>
          </a:p>
          <a:p>
            <a:r>
              <a:rPr lang="en-US" dirty="0"/>
              <a:t>	- Maybe 3-6 months more needed for short-lived (</a:t>
            </a:r>
            <a:r>
              <a:rPr lang="en-US" baseline="30000" dirty="0"/>
              <a:t>10</a:t>
            </a:r>
            <a:r>
              <a:rPr lang="en-US" dirty="0"/>
              <a:t>C, </a:t>
            </a:r>
            <a:r>
              <a:rPr lang="en-US" baseline="30000" dirty="0"/>
              <a:t>12</a:t>
            </a:r>
            <a:r>
              <a:rPr lang="en-US" dirty="0"/>
              <a:t>N, </a:t>
            </a:r>
            <a:r>
              <a:rPr lang="en-US" baseline="30000" dirty="0"/>
              <a:t>29</a:t>
            </a:r>
            <a:r>
              <a:rPr lang="en-US" dirty="0"/>
              <a:t>P and </a:t>
            </a:r>
            <a:r>
              <a:rPr lang="en-US" baseline="30000" dirty="0"/>
              <a:t>38m</a:t>
            </a:r>
            <a:r>
              <a:rPr lang="en-US" dirty="0"/>
              <a:t>K)</a:t>
            </a:r>
          </a:p>
        </p:txBody>
      </p:sp>
      <p:sp>
        <p:nvSpPr>
          <p:cNvPr id="23" name="23 Rectángulo redondeado">
            <a:extLst>
              <a:ext uri="{FF2B5EF4-FFF2-40B4-BE49-F238E27FC236}">
                <a16:creationId xmlns:a16="http://schemas.microsoft.com/office/drawing/2014/main" id="{E55EEC76-CFB0-474B-A9FC-DBE75D512200}"/>
              </a:ext>
            </a:extLst>
          </p:cNvPr>
          <p:cNvSpPr/>
          <p:nvPr/>
        </p:nvSpPr>
        <p:spPr>
          <a:xfrm>
            <a:off x="179512" y="2916364"/>
            <a:ext cx="8614325" cy="263808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Imagen 35" descr="Imagen que contiene interior, techo, cocina, tabla&#10;&#10;Descripción generada automáticamente">
            <a:extLst>
              <a:ext uri="{FF2B5EF4-FFF2-40B4-BE49-F238E27FC236}">
                <a16:creationId xmlns:a16="http://schemas.microsoft.com/office/drawing/2014/main" id="{62692DAC-1C91-4B64-B151-023B262681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01" t="44084" r="31903" b="11616"/>
          <a:stretch/>
        </p:blipFill>
        <p:spPr>
          <a:xfrm>
            <a:off x="895165" y="589299"/>
            <a:ext cx="3528392" cy="2093608"/>
          </a:xfrm>
          <a:prstGeom prst="rect">
            <a:avLst/>
          </a:prstGeom>
          <a:ln>
            <a:noFill/>
          </a:ln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7A38A819-F03D-458B-9DC8-F4CF09CD7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064" y="574770"/>
            <a:ext cx="858715" cy="858715"/>
          </a:xfrm>
          <a:prstGeom prst="rect">
            <a:avLst/>
          </a:prstGeom>
        </p:spPr>
      </p:pic>
      <p:pic>
        <p:nvPicPr>
          <p:cNvPr id="37" name="Imagen 36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B99DFE93-347A-4B20-874F-44D1DAB3D24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14" r="7175"/>
          <a:stretch/>
        </p:blipFill>
        <p:spPr>
          <a:xfrm>
            <a:off x="4522564" y="527828"/>
            <a:ext cx="3649836" cy="2302298"/>
          </a:xfrm>
          <a:prstGeom prst="rect">
            <a:avLst/>
          </a:prstGeom>
        </p:spPr>
      </p:pic>
      <p:sp>
        <p:nvSpPr>
          <p:cNvPr id="38" name="CuadroTexto 37">
            <a:extLst>
              <a:ext uri="{FF2B5EF4-FFF2-40B4-BE49-F238E27FC236}">
                <a16:creationId xmlns:a16="http://schemas.microsoft.com/office/drawing/2014/main" id="{FA95E7B1-3022-4A2E-8DCD-06205BC38BB8}"/>
              </a:ext>
            </a:extLst>
          </p:cNvPr>
          <p:cNvSpPr txBox="1"/>
          <p:nvPr/>
        </p:nvSpPr>
        <p:spPr>
          <a:xfrm>
            <a:off x="5909090" y="1485062"/>
            <a:ext cx="2206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dirty="0">
                <a:latin typeface="Arial" panose="020B0604020202020204" pitchFamily="34" charset="0"/>
                <a:cs typeface="Arial" panose="020B0604020202020204" pitchFamily="34" charset="0"/>
              </a:rPr>
              <a:t>Nylon-6 @ 98.8(6) MeV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B0F9A39-40BC-4010-B589-08FB0AE6C3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59422" y="3334708"/>
            <a:ext cx="2632658" cy="2149216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C818B4F6-5C30-4534-A188-D780E1C507A0}"/>
              </a:ext>
            </a:extLst>
          </p:cNvPr>
          <p:cNvSpPr txBox="1"/>
          <p:nvPr/>
        </p:nvSpPr>
        <p:spPr>
          <a:xfrm>
            <a:off x="5292079" y="3334708"/>
            <a:ext cx="367240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Test @KVI </a:t>
            </a:r>
            <a:r>
              <a:rPr lang="es-ES" sz="1600" dirty="0" err="1"/>
              <a:t>only</a:t>
            </a:r>
            <a:r>
              <a:rPr lang="es-ES" sz="1600" dirty="0"/>
              <a:t> </a:t>
            </a:r>
            <a:r>
              <a:rPr lang="es-ES" sz="1600" dirty="0" err="1"/>
              <a:t>partially</a:t>
            </a:r>
            <a:r>
              <a:rPr lang="es-ES" sz="1600" dirty="0"/>
              <a:t> </a:t>
            </a:r>
            <a:r>
              <a:rPr lang="es-ES" sz="1600" dirty="0" err="1"/>
              <a:t>succesful</a:t>
            </a:r>
            <a:r>
              <a:rPr lang="es-ES" sz="1600" dirty="0"/>
              <a:t>:</a:t>
            </a:r>
          </a:p>
          <a:p>
            <a:pPr marL="176213" indent="-176213">
              <a:buFontTx/>
              <a:buChar char="-"/>
            </a:pPr>
            <a:r>
              <a:rPr lang="es-ES" sz="1600" dirty="0" err="1"/>
              <a:t>Background</a:t>
            </a:r>
            <a:r>
              <a:rPr lang="es-ES" sz="1600" dirty="0"/>
              <a:t> </a:t>
            </a:r>
            <a:r>
              <a:rPr lang="es-ES" sz="1600" dirty="0" err="1"/>
              <a:t>from</a:t>
            </a:r>
            <a:r>
              <a:rPr lang="es-ES" sz="1600" dirty="0"/>
              <a:t> </a:t>
            </a:r>
            <a:r>
              <a:rPr lang="es-ES" sz="1600" dirty="0" err="1"/>
              <a:t>degraders</a:t>
            </a:r>
            <a:r>
              <a:rPr lang="es-ES" sz="1600" dirty="0"/>
              <a:t> </a:t>
            </a:r>
            <a:r>
              <a:rPr lang="es-ES" sz="1600" dirty="0" err="1"/>
              <a:t>dominates</a:t>
            </a:r>
            <a:endParaRPr lang="es-ES" sz="1600" dirty="0"/>
          </a:p>
          <a:p>
            <a:pPr marL="176213" indent="-176213">
              <a:buFontTx/>
              <a:buChar char="-"/>
            </a:pPr>
            <a:r>
              <a:rPr lang="es-ES" sz="1600" dirty="0"/>
              <a:t>KVI  </a:t>
            </a:r>
            <a:r>
              <a:rPr lang="es-ES" sz="1600" dirty="0" err="1"/>
              <a:t>technical+pandemic</a:t>
            </a:r>
            <a:r>
              <a:rPr lang="es-ES" sz="1600" dirty="0"/>
              <a:t> </a:t>
            </a:r>
            <a:r>
              <a:rPr lang="es-ES" sz="1600" dirty="0" err="1"/>
              <a:t>delays</a:t>
            </a:r>
            <a:endParaRPr lang="es-ES" sz="1600" dirty="0"/>
          </a:p>
          <a:p>
            <a:endParaRPr lang="es-ES" sz="1600" dirty="0"/>
          </a:p>
          <a:p>
            <a:r>
              <a:rPr lang="es-ES" sz="1600" dirty="0" err="1"/>
              <a:t>Work</a:t>
            </a:r>
            <a:r>
              <a:rPr lang="es-ES" sz="1600" dirty="0"/>
              <a:t>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continue</a:t>
            </a:r>
            <a:r>
              <a:rPr lang="es-ES" sz="1600" dirty="0"/>
              <a:t> a PT center:</a:t>
            </a:r>
          </a:p>
          <a:p>
            <a:pPr marL="176213" lvl="1" indent="-176213">
              <a:buFontTx/>
              <a:buChar char="-"/>
            </a:pPr>
            <a:r>
              <a:rPr lang="es-ES" sz="1600" dirty="0" err="1"/>
              <a:t>Quiron</a:t>
            </a:r>
            <a:r>
              <a:rPr lang="es-ES" sz="1600" dirty="0"/>
              <a:t> salud (Madrid, ES)</a:t>
            </a:r>
          </a:p>
          <a:p>
            <a:pPr marL="176213" lvl="1" indent="-176213">
              <a:buFontTx/>
              <a:buChar char="-"/>
            </a:pPr>
            <a:r>
              <a:rPr lang="es-ES" sz="1600" dirty="0"/>
              <a:t>WPE (Essen, GE)</a:t>
            </a:r>
          </a:p>
          <a:p>
            <a:endParaRPr lang="en-US" sz="1600" dirty="0"/>
          </a:p>
        </p:txBody>
      </p:sp>
      <p:pic>
        <p:nvPicPr>
          <p:cNvPr id="15" name="Imagen 14" descr="Logotipo&#10;&#10;Descripción generada automáticamente">
            <a:extLst>
              <a:ext uri="{FF2B5EF4-FFF2-40B4-BE49-F238E27FC236}">
                <a16:creationId xmlns:a16="http://schemas.microsoft.com/office/drawing/2014/main" id="{766514E6-2F5C-4C0E-9259-FDA831568A8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60" b="4851"/>
          <a:stretch/>
        </p:blipFill>
        <p:spPr>
          <a:xfrm>
            <a:off x="1988948" y="3284984"/>
            <a:ext cx="644336" cy="59465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92321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8" grpId="0"/>
      <p:bldP spid="38" grpId="0"/>
      <p:bldP spid="6" grpId="0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1198</Words>
  <Application>Microsoft Office PowerPoint</Application>
  <PresentationFormat>Presentación en pantalla (4:3)</PresentationFormat>
  <Paragraphs>81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Arial</vt:lpstr>
      <vt:lpstr>Calibri</vt:lpstr>
      <vt:lpstr>Cambria Math</vt:lpstr>
      <vt:lpstr>Helvetica</vt:lpstr>
      <vt:lpstr>Symbol</vt:lpstr>
      <vt:lpstr>Wingdings</vt:lpstr>
      <vt:lpstr>Wingdings 2</vt:lpstr>
      <vt:lpstr>Tema de Office</vt:lpstr>
      <vt:lpstr>Presentación de PowerPoint</vt:lpstr>
      <vt:lpstr>Presentación de PowerPoint</vt:lpstr>
      <vt:lpstr>Presentación de PowerPoint</vt:lpstr>
      <vt:lpstr>Preliminary results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</dc:creator>
  <cp:lastModifiedBy>CARLOS GUERRERO SANCHEZ</cp:lastModifiedBy>
  <cp:revision>27</cp:revision>
  <dcterms:created xsi:type="dcterms:W3CDTF">2019-07-15T10:04:21Z</dcterms:created>
  <dcterms:modified xsi:type="dcterms:W3CDTF">2021-02-09T16:10:36Z</dcterms:modified>
</cp:coreProperties>
</file>