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68" r:id="rId4"/>
    <p:sldId id="271" r:id="rId5"/>
    <p:sldId id="274" r:id="rId6"/>
    <p:sldId id="275" r:id="rId7"/>
    <p:sldId id="276" r:id="rId8"/>
    <p:sldId id="277" r:id="rId9"/>
    <p:sldId id="278" r:id="rId10"/>
    <p:sldId id="279" r:id="rId11"/>
    <p:sldId id="280" r:id="rId12"/>
    <p:sldId id="281" r:id="rId13"/>
    <p:sldId id="269" r:id="rId1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92" d="100"/>
          <a:sy n="92" d="100"/>
        </p:scale>
        <p:origin x="270"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t>11/02/2021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indico.cern.ch/category/11566/" TargetMode="External"/><Relationship Id="rId2" Type="http://schemas.openxmlformats.org/officeDocument/2006/relationships/hyperlink" Target="http://www.sanda-nd.eu/"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951096/" TargetMode="External"/><Relationship Id="rId2" Type="http://schemas.openxmlformats.org/officeDocument/2006/relationships/hyperlink" Target="http://www.sanda-nd.eu/calendar/sanda-excom-meeting-01"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395536" y="1556792"/>
            <a:ext cx="8121445" cy="3970318"/>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None/>
            </a:pPr>
            <a:r>
              <a:rPr lang="en-US" altLang="es-ES" sz="2800" b="1" dirty="0">
                <a:latin typeface="Arial" panose="020B0604020202020204" pitchFamily="34" charset="0"/>
                <a:cs typeface="Arial" panose="020B0604020202020204" pitchFamily="34" charset="0"/>
              </a:rPr>
              <a:t>SUPPLYING ACCURATE NUCLEAR DATA FOR ENERGY AND NON-ENERGY APPLICATIONS</a:t>
            </a:r>
            <a:r>
              <a:rPr lang="en-US" altLang="es-ES" sz="4400" b="1" dirty="0">
                <a:latin typeface="Arial" panose="020B0604020202020204" pitchFamily="34" charset="0"/>
                <a:cs typeface="Arial" panose="020B0604020202020204" pitchFamily="34" charset="0"/>
              </a:rPr>
              <a:t> </a:t>
            </a:r>
          </a:p>
          <a:p>
            <a:pPr algn="ctr">
              <a:buFont typeface="Arial" pitchFamily="34" charset="0"/>
              <a:buNone/>
            </a:pPr>
            <a:r>
              <a:rPr lang="en-US" altLang="es-ES" sz="2800" dirty="0">
                <a:latin typeface="Arial" panose="020B0604020202020204" pitchFamily="34" charset="0"/>
                <a:cs typeface="Arial" panose="020B0604020202020204" pitchFamily="34" charset="0"/>
              </a:rPr>
              <a:t>General Meeting 2021</a:t>
            </a:r>
          </a:p>
          <a:p>
            <a:pPr algn="ctr">
              <a:buFont typeface="Arial" pitchFamily="34" charset="0"/>
              <a:buNone/>
            </a:pPr>
            <a:endParaRPr lang="en-US" altLang="es-ES" sz="1000" b="1" dirty="0">
              <a:latin typeface="Arial" panose="020B0604020202020204" pitchFamily="34" charset="0"/>
              <a:cs typeface="Arial" panose="020B0604020202020204" pitchFamily="34" charset="0"/>
            </a:endParaRPr>
          </a:p>
          <a:p>
            <a:pPr algn="ctr">
              <a:buFontTx/>
              <a:buNone/>
            </a:pPr>
            <a:r>
              <a:rPr lang="en-US" altLang="en-US" sz="2400" b="1" dirty="0">
                <a:solidFill>
                  <a:srgbClr val="0000FF"/>
                </a:solidFill>
                <a:latin typeface="Arial" panose="020B0604020202020204" pitchFamily="34" charset="0"/>
                <a:cs typeface="Arial" panose="020B0604020202020204" pitchFamily="34" charset="0"/>
              </a:rPr>
              <a:t>WP6- Task 6.1: Management</a:t>
            </a:r>
          </a:p>
          <a:p>
            <a:pPr algn="ctr">
              <a:buFontTx/>
              <a:buNone/>
            </a:pPr>
            <a:r>
              <a:rPr lang="en-US" altLang="en-US" sz="2400" dirty="0">
                <a:latin typeface="Arial" panose="020B0604020202020204" pitchFamily="34" charset="0"/>
                <a:cs typeface="Arial" panose="020B0604020202020204" pitchFamily="34" charset="0"/>
              </a:rPr>
              <a:t>CIEMAT, JRC</a:t>
            </a:r>
          </a:p>
          <a:p>
            <a:pPr algn="r">
              <a:buFontTx/>
              <a:buNone/>
            </a:pPr>
            <a:endParaRPr lang="en-US" altLang="en-US" sz="2400" dirty="0">
              <a:latin typeface="Arial" panose="020B0604020202020204" pitchFamily="34" charset="0"/>
              <a:cs typeface="Arial" panose="020B0604020202020204" pitchFamily="34" charset="0"/>
            </a:endParaRPr>
          </a:p>
          <a:p>
            <a:pPr algn="ctr">
              <a:buFontTx/>
              <a:buNone/>
            </a:pPr>
            <a:r>
              <a:rPr lang="en-US" altLang="en-US" sz="2000" u="sng" dirty="0">
                <a:latin typeface="Arial" panose="020B0604020202020204" pitchFamily="34" charset="0"/>
                <a:cs typeface="Arial" panose="020B0604020202020204" pitchFamily="34" charset="0"/>
              </a:rPr>
              <a:t>E.M. Gonzalez-Romero (CIEMAT)</a:t>
            </a:r>
          </a:p>
          <a:p>
            <a:pPr algn="ctr">
              <a:buFontTx/>
              <a:buNone/>
            </a:pPr>
            <a:endParaRPr lang="en-US" altLang="en-US" sz="2000" dirty="0">
              <a:latin typeface="Arial" panose="020B0604020202020204" pitchFamily="34" charset="0"/>
              <a:cs typeface="Arial" panose="020B0604020202020204" pitchFamily="34" charset="0"/>
            </a:endParaRPr>
          </a:p>
        </p:txBody>
      </p:sp>
      <p:sp>
        <p:nvSpPr>
          <p:cNvPr id="8" name="2 CuadroTexto">
            <a:extLst>
              <a:ext uri="{FF2B5EF4-FFF2-40B4-BE49-F238E27FC236}">
                <a16:creationId xmlns:a16="http://schemas.microsoft.com/office/drawing/2014/main" id="{961D9ED9-3DB9-4267-950A-FBF0D2AC2CCA}"/>
              </a:ext>
            </a:extLst>
          </p:cNvPr>
          <p:cNvSpPr txBox="1"/>
          <p:nvPr/>
        </p:nvSpPr>
        <p:spPr>
          <a:xfrm>
            <a:off x="395536" y="6381328"/>
            <a:ext cx="7989688" cy="276999"/>
          </a:xfrm>
          <a:prstGeom prst="rect">
            <a:avLst/>
          </a:prstGeom>
          <a:noFill/>
        </p:spPr>
        <p:txBody>
          <a:bodyPr wrap="non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Arial" panose="020B0604020202020204" pitchFamily="34" charset="0"/>
                <a:cs typeface="Arial" panose="020B0604020202020204" pitchFamily="34" charset="0"/>
              </a:rPr>
              <a:t>SANDA General meeting 2021    	     Videoconference (Zoom)   		  9</a:t>
            </a:r>
            <a:r>
              <a:rPr lang="en-US" sz="1200" baseline="30000" dirty="0">
                <a:latin typeface="Arial" panose="020B0604020202020204" pitchFamily="34" charset="0"/>
                <a:cs typeface="Arial" panose="020B0604020202020204" pitchFamily="34" charset="0"/>
              </a:rPr>
              <a:t>th</a:t>
            </a:r>
            <a:r>
              <a:rPr lang="en-US" sz="1200" dirty="0">
                <a:latin typeface="Arial" panose="020B0604020202020204" pitchFamily="34" charset="0"/>
                <a:cs typeface="Arial" panose="020B0604020202020204" pitchFamily="34" charset="0"/>
              </a:rPr>
              <a:t> February 2021 </a:t>
            </a:r>
          </a:p>
        </p:txBody>
      </p:sp>
      <p:pic>
        <p:nvPicPr>
          <p:cNvPr id="7" name="3 Imagen">
            <a:extLst>
              <a:ext uri="{FF2B5EF4-FFF2-40B4-BE49-F238E27FC236}">
                <a16:creationId xmlns:a16="http://schemas.microsoft.com/office/drawing/2014/main" id="{5FA25FC1-85D8-40AD-81BD-F417520269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38698"/>
            <a:ext cx="1454637" cy="972182"/>
          </a:xfrm>
          <a:prstGeom prst="rect">
            <a:avLst/>
          </a:prstGeom>
        </p:spPr>
      </p:pic>
      <p:sp>
        <p:nvSpPr>
          <p:cNvPr id="9" name="4 CuadroTexto">
            <a:extLst>
              <a:ext uri="{FF2B5EF4-FFF2-40B4-BE49-F238E27FC236}">
                <a16:creationId xmlns:a16="http://schemas.microsoft.com/office/drawing/2014/main" id="{04BD7F75-26C8-4E54-8A4F-5E9AFBDDAC9D}"/>
              </a:ext>
            </a:extLst>
          </p:cNvPr>
          <p:cNvSpPr txBox="1"/>
          <p:nvPr/>
        </p:nvSpPr>
        <p:spPr>
          <a:xfrm>
            <a:off x="7020272" y="1074222"/>
            <a:ext cx="1728192" cy="338554"/>
          </a:xfrm>
          <a:prstGeom prst="rect">
            <a:avLst/>
          </a:prstGeom>
          <a:noFill/>
        </p:spPr>
        <p:txBody>
          <a:bodyPr wrap="square" rtlCol="0">
            <a:spAutoFit/>
          </a:bodyPr>
          <a:lstStyle/>
          <a:p>
            <a:r>
              <a:rPr lang="es-ES" sz="1600" b="1" dirty="0">
                <a:solidFill>
                  <a:srgbClr val="000099"/>
                </a:solidFill>
                <a:latin typeface="Arial" panose="020B0604020202020204" pitchFamily="34" charset="0"/>
                <a:cs typeface="Arial" panose="020B0604020202020204" pitchFamily="34" charset="0"/>
              </a:rPr>
              <a:t>HORIZON 2020</a:t>
            </a:r>
          </a:p>
        </p:txBody>
      </p:sp>
      <p:pic>
        <p:nvPicPr>
          <p:cNvPr id="10" name="Picture 2" descr="E:\u3360\Privada\Kike\8FP\H2020\projects\SANDA\Logo\Logo SANDA_v1.png">
            <a:extLst>
              <a:ext uri="{FF2B5EF4-FFF2-40B4-BE49-F238E27FC236}">
                <a16:creationId xmlns:a16="http://schemas.microsoft.com/office/drawing/2014/main" id="{977B7242-4CCD-43E4-A2C4-D5B9148AE3A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2362466" cy="1484784"/>
          </a:xfrm>
          <a:prstGeom prst="rect">
            <a:avLst/>
          </a:prstGeom>
          <a:noFill/>
          <a:extLst>
            <a:ext uri="{909E8E84-426E-40DD-AFC4-6F175D3DCCD1}">
              <a14:hiddenFill xmlns:a14="http://schemas.microsoft.com/office/drawing/2010/main">
                <a:solidFill>
                  <a:srgbClr val="FFFFFF"/>
                </a:solidFill>
              </a14:hiddenFill>
            </a:ext>
          </a:extLst>
        </p:spPr>
      </p:pic>
      <p:sp>
        <p:nvSpPr>
          <p:cNvPr id="11" name="CuadroTexto 10">
            <a:extLst>
              <a:ext uri="{FF2B5EF4-FFF2-40B4-BE49-F238E27FC236}">
                <a16:creationId xmlns:a16="http://schemas.microsoft.com/office/drawing/2014/main" id="{F699D033-7A78-4AE5-A5E2-E87E69F92495}"/>
              </a:ext>
            </a:extLst>
          </p:cNvPr>
          <p:cNvSpPr txBox="1"/>
          <p:nvPr/>
        </p:nvSpPr>
        <p:spPr>
          <a:xfrm>
            <a:off x="3232664" y="412502"/>
            <a:ext cx="2678671" cy="769441"/>
          </a:xfrm>
          <a:prstGeom prst="rect">
            <a:avLst/>
          </a:prstGeom>
          <a:noFill/>
        </p:spPr>
        <p:txBody>
          <a:bodyPr wrap="square">
            <a:spAutoFit/>
          </a:bodyPr>
          <a:lstStyle/>
          <a:p>
            <a:r>
              <a:rPr lang="en-US" altLang="es-ES" sz="4400" b="1" dirty="0">
                <a:latin typeface="Arial" panose="020B0604020202020204" pitchFamily="34" charset="0"/>
                <a:cs typeface="Arial" panose="020B0604020202020204" pitchFamily="34" charset="0"/>
              </a:rPr>
              <a:t>SANDA</a:t>
            </a:r>
            <a:endParaRPr lang="es-ES" sz="4400" dirty="0"/>
          </a:p>
        </p:txBody>
      </p:sp>
    </p:spTree>
    <p:extLst>
      <p:ext uri="{BB962C8B-B14F-4D97-AF65-F5344CB8AC3E}">
        <p14:creationId xmlns:p14="http://schemas.microsoft.com/office/powerpoint/2010/main" val="2330701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p:nvPr/>
        </p:nvSpPr>
        <p:spPr>
          <a:xfrm>
            <a:off x="251520" y="548680"/>
            <a:ext cx="8094972" cy="646331"/>
          </a:xfrm>
          <a:prstGeom prst="rect">
            <a:avLst/>
          </a:prstGeom>
        </p:spPr>
        <p:txBody>
          <a:bodyPr wrap="square">
            <a:spAutoFit/>
          </a:bodyPr>
          <a:lstStyle/>
          <a:p>
            <a:pPr>
              <a:buFont typeface="Arial" pitchFamily="34" charset="0"/>
              <a:buNone/>
            </a:pPr>
            <a:r>
              <a:rPr lang="en-GB" altLang="es-ES" b="1">
                <a:solidFill>
                  <a:srgbClr val="0000FF"/>
                </a:solidFill>
                <a:latin typeface="Arial" panose="020B0604020202020204" pitchFamily="34" charset="0"/>
                <a:cs typeface="Arial" panose="020B0604020202020204" pitchFamily="34" charset="0"/>
              </a:rPr>
              <a:t>SANDA WP6: Management, ND research coordination at EU level and Education and Training</a:t>
            </a:r>
          </a:p>
        </p:txBody>
      </p:sp>
      <p:sp>
        <p:nvSpPr>
          <p:cNvPr id="5" name="Rectangle 4"/>
          <p:cNvSpPr/>
          <p:nvPr/>
        </p:nvSpPr>
        <p:spPr>
          <a:xfrm>
            <a:off x="209588" y="1196752"/>
            <a:ext cx="8640960" cy="338554"/>
          </a:xfrm>
          <a:prstGeom prst="rect">
            <a:avLst/>
          </a:prstGeom>
        </p:spPr>
        <p:txBody>
          <a:bodyPr wrap="square">
            <a:spAutoFit/>
          </a:bodyPr>
          <a:lstStyle/>
          <a:p>
            <a:pPr>
              <a:spcBef>
                <a:spcPts val="600"/>
              </a:spcBef>
            </a:pPr>
            <a:r>
              <a:rPr lang="en-GB" sz="1600" b="1" u="sng" dirty="0">
                <a:latin typeface="Arial" panose="020B0604020202020204" pitchFamily="34" charset="0"/>
                <a:cs typeface="Arial" panose="020B0604020202020204" pitchFamily="34" charset="0"/>
              </a:rPr>
              <a:t>Task 6.1: Management :</a:t>
            </a:r>
            <a:r>
              <a:rPr lang="en-GB" sz="1600"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The indico web address is: </a:t>
            </a:r>
            <a:r>
              <a:rPr lang="en-US" sz="1600" b="1" dirty="0">
                <a:solidFill>
                  <a:srgbClr val="0000FF"/>
                </a:solidFill>
                <a:latin typeface="Arial" panose="020B0604020202020204" pitchFamily="34" charset="0"/>
                <a:cs typeface="Arial" panose="020B0604020202020204" pitchFamily="34" charset="0"/>
              </a:rPr>
              <a:t>https://indico.cern.ch/category/11566 </a:t>
            </a:r>
          </a:p>
        </p:txBody>
      </p:sp>
      <p:sp>
        <p:nvSpPr>
          <p:cNvPr id="12" name="CuadroTexto 11">
            <a:extLst>
              <a:ext uri="{FF2B5EF4-FFF2-40B4-BE49-F238E27FC236}">
                <a16:creationId xmlns:a16="http://schemas.microsoft.com/office/drawing/2014/main" id="{D95946C0-ABE6-43BD-86FC-A9DC23B043B1}"/>
              </a:ext>
            </a:extLst>
          </p:cNvPr>
          <p:cNvSpPr txBox="1"/>
          <p:nvPr/>
        </p:nvSpPr>
        <p:spPr>
          <a:xfrm>
            <a:off x="209588" y="5600961"/>
            <a:ext cx="8784976" cy="1154162"/>
          </a:xfrm>
          <a:prstGeom prst="rect">
            <a:avLst/>
          </a:prstGeom>
          <a:noFill/>
        </p:spPr>
        <p:txBody>
          <a:bodyPr wrap="square">
            <a:spAutoFit/>
          </a:bodyPr>
          <a:lstStyle/>
          <a:p>
            <a:pPr algn="just"/>
            <a:r>
              <a:rPr lang="en-GB" sz="1600" dirty="0">
                <a:effectLst/>
                <a:latin typeface="Arial" panose="020B0604020202020204" pitchFamily="34" charset="0"/>
                <a:ea typeface="Times New Roman" panose="02020603050405020304" pitchFamily="18" charset="0"/>
              </a:rPr>
              <a:t>The </a:t>
            </a:r>
            <a:r>
              <a:rPr lang="en-GB" sz="1600" dirty="0">
                <a:latin typeface="Arial" panose="020B0604020202020204" pitchFamily="34" charset="0"/>
                <a:ea typeface="Times New Roman" panose="02020603050405020304" pitchFamily="18" charset="0"/>
              </a:rPr>
              <a:t>INDICO SANDA </a:t>
            </a:r>
            <a:r>
              <a:rPr lang="en-GB" sz="1600" dirty="0">
                <a:effectLst/>
                <a:latin typeface="Arial" panose="020B0604020202020204" pitchFamily="34" charset="0"/>
                <a:ea typeface="Times New Roman" panose="02020603050405020304" pitchFamily="18" charset="0"/>
              </a:rPr>
              <a:t>WEB is public and can be read without any limitation but might require a CERN account (a </a:t>
            </a:r>
            <a:r>
              <a:rPr lang="en-GB" sz="1600" i="1" dirty="0">
                <a:effectLst/>
                <a:latin typeface="Arial" panose="020B0604020202020204" pitchFamily="34" charset="0"/>
                <a:ea typeface="Times New Roman" panose="02020603050405020304" pitchFamily="18" charset="0"/>
              </a:rPr>
              <a:t>light</a:t>
            </a:r>
            <a:r>
              <a:rPr lang="en-GB" sz="1600" dirty="0">
                <a:effectLst/>
                <a:latin typeface="Arial" panose="020B0604020202020204" pitchFamily="34" charset="0"/>
                <a:ea typeface="Times New Roman" panose="02020603050405020304" pitchFamily="18" charset="0"/>
              </a:rPr>
              <a:t> CERN account can be requested from the WEB). </a:t>
            </a:r>
          </a:p>
          <a:p>
            <a:pPr algn="just">
              <a:spcBef>
                <a:spcPts val="600"/>
              </a:spcBef>
            </a:pPr>
            <a:r>
              <a:rPr lang="en-GB" sz="1600" dirty="0">
                <a:effectLst/>
                <a:latin typeface="Arial" panose="020B0604020202020204" pitchFamily="34" charset="0"/>
                <a:ea typeface="Times New Roman" panose="02020603050405020304" pitchFamily="18" charset="0"/>
              </a:rPr>
              <a:t>Only some partners can modify certain elements of the WEB. But people with CERN account can upload material for the presentations.</a:t>
            </a:r>
            <a:endParaRPr lang="en-GB" sz="1600" dirty="0">
              <a:effectLst/>
              <a:latin typeface="Times New Roman" panose="02020603050405020304" pitchFamily="18" charset="0"/>
              <a:ea typeface="Times New Roman" panose="02020603050405020304" pitchFamily="18" charset="0"/>
            </a:endParaRPr>
          </a:p>
        </p:txBody>
      </p:sp>
      <p:pic>
        <p:nvPicPr>
          <p:cNvPr id="3" name="Imagen 2">
            <a:extLst>
              <a:ext uri="{FF2B5EF4-FFF2-40B4-BE49-F238E27FC236}">
                <a16:creationId xmlns:a16="http://schemas.microsoft.com/office/drawing/2014/main" id="{00B765FA-F071-43C3-B076-7C7708FE30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0892" y="1535305"/>
            <a:ext cx="4909180" cy="4038464"/>
          </a:xfrm>
          <a:prstGeom prst="rect">
            <a:avLst/>
          </a:prstGeom>
        </p:spPr>
      </p:pic>
      <p:sp>
        <p:nvSpPr>
          <p:cNvPr id="6" name="CuadroTexto 5">
            <a:extLst>
              <a:ext uri="{FF2B5EF4-FFF2-40B4-BE49-F238E27FC236}">
                <a16:creationId xmlns:a16="http://schemas.microsoft.com/office/drawing/2014/main" id="{3274B046-BB27-420A-990E-746B3CCF075C}"/>
              </a:ext>
            </a:extLst>
          </p:cNvPr>
          <p:cNvSpPr txBox="1"/>
          <p:nvPr/>
        </p:nvSpPr>
        <p:spPr>
          <a:xfrm>
            <a:off x="5350913" y="1502904"/>
            <a:ext cx="3469020" cy="3970318"/>
          </a:xfrm>
          <a:prstGeom prst="rect">
            <a:avLst/>
          </a:prstGeom>
          <a:noFill/>
        </p:spPr>
        <p:txBody>
          <a:bodyPr wrap="square" rtlCol="0">
            <a:spAutoFit/>
          </a:bodyPr>
          <a:lstStyle/>
          <a:p>
            <a:pPr marL="285750" indent="-285750" algn="just">
              <a:buFont typeface="Arial" panose="020B0604020202020204" pitchFamily="34" charset="0"/>
              <a:buChar char="•"/>
            </a:pPr>
            <a:r>
              <a:rPr lang="de-DE" sz="1400" dirty="0">
                <a:effectLst/>
                <a:latin typeface="Arial" panose="020B0604020202020204" pitchFamily="34" charset="0"/>
                <a:ea typeface="Times New Roman" panose="02020603050405020304" pitchFamily="18" charset="0"/>
              </a:rPr>
              <a:t>The CERN INDICO </a:t>
            </a:r>
            <a:r>
              <a:rPr lang="de-DE" sz="1400" dirty="0" err="1">
                <a:effectLst/>
                <a:latin typeface="Arial" panose="020B0604020202020204" pitchFamily="34" charset="0"/>
                <a:ea typeface="Times New Roman" panose="02020603050405020304" pitchFamily="18" charset="0"/>
              </a:rPr>
              <a:t>system</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is</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dedicated</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to</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the</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organization</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management</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provide</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videoconference</a:t>
            </a:r>
            <a:r>
              <a:rPr lang="de-DE" sz="1400" dirty="0">
                <a:effectLst/>
                <a:latin typeface="Arial" panose="020B0604020202020204" pitchFamily="34" charset="0"/>
                <a:ea typeface="Times New Roman" panose="02020603050405020304" pitchFamily="18" charset="0"/>
              </a:rPr>
              <a:t> support and </a:t>
            </a:r>
            <a:r>
              <a:rPr lang="de-DE" sz="1400" dirty="0" err="1">
                <a:effectLst/>
                <a:latin typeface="Arial" panose="020B0604020202020204" pitchFamily="34" charset="0"/>
                <a:ea typeface="Times New Roman" panose="02020603050405020304" pitchFamily="18" charset="0"/>
              </a:rPr>
              <a:t>storage</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of</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the</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presentations</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for</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complex</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conferences</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workshops</a:t>
            </a:r>
            <a:r>
              <a:rPr lang="de-DE" sz="1400" dirty="0">
                <a:effectLst/>
                <a:latin typeface="Arial" panose="020B0604020202020204" pitchFamily="34" charset="0"/>
                <a:ea typeface="Times New Roman" panose="02020603050405020304" pitchFamily="18" charset="0"/>
              </a:rPr>
              <a:t> and </a:t>
            </a:r>
            <a:r>
              <a:rPr lang="de-DE" sz="1400" dirty="0" err="1">
                <a:effectLst/>
                <a:latin typeface="Arial" panose="020B0604020202020204" pitchFamily="34" charset="0"/>
                <a:ea typeface="Times New Roman" panose="02020603050405020304" pitchFamily="18" charset="0"/>
              </a:rPr>
              <a:t>meetings</a:t>
            </a:r>
            <a:r>
              <a:rPr lang="de-DE" sz="1400" dirty="0">
                <a:effectLst/>
                <a:latin typeface="Arial" panose="020B0604020202020204" pitchFamily="34" charset="0"/>
                <a:ea typeface="Times New Roman" panose="02020603050405020304" pitchFamily="18" charset="0"/>
              </a:rPr>
              <a:t>.</a:t>
            </a:r>
          </a:p>
          <a:p>
            <a:pPr marL="285750" indent="-285750" algn="just">
              <a:buFont typeface="Arial" panose="020B0604020202020204" pitchFamily="34" charset="0"/>
              <a:buChar char="•"/>
            </a:pPr>
            <a:endParaRPr lang="de-DE" sz="1400" dirty="0">
              <a:effectLst/>
              <a:latin typeface="Arial" panose="020B0604020202020204" pitchFamily="34" charset="0"/>
              <a:ea typeface="Times New Roman" panose="02020603050405020304" pitchFamily="18" charset="0"/>
            </a:endParaRPr>
          </a:p>
          <a:p>
            <a:pPr marL="285750" indent="-285750" algn="just">
              <a:buFont typeface="Arial" panose="020B0604020202020204" pitchFamily="34" charset="0"/>
              <a:buChar char="•"/>
            </a:pPr>
            <a:r>
              <a:rPr lang="de-DE" sz="1400" dirty="0" err="1">
                <a:effectLst/>
                <a:latin typeface="Arial" panose="020B0604020202020204" pitchFamily="34" charset="0"/>
                <a:ea typeface="Times New Roman" panose="02020603050405020304" pitchFamily="18" charset="0"/>
              </a:rPr>
              <a:t>Taking</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advantage</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that</a:t>
            </a:r>
            <a:r>
              <a:rPr lang="de-DE" sz="1400" dirty="0">
                <a:effectLst/>
                <a:latin typeface="Arial" panose="020B0604020202020204" pitchFamily="34" charset="0"/>
                <a:ea typeface="Times New Roman" panose="02020603050405020304" pitchFamily="18" charset="0"/>
              </a:rPr>
              <a:t> CERN </a:t>
            </a:r>
            <a:r>
              <a:rPr lang="de-DE" sz="1400" dirty="0" err="1">
                <a:effectLst/>
                <a:latin typeface="Arial" panose="020B0604020202020204" pitchFamily="34" charset="0"/>
                <a:ea typeface="Times New Roman" panose="02020603050405020304" pitchFamily="18" charset="0"/>
              </a:rPr>
              <a:t>is</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one</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participant</a:t>
            </a:r>
            <a:r>
              <a:rPr lang="de-DE" sz="1400" dirty="0">
                <a:effectLst/>
                <a:latin typeface="Arial" panose="020B0604020202020204" pitchFamily="34" charset="0"/>
                <a:ea typeface="Times New Roman" panose="02020603050405020304" pitchFamily="18" charset="0"/>
              </a:rPr>
              <a:t> on </a:t>
            </a:r>
            <a:r>
              <a:rPr lang="de-DE" sz="1400" dirty="0" err="1">
                <a:effectLst/>
                <a:latin typeface="Arial" panose="020B0604020202020204" pitchFamily="34" charset="0"/>
                <a:ea typeface="Times New Roman" panose="02020603050405020304" pitchFamily="18" charset="0"/>
              </a:rPr>
              <a:t>the</a:t>
            </a:r>
            <a:r>
              <a:rPr lang="de-DE" sz="1400" dirty="0">
                <a:effectLst/>
                <a:latin typeface="Arial" panose="020B0604020202020204" pitchFamily="34" charset="0"/>
                <a:ea typeface="Times New Roman" panose="02020603050405020304" pitchFamily="18" charset="0"/>
              </a:rPr>
              <a:t> SANDA </a:t>
            </a:r>
            <a:r>
              <a:rPr lang="de-DE" sz="1400" dirty="0" err="1">
                <a:effectLst/>
                <a:latin typeface="Arial" panose="020B0604020202020204" pitchFamily="34" charset="0"/>
                <a:ea typeface="Times New Roman" panose="02020603050405020304" pitchFamily="18" charset="0"/>
              </a:rPr>
              <a:t>project</a:t>
            </a:r>
            <a:r>
              <a:rPr lang="de-DE" sz="1400" dirty="0">
                <a:effectLst/>
                <a:latin typeface="Arial" panose="020B0604020202020204" pitchFamily="34" charset="0"/>
                <a:ea typeface="Times New Roman" panose="02020603050405020304" pitchFamily="18" charset="0"/>
              </a:rPr>
              <a:t>, SANDA </a:t>
            </a:r>
            <a:r>
              <a:rPr lang="de-DE" sz="1400" dirty="0" err="1">
                <a:effectLst/>
                <a:latin typeface="Arial" panose="020B0604020202020204" pitchFamily="34" charset="0"/>
                <a:ea typeface="Times New Roman" panose="02020603050405020304" pitchFamily="18" charset="0"/>
              </a:rPr>
              <a:t>has</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been</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allocated</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the</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status</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of</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project</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with</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the</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corresponding</a:t>
            </a:r>
            <a:r>
              <a:rPr lang="de-DE" sz="1400" dirty="0">
                <a:effectLst/>
                <a:latin typeface="Arial" panose="020B0604020202020204" pitchFamily="34" charset="0"/>
                <a:ea typeface="Times New Roman" panose="02020603050405020304" pitchFamily="18" charset="0"/>
              </a:rPr>
              <a:t> web </a:t>
            </a:r>
            <a:r>
              <a:rPr lang="de-DE" sz="1400" dirty="0" err="1">
                <a:effectLst/>
                <a:latin typeface="Arial" panose="020B0604020202020204" pitchFamily="34" charset="0"/>
                <a:ea typeface="Times New Roman" panose="02020603050405020304" pitchFamily="18" charset="0"/>
              </a:rPr>
              <a:t>structure</a:t>
            </a:r>
            <a:r>
              <a:rPr lang="de-DE" sz="1400" dirty="0">
                <a:effectLst/>
                <a:latin typeface="Arial" panose="020B0604020202020204" pitchFamily="34" charset="0"/>
                <a:ea typeface="Times New Roman" panose="02020603050405020304" pitchFamily="18" charset="0"/>
              </a:rPr>
              <a:t>. </a:t>
            </a:r>
          </a:p>
          <a:p>
            <a:pPr marL="285750" indent="-285750" algn="just">
              <a:buFont typeface="Arial" panose="020B0604020202020204" pitchFamily="34" charset="0"/>
              <a:buChar char="•"/>
            </a:pPr>
            <a:endParaRPr lang="de-DE" sz="1400" dirty="0">
              <a:latin typeface="Arial" panose="020B0604020202020204" pitchFamily="34" charset="0"/>
              <a:ea typeface="Times New Roman" panose="02020603050405020304" pitchFamily="18" charset="0"/>
            </a:endParaRPr>
          </a:p>
          <a:p>
            <a:pPr marL="285750" indent="-285750" algn="just">
              <a:buFont typeface="Arial" panose="020B0604020202020204" pitchFamily="34" charset="0"/>
              <a:buChar char="•"/>
            </a:pPr>
            <a:r>
              <a:rPr lang="de-DE" sz="1400" dirty="0" err="1">
                <a:effectLst/>
                <a:latin typeface="Arial" panose="020B0604020202020204" pitchFamily="34" charset="0"/>
                <a:ea typeface="Times New Roman" panose="02020603050405020304" pitchFamily="18" charset="0"/>
              </a:rPr>
              <a:t>Direct</a:t>
            </a:r>
            <a:r>
              <a:rPr lang="de-DE" sz="1400" dirty="0">
                <a:effectLst/>
                <a:latin typeface="Arial" panose="020B0604020202020204" pitchFamily="34" charset="0"/>
                <a:ea typeface="Times New Roman" panose="02020603050405020304" pitchFamily="18" charset="0"/>
              </a:rPr>
              <a:t> links </a:t>
            </a:r>
            <a:r>
              <a:rPr lang="de-DE" sz="1400" dirty="0" err="1">
                <a:effectLst/>
                <a:latin typeface="Arial" panose="020B0604020202020204" pitchFamily="34" charset="0"/>
                <a:ea typeface="Times New Roman" panose="02020603050405020304" pitchFamily="18" charset="0"/>
              </a:rPr>
              <a:t>to</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some</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events</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or</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documents</a:t>
            </a:r>
            <a:r>
              <a:rPr lang="de-DE" sz="1400" dirty="0">
                <a:effectLst/>
                <a:latin typeface="Arial" panose="020B0604020202020204" pitchFamily="34" charset="0"/>
                <a:ea typeface="Times New Roman" panose="02020603050405020304" pitchFamily="18" charset="0"/>
              </a:rPr>
              <a:t> in </a:t>
            </a:r>
            <a:r>
              <a:rPr lang="de-DE" sz="1400" dirty="0" err="1">
                <a:effectLst/>
                <a:latin typeface="Arial" panose="020B0604020202020204" pitchFamily="34" charset="0"/>
                <a:ea typeface="Times New Roman" panose="02020603050405020304" pitchFamily="18" charset="0"/>
              </a:rPr>
              <a:t>this</a:t>
            </a:r>
            <a:r>
              <a:rPr lang="de-DE" sz="1400" dirty="0">
                <a:effectLst/>
                <a:latin typeface="Arial" panose="020B0604020202020204" pitchFamily="34" charset="0"/>
                <a:ea typeface="Times New Roman" panose="02020603050405020304" pitchFamily="18" charset="0"/>
              </a:rPr>
              <a:t> INDICO web </a:t>
            </a:r>
            <a:r>
              <a:rPr lang="de-DE" sz="1400" dirty="0" err="1">
                <a:effectLst/>
                <a:latin typeface="Arial" panose="020B0604020202020204" pitchFamily="34" charset="0"/>
                <a:ea typeface="Times New Roman" panose="02020603050405020304" pitchFamily="18" charset="0"/>
              </a:rPr>
              <a:t>structure</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are</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directly</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available</a:t>
            </a:r>
            <a:r>
              <a:rPr lang="de-DE" sz="1400" dirty="0">
                <a:effectLst/>
                <a:latin typeface="Arial" panose="020B0604020202020204" pitchFamily="34" charset="0"/>
                <a:ea typeface="Times New Roman" panose="02020603050405020304" pitchFamily="18" charset="0"/>
              </a:rPr>
              <a:t> form </a:t>
            </a:r>
            <a:r>
              <a:rPr lang="de-DE" sz="1400" dirty="0" err="1">
                <a:effectLst/>
                <a:latin typeface="Arial" panose="020B0604020202020204" pitchFamily="34" charset="0"/>
                <a:ea typeface="Times New Roman" panose="02020603050405020304" pitchFamily="18" charset="0"/>
              </a:rPr>
              <a:t>the</a:t>
            </a:r>
            <a:r>
              <a:rPr lang="de-DE" sz="1400" dirty="0">
                <a:effectLst/>
                <a:latin typeface="Arial" panose="020B0604020202020204" pitchFamily="34" charset="0"/>
                <a:ea typeface="Times New Roman" panose="02020603050405020304" pitchFamily="18" charset="0"/>
              </a:rPr>
              <a:t> </a:t>
            </a:r>
            <a:r>
              <a:rPr lang="de-DE" sz="1400" dirty="0" err="1">
                <a:effectLst/>
                <a:latin typeface="Arial" panose="020B0604020202020204" pitchFamily="34" charset="0"/>
                <a:ea typeface="Times New Roman" panose="02020603050405020304" pitchFamily="18" charset="0"/>
              </a:rPr>
              <a:t>main</a:t>
            </a:r>
            <a:r>
              <a:rPr lang="de-DE" sz="1400" dirty="0">
                <a:effectLst/>
                <a:latin typeface="Arial" panose="020B0604020202020204" pitchFamily="34" charset="0"/>
                <a:ea typeface="Times New Roman" panose="02020603050405020304" pitchFamily="18" charset="0"/>
              </a:rPr>
              <a:t> SANDA WEB.</a:t>
            </a:r>
            <a:endParaRPr lang="es-ES" sz="1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444363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p:nvPr/>
        </p:nvSpPr>
        <p:spPr>
          <a:xfrm>
            <a:off x="251520" y="548680"/>
            <a:ext cx="8094972" cy="646331"/>
          </a:xfrm>
          <a:prstGeom prst="rect">
            <a:avLst/>
          </a:prstGeom>
        </p:spPr>
        <p:txBody>
          <a:bodyPr wrap="square">
            <a:spAutoFit/>
          </a:bodyPr>
          <a:lstStyle/>
          <a:p>
            <a:pPr>
              <a:buFont typeface="Arial" pitchFamily="34" charset="0"/>
              <a:buNone/>
            </a:pPr>
            <a:r>
              <a:rPr lang="en-GB" altLang="es-ES" b="1">
                <a:solidFill>
                  <a:srgbClr val="0000FF"/>
                </a:solidFill>
                <a:latin typeface="Arial" panose="020B0604020202020204" pitchFamily="34" charset="0"/>
                <a:cs typeface="Arial" panose="020B0604020202020204" pitchFamily="34" charset="0"/>
              </a:rPr>
              <a:t>SANDA WP6: Management, ND research coordination at EU level and Education and Training</a:t>
            </a:r>
          </a:p>
        </p:txBody>
      </p:sp>
      <p:sp>
        <p:nvSpPr>
          <p:cNvPr id="5" name="Rectangle 4"/>
          <p:cNvSpPr/>
          <p:nvPr/>
        </p:nvSpPr>
        <p:spPr>
          <a:xfrm>
            <a:off x="209588" y="1196752"/>
            <a:ext cx="8640960" cy="338554"/>
          </a:xfrm>
          <a:prstGeom prst="rect">
            <a:avLst/>
          </a:prstGeom>
        </p:spPr>
        <p:txBody>
          <a:bodyPr wrap="square">
            <a:spAutoFit/>
          </a:bodyPr>
          <a:lstStyle/>
          <a:p>
            <a:pPr>
              <a:spcBef>
                <a:spcPts val="600"/>
              </a:spcBef>
            </a:pPr>
            <a:r>
              <a:rPr lang="en-GB" sz="1600" b="1" u="sng" dirty="0">
                <a:latin typeface="Arial" panose="020B0604020202020204" pitchFamily="34" charset="0"/>
                <a:cs typeface="Arial" panose="020B0604020202020204" pitchFamily="34" charset="0"/>
              </a:rPr>
              <a:t>Task 6.1: Management :</a:t>
            </a:r>
            <a:r>
              <a:rPr lang="en-GB" sz="1600"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The indico web address is: </a:t>
            </a:r>
            <a:r>
              <a:rPr lang="en-US" sz="1600" b="1" dirty="0">
                <a:solidFill>
                  <a:srgbClr val="0000FF"/>
                </a:solidFill>
                <a:latin typeface="Arial" panose="020B0604020202020204" pitchFamily="34" charset="0"/>
                <a:cs typeface="Arial" panose="020B0604020202020204" pitchFamily="34" charset="0"/>
              </a:rPr>
              <a:t>https://indico.cern.ch/category/11566 </a:t>
            </a:r>
          </a:p>
        </p:txBody>
      </p:sp>
      <p:sp>
        <p:nvSpPr>
          <p:cNvPr id="12" name="CuadroTexto 11">
            <a:extLst>
              <a:ext uri="{FF2B5EF4-FFF2-40B4-BE49-F238E27FC236}">
                <a16:creationId xmlns:a16="http://schemas.microsoft.com/office/drawing/2014/main" id="{D95946C0-ABE6-43BD-86FC-A9DC23B043B1}"/>
              </a:ext>
            </a:extLst>
          </p:cNvPr>
          <p:cNvSpPr txBox="1"/>
          <p:nvPr/>
        </p:nvSpPr>
        <p:spPr>
          <a:xfrm>
            <a:off x="179512" y="6016932"/>
            <a:ext cx="8784976" cy="830997"/>
          </a:xfrm>
          <a:prstGeom prst="rect">
            <a:avLst/>
          </a:prstGeom>
          <a:noFill/>
        </p:spPr>
        <p:txBody>
          <a:bodyPr wrap="square">
            <a:spAutoFit/>
          </a:bodyPr>
          <a:lstStyle/>
          <a:p>
            <a:pPr algn="just"/>
            <a:r>
              <a:rPr lang="en-GB" sz="1600" dirty="0">
                <a:effectLst/>
                <a:latin typeface="Arial" panose="020B0604020202020204" pitchFamily="34" charset="0"/>
                <a:ea typeface="Times New Roman" panose="02020603050405020304" pitchFamily="18" charset="0"/>
              </a:rPr>
              <a:t>The </a:t>
            </a:r>
            <a:r>
              <a:rPr lang="en-GB" sz="1600" dirty="0">
                <a:latin typeface="Arial" panose="020B0604020202020204" pitchFamily="34" charset="0"/>
                <a:ea typeface="Times New Roman" panose="02020603050405020304" pitchFamily="18" charset="0"/>
              </a:rPr>
              <a:t>INDICO SANDA </a:t>
            </a:r>
            <a:r>
              <a:rPr lang="en-GB" sz="1600" dirty="0">
                <a:effectLst/>
                <a:latin typeface="Arial" panose="020B0604020202020204" pitchFamily="34" charset="0"/>
                <a:ea typeface="Times New Roman" panose="02020603050405020304" pitchFamily="18" charset="0"/>
              </a:rPr>
              <a:t>pages include the agenda of the meeting, including access to the presentation material that can be downloaded, and a list of registered participants.</a:t>
            </a:r>
          </a:p>
          <a:p>
            <a:pPr algn="just"/>
            <a:r>
              <a:rPr lang="en-GB" sz="1600" dirty="0">
                <a:latin typeface="Arial" panose="020B0604020202020204" pitchFamily="34" charset="0"/>
                <a:ea typeface="Times New Roman" panose="02020603050405020304" pitchFamily="18" charset="0"/>
              </a:rPr>
              <a:t>Pages available after the event had been completed.</a:t>
            </a:r>
            <a:endParaRPr lang="en-GB" sz="1600" dirty="0">
              <a:effectLst/>
              <a:latin typeface="Arial" panose="020B0604020202020204" pitchFamily="34" charset="0"/>
              <a:ea typeface="Times New Roman" panose="02020603050405020304" pitchFamily="18" charset="0"/>
            </a:endParaRPr>
          </a:p>
        </p:txBody>
      </p:sp>
      <p:pic>
        <p:nvPicPr>
          <p:cNvPr id="6" name="Imagen 5" descr="Interfaz de usuario gráfica, Texto, Aplicación, Correo electrónico&#10;&#10;Descripción generada automáticamente">
            <a:extLst>
              <a:ext uri="{FF2B5EF4-FFF2-40B4-BE49-F238E27FC236}">
                <a16:creationId xmlns:a16="http://schemas.microsoft.com/office/drawing/2014/main" id="{617ACB83-42BC-4D9E-A8D0-0434C8BF99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19" y="1535306"/>
            <a:ext cx="5058383" cy="4481626"/>
          </a:xfrm>
          <a:prstGeom prst="rect">
            <a:avLst/>
          </a:prstGeom>
        </p:spPr>
      </p:pic>
      <p:pic>
        <p:nvPicPr>
          <p:cNvPr id="8" name="Imagen 7" descr="Una captura de pantalla de una computadora&#10;&#10;Descripción generada automáticamente">
            <a:extLst>
              <a:ext uri="{FF2B5EF4-FFF2-40B4-BE49-F238E27FC236}">
                <a16:creationId xmlns:a16="http://schemas.microsoft.com/office/drawing/2014/main" id="{15251D6B-4DB8-4CE4-95AF-165A9BAC04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73183" y="1873860"/>
            <a:ext cx="4591305" cy="4067804"/>
          </a:xfrm>
          <a:prstGeom prst="rect">
            <a:avLst/>
          </a:prstGeom>
        </p:spPr>
      </p:pic>
    </p:spTree>
    <p:extLst>
      <p:ext uri="{BB962C8B-B14F-4D97-AF65-F5344CB8AC3E}">
        <p14:creationId xmlns:p14="http://schemas.microsoft.com/office/powerpoint/2010/main" val="1731974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p:nvPr/>
        </p:nvSpPr>
        <p:spPr>
          <a:xfrm>
            <a:off x="251520" y="548680"/>
            <a:ext cx="8094972" cy="646331"/>
          </a:xfrm>
          <a:prstGeom prst="rect">
            <a:avLst/>
          </a:prstGeom>
        </p:spPr>
        <p:txBody>
          <a:bodyPr wrap="square">
            <a:spAutoFit/>
          </a:bodyPr>
          <a:lstStyle/>
          <a:p>
            <a:pPr>
              <a:buFont typeface="Arial" pitchFamily="34" charset="0"/>
              <a:buNone/>
            </a:pPr>
            <a:r>
              <a:rPr lang="en-GB" altLang="es-ES" b="1">
                <a:solidFill>
                  <a:srgbClr val="0000FF"/>
                </a:solidFill>
                <a:latin typeface="Arial" panose="020B0604020202020204" pitchFamily="34" charset="0"/>
                <a:cs typeface="Arial" panose="020B0604020202020204" pitchFamily="34" charset="0"/>
              </a:rPr>
              <a:t>SANDA WP6: Management, ND research coordination at EU level and Education and Training</a:t>
            </a:r>
          </a:p>
        </p:txBody>
      </p:sp>
      <p:sp>
        <p:nvSpPr>
          <p:cNvPr id="5" name="Rectangle 4"/>
          <p:cNvSpPr/>
          <p:nvPr/>
        </p:nvSpPr>
        <p:spPr>
          <a:xfrm>
            <a:off x="209588" y="1196752"/>
            <a:ext cx="8640960" cy="338554"/>
          </a:xfrm>
          <a:prstGeom prst="rect">
            <a:avLst/>
          </a:prstGeom>
        </p:spPr>
        <p:txBody>
          <a:bodyPr wrap="square">
            <a:spAutoFit/>
          </a:bodyPr>
          <a:lstStyle/>
          <a:p>
            <a:pPr>
              <a:spcBef>
                <a:spcPts val="600"/>
              </a:spcBef>
            </a:pPr>
            <a:r>
              <a:rPr lang="en-GB" sz="1600" b="1" u="sng" dirty="0">
                <a:latin typeface="Arial" panose="020B0604020202020204" pitchFamily="34" charset="0"/>
                <a:cs typeface="Arial" panose="020B0604020202020204" pitchFamily="34" charset="0"/>
              </a:rPr>
              <a:t>Task 6.1: Management :</a:t>
            </a:r>
            <a:r>
              <a:rPr lang="en-GB" sz="1600"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The indico web address is: </a:t>
            </a:r>
            <a:r>
              <a:rPr lang="en-US" sz="1600" b="1" dirty="0">
                <a:solidFill>
                  <a:srgbClr val="0000FF"/>
                </a:solidFill>
                <a:latin typeface="Arial" panose="020B0604020202020204" pitchFamily="34" charset="0"/>
                <a:cs typeface="Arial" panose="020B0604020202020204" pitchFamily="34" charset="0"/>
              </a:rPr>
              <a:t>https://indico.cern.ch/category/11566 </a:t>
            </a:r>
          </a:p>
        </p:txBody>
      </p:sp>
      <p:sp>
        <p:nvSpPr>
          <p:cNvPr id="12" name="CuadroTexto 11">
            <a:extLst>
              <a:ext uri="{FF2B5EF4-FFF2-40B4-BE49-F238E27FC236}">
                <a16:creationId xmlns:a16="http://schemas.microsoft.com/office/drawing/2014/main" id="{D95946C0-ABE6-43BD-86FC-A9DC23B043B1}"/>
              </a:ext>
            </a:extLst>
          </p:cNvPr>
          <p:cNvSpPr txBox="1"/>
          <p:nvPr/>
        </p:nvSpPr>
        <p:spPr>
          <a:xfrm>
            <a:off x="179512" y="6515515"/>
            <a:ext cx="8784976" cy="338554"/>
          </a:xfrm>
          <a:prstGeom prst="rect">
            <a:avLst/>
          </a:prstGeom>
          <a:noFill/>
        </p:spPr>
        <p:txBody>
          <a:bodyPr wrap="square">
            <a:spAutoFit/>
          </a:bodyPr>
          <a:lstStyle/>
          <a:p>
            <a:pPr algn="just"/>
            <a:r>
              <a:rPr lang="en-GB" sz="1600" dirty="0">
                <a:effectLst/>
                <a:latin typeface="Arial" panose="020B0604020202020204" pitchFamily="34" charset="0"/>
                <a:ea typeface="Times New Roman" panose="02020603050405020304" pitchFamily="18" charset="0"/>
              </a:rPr>
              <a:t>The </a:t>
            </a:r>
            <a:r>
              <a:rPr lang="en-GB" sz="1600" dirty="0">
                <a:latin typeface="Arial" panose="020B0604020202020204" pitchFamily="34" charset="0"/>
                <a:ea typeface="Times New Roman" panose="02020603050405020304" pitchFamily="18" charset="0"/>
              </a:rPr>
              <a:t>INDICO SANDA </a:t>
            </a:r>
            <a:r>
              <a:rPr lang="en-GB" sz="1600" dirty="0">
                <a:effectLst/>
                <a:latin typeface="Arial" panose="020B0604020202020204" pitchFamily="34" charset="0"/>
                <a:ea typeface="Times New Roman" panose="02020603050405020304" pitchFamily="18" charset="0"/>
              </a:rPr>
              <a:t>pages are updated during the event performance</a:t>
            </a:r>
            <a:r>
              <a:rPr lang="en-GB" sz="1600" dirty="0">
                <a:latin typeface="Arial" panose="020B0604020202020204" pitchFamily="34" charset="0"/>
                <a:ea typeface="Times New Roman" panose="02020603050405020304" pitchFamily="18" charset="0"/>
              </a:rPr>
              <a:t>.</a:t>
            </a:r>
            <a:endParaRPr lang="en-GB" sz="1600" dirty="0">
              <a:effectLst/>
              <a:latin typeface="Arial" panose="020B0604020202020204" pitchFamily="34" charset="0"/>
              <a:ea typeface="Times New Roman" panose="02020603050405020304" pitchFamily="18" charset="0"/>
            </a:endParaRPr>
          </a:p>
        </p:txBody>
      </p:sp>
      <p:pic>
        <p:nvPicPr>
          <p:cNvPr id="3" name="Imagen 2" descr="Una captura de pantalla de una computadora&#10;&#10;Descripción generada automáticamente">
            <a:extLst>
              <a:ext uri="{FF2B5EF4-FFF2-40B4-BE49-F238E27FC236}">
                <a16:creationId xmlns:a16="http://schemas.microsoft.com/office/drawing/2014/main" id="{C1DDC7C9-3DD3-4FBF-A8C1-3E2A54D17AF4}"/>
              </a:ext>
            </a:extLst>
          </p:cNvPr>
          <p:cNvPicPr>
            <a:picLocks noChangeAspect="1"/>
          </p:cNvPicPr>
          <p:nvPr/>
        </p:nvPicPr>
        <p:blipFill rotWithShape="1">
          <a:blip r:embed="rId2">
            <a:extLst>
              <a:ext uri="{28A0092B-C50C-407E-A947-70E740481C1C}">
                <a14:useLocalDpi xmlns:a14="http://schemas.microsoft.com/office/drawing/2010/main" val="0"/>
              </a:ext>
            </a:extLst>
          </a:blip>
          <a:srcRect t="10308" b="4287"/>
          <a:stretch/>
        </p:blipFill>
        <p:spPr>
          <a:xfrm>
            <a:off x="755577" y="1497195"/>
            <a:ext cx="6134916" cy="5018320"/>
          </a:xfrm>
          <a:prstGeom prst="rect">
            <a:avLst/>
          </a:prstGeom>
        </p:spPr>
      </p:pic>
    </p:spTree>
    <p:extLst>
      <p:ext uri="{BB962C8B-B14F-4D97-AF65-F5344CB8AC3E}">
        <p14:creationId xmlns:p14="http://schemas.microsoft.com/office/powerpoint/2010/main" val="2359391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p:nvPr/>
        </p:nvSpPr>
        <p:spPr>
          <a:xfrm>
            <a:off x="251520" y="548680"/>
            <a:ext cx="8094972" cy="646331"/>
          </a:xfrm>
          <a:prstGeom prst="rect">
            <a:avLst/>
          </a:prstGeom>
        </p:spPr>
        <p:txBody>
          <a:bodyPr wrap="square">
            <a:spAutoFit/>
          </a:bodyPr>
          <a:lstStyle/>
          <a:p>
            <a:pPr>
              <a:buFont typeface="Arial" pitchFamily="34" charset="0"/>
              <a:buNone/>
            </a:pPr>
            <a:r>
              <a:rPr lang="en-US" altLang="es-ES" b="1" dirty="0">
                <a:solidFill>
                  <a:srgbClr val="0000FF"/>
                </a:solidFill>
                <a:latin typeface="Arial" panose="020B0604020202020204" pitchFamily="34" charset="0"/>
                <a:cs typeface="Arial" panose="020B0604020202020204" pitchFamily="34" charset="0"/>
              </a:rPr>
              <a:t>SANDA WP6: Management, ND research coordination at EU level and Education and Training</a:t>
            </a:r>
          </a:p>
        </p:txBody>
      </p:sp>
      <p:sp>
        <p:nvSpPr>
          <p:cNvPr id="5" name="Rectangle 4"/>
          <p:cNvSpPr/>
          <p:nvPr/>
        </p:nvSpPr>
        <p:spPr>
          <a:xfrm>
            <a:off x="209588" y="1196752"/>
            <a:ext cx="8640960" cy="661720"/>
          </a:xfrm>
          <a:prstGeom prst="rect">
            <a:avLst/>
          </a:prstGeom>
        </p:spPr>
        <p:txBody>
          <a:bodyPr wrap="square">
            <a:spAutoFit/>
          </a:bodyPr>
          <a:lstStyle/>
          <a:p>
            <a:pPr>
              <a:spcBef>
                <a:spcPts val="600"/>
              </a:spcBef>
            </a:pPr>
            <a:r>
              <a:rPr lang="en-US" sz="1600" b="1" u="sng" dirty="0">
                <a:latin typeface="Arial" panose="020B0604020202020204" pitchFamily="34" charset="0"/>
                <a:cs typeface="Arial" panose="020B0604020202020204" pitchFamily="34" charset="0"/>
              </a:rPr>
              <a:t>Task 6.1: Management :</a:t>
            </a:r>
            <a:r>
              <a:rPr lang="en-US" sz="1600" dirty="0">
                <a:latin typeface="Arial" panose="020B0604020202020204" pitchFamily="34" charset="0"/>
                <a:cs typeface="Arial" panose="020B0604020202020204" pitchFamily="34" charset="0"/>
              </a:rPr>
              <a:t> </a:t>
            </a:r>
            <a:r>
              <a:rPr lang="es-ES" sz="1600" dirty="0">
                <a:latin typeface="Arial" panose="020B0604020202020204" pitchFamily="34" charset="0"/>
                <a:cs typeface="Arial" panose="020B0604020202020204" pitchFamily="34" charset="0"/>
              </a:rPr>
              <a:t>CIEMAT, JRC</a:t>
            </a:r>
            <a:endParaRPr lang="en-US" sz="1600" b="1" u="sng" dirty="0">
              <a:latin typeface="Arial" panose="020B0604020202020204" pitchFamily="34" charset="0"/>
              <a:cs typeface="Arial" panose="020B0604020202020204" pitchFamily="34" charset="0"/>
            </a:endParaRPr>
          </a:p>
          <a:p>
            <a:pPr>
              <a:spcBef>
                <a:spcPts val="600"/>
              </a:spcBef>
            </a:pPr>
            <a:r>
              <a:rPr lang="en-US" sz="1600" dirty="0">
                <a:latin typeface="Arial" panose="020B0604020202020204" pitchFamily="34" charset="0"/>
                <a:cs typeface="Arial" panose="020B0604020202020204" pitchFamily="34" charset="0"/>
              </a:rPr>
              <a:t> </a:t>
            </a:r>
          </a:p>
        </p:txBody>
      </p:sp>
      <p:sp>
        <p:nvSpPr>
          <p:cNvPr id="2" name="1 Rectángulo"/>
          <p:cNvSpPr/>
          <p:nvPr/>
        </p:nvSpPr>
        <p:spPr>
          <a:xfrm>
            <a:off x="260069" y="2852936"/>
            <a:ext cx="8590479" cy="1338828"/>
          </a:xfrm>
          <a:prstGeom prst="rect">
            <a:avLst/>
          </a:prstGeom>
        </p:spPr>
        <p:txBody>
          <a:bodyPr wrap="square">
            <a:spAutoFit/>
          </a:bodyPr>
          <a:lstStyle/>
          <a:p>
            <a:pPr>
              <a:spcBef>
                <a:spcPts val="600"/>
              </a:spcBef>
            </a:pPr>
            <a:r>
              <a:rPr lang="en-US" b="1" u="sng" dirty="0">
                <a:latin typeface="Arial" panose="020B0604020202020204" pitchFamily="34" charset="0"/>
                <a:cs typeface="Arial" panose="020B0604020202020204" pitchFamily="34" charset="0"/>
              </a:rPr>
              <a:t>Deliverables</a:t>
            </a:r>
            <a:r>
              <a:rPr lang="en-US" dirty="0">
                <a:latin typeface="Arial" panose="020B0604020202020204" pitchFamily="34" charset="0"/>
                <a:cs typeface="Arial" panose="020B0604020202020204" pitchFamily="34" charset="0"/>
              </a:rPr>
              <a:t>:</a:t>
            </a:r>
          </a:p>
          <a:p>
            <a:pPr marL="285750" indent="-107950">
              <a:spcBef>
                <a:spcPts val="600"/>
              </a:spcBef>
              <a:buFont typeface="Arial" panose="020B0604020202020204" pitchFamily="34" charset="0"/>
              <a:buChar char="•"/>
            </a:pPr>
            <a:r>
              <a:rPr lang="en-US" sz="1600" dirty="0">
                <a:solidFill>
                  <a:srgbClr val="0000FF"/>
                </a:solidFill>
                <a:latin typeface="Arial" panose="020B0604020202020204" pitchFamily="34" charset="0"/>
                <a:cs typeface="Arial" panose="020B0604020202020204" pitchFamily="34" charset="0"/>
              </a:rPr>
              <a:t>D.6.1: “Web for the project”, CIEMAT, Month 9, Public </a:t>
            </a:r>
            <a:r>
              <a:rPr lang="en-US" sz="1600" b="1" dirty="0">
                <a:solidFill>
                  <a:srgbClr val="00B050"/>
                </a:solidFill>
                <a:latin typeface="Arial" panose="020B0604020202020204" pitchFamily="34" charset="0"/>
                <a:cs typeface="Arial" panose="020B0604020202020204" pitchFamily="34" charset="0"/>
              </a:rPr>
              <a:t>DONE</a:t>
            </a:r>
          </a:p>
          <a:p>
            <a:pPr marL="1255713">
              <a:spcBef>
                <a:spcPts val="600"/>
              </a:spcBef>
            </a:pPr>
            <a:r>
              <a:rPr lang="en-US" sz="1600" b="1" u="sng" dirty="0">
                <a:latin typeface="Arial" panose="020B0604020202020204" pitchFamily="34" charset="0"/>
                <a:cs typeface="Arial" panose="020B0604020202020204" pitchFamily="34" charset="0"/>
                <a:hlinkClick r:id="rId2"/>
              </a:rPr>
              <a:t>http://www.sanda-nd.eu/</a:t>
            </a:r>
            <a:endParaRPr lang="en-US" sz="1600" b="1" u="sng" dirty="0">
              <a:latin typeface="Arial" panose="020B0604020202020204" pitchFamily="34" charset="0"/>
              <a:cs typeface="Arial" panose="020B0604020202020204" pitchFamily="34" charset="0"/>
            </a:endParaRPr>
          </a:p>
          <a:p>
            <a:pPr marL="1255713">
              <a:spcBef>
                <a:spcPts val="600"/>
              </a:spcBef>
            </a:pPr>
            <a:r>
              <a:rPr lang="en-US" sz="1600" b="1" u="sng" dirty="0">
                <a:latin typeface="Arial" panose="020B0604020202020204" pitchFamily="34" charset="0"/>
                <a:cs typeface="Arial" panose="020B0604020202020204" pitchFamily="34" charset="0"/>
                <a:hlinkClick r:id="rId3"/>
              </a:rPr>
              <a:t>https://indico.cern.ch/category/11566/</a:t>
            </a:r>
            <a:endParaRPr lang="en-US" sz="1600" dirty="0">
              <a:solidFill>
                <a:srgbClr val="0000FF"/>
              </a:solidFill>
              <a:latin typeface="Arial" panose="020B0604020202020204" pitchFamily="34" charset="0"/>
              <a:cs typeface="Arial" panose="020B0604020202020204" pitchFamily="34" charset="0"/>
            </a:endParaRPr>
          </a:p>
        </p:txBody>
      </p:sp>
      <p:sp>
        <p:nvSpPr>
          <p:cNvPr id="6" name="CuadroTexto 5">
            <a:extLst>
              <a:ext uri="{FF2B5EF4-FFF2-40B4-BE49-F238E27FC236}">
                <a16:creationId xmlns:a16="http://schemas.microsoft.com/office/drawing/2014/main" id="{F901CF94-3B9A-4D37-A00A-F34C30B64849}"/>
              </a:ext>
            </a:extLst>
          </p:cNvPr>
          <p:cNvSpPr txBox="1"/>
          <p:nvPr/>
        </p:nvSpPr>
        <p:spPr>
          <a:xfrm>
            <a:off x="284871" y="4725144"/>
            <a:ext cx="4572000" cy="1015663"/>
          </a:xfrm>
          <a:prstGeom prst="rect">
            <a:avLst/>
          </a:prstGeom>
          <a:noFill/>
        </p:spPr>
        <p:txBody>
          <a:bodyPr wrap="square">
            <a:spAutoFit/>
          </a:bodyPr>
          <a:lstStyle/>
          <a:p>
            <a:pPr>
              <a:spcBef>
                <a:spcPts val="600"/>
              </a:spcBef>
            </a:pPr>
            <a:r>
              <a:rPr lang="en-US" sz="1800" b="1" u="sng" dirty="0">
                <a:latin typeface="Arial" panose="020B0604020202020204" pitchFamily="34" charset="0"/>
                <a:cs typeface="Arial" panose="020B0604020202020204" pitchFamily="34" charset="0"/>
              </a:rPr>
              <a:t>COVID-19 effects</a:t>
            </a:r>
            <a:r>
              <a:rPr lang="en-US" dirty="0">
                <a:latin typeface="Arial" panose="020B0604020202020204" pitchFamily="34" charset="0"/>
                <a:cs typeface="Arial" panose="020B0604020202020204" pitchFamily="34" charset="0"/>
              </a:rPr>
              <a:t>:</a:t>
            </a:r>
          </a:p>
          <a:p>
            <a:pPr marL="534988" indent="-357188">
              <a:spcBef>
                <a:spcPts val="600"/>
              </a:spcBef>
              <a:buFont typeface="Arial" panose="020B0604020202020204" pitchFamily="34" charset="0"/>
              <a:buChar char="•"/>
            </a:pPr>
            <a:r>
              <a:rPr lang="en-US" sz="1600" dirty="0">
                <a:solidFill>
                  <a:srgbClr val="0000FF"/>
                </a:solidFill>
                <a:latin typeface="Arial" panose="020B0604020202020204" pitchFamily="34" charset="0"/>
                <a:cs typeface="Arial" panose="020B0604020202020204" pitchFamily="34" charset="0"/>
              </a:rPr>
              <a:t>Some delays on deliverables</a:t>
            </a:r>
          </a:p>
          <a:p>
            <a:pPr marL="534988" indent="-357188">
              <a:spcBef>
                <a:spcPts val="600"/>
              </a:spcBef>
              <a:buFont typeface="Arial" panose="020B0604020202020204" pitchFamily="34" charset="0"/>
              <a:buChar char="•"/>
            </a:pPr>
            <a:r>
              <a:rPr lang="en-US" sz="1600" dirty="0">
                <a:solidFill>
                  <a:srgbClr val="0000FF"/>
                </a:solidFill>
                <a:latin typeface="Arial" panose="020B0604020202020204" pitchFamily="34" charset="0"/>
                <a:cs typeface="Arial" panose="020B0604020202020204" pitchFamily="34" charset="0"/>
              </a:rPr>
              <a:t>Meeting organization as online</a:t>
            </a:r>
            <a:endParaRPr lang="es-ES" sz="1600" dirty="0"/>
          </a:p>
        </p:txBody>
      </p:sp>
    </p:spTree>
    <p:extLst>
      <p:ext uri="{BB962C8B-B14F-4D97-AF65-F5344CB8AC3E}">
        <p14:creationId xmlns:p14="http://schemas.microsoft.com/office/powerpoint/2010/main" val="240190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p:nvPr/>
        </p:nvSpPr>
        <p:spPr>
          <a:xfrm>
            <a:off x="251520" y="548680"/>
            <a:ext cx="8094972" cy="646331"/>
          </a:xfrm>
          <a:prstGeom prst="rect">
            <a:avLst/>
          </a:prstGeom>
        </p:spPr>
        <p:txBody>
          <a:bodyPr wrap="square">
            <a:spAutoFit/>
          </a:bodyPr>
          <a:lstStyle/>
          <a:p>
            <a:pPr>
              <a:buFont typeface="Arial" pitchFamily="34" charset="0"/>
              <a:buNone/>
            </a:pPr>
            <a:r>
              <a:rPr lang="en-US" altLang="es-ES" b="1" dirty="0">
                <a:solidFill>
                  <a:srgbClr val="0000FF"/>
                </a:solidFill>
                <a:latin typeface="Arial" panose="020B0604020202020204" pitchFamily="34" charset="0"/>
                <a:cs typeface="Arial" panose="020B0604020202020204" pitchFamily="34" charset="0"/>
              </a:rPr>
              <a:t>SANDA WP6: Management, ND research coordination at EU level and Education and Training</a:t>
            </a:r>
          </a:p>
        </p:txBody>
      </p:sp>
      <p:sp>
        <p:nvSpPr>
          <p:cNvPr id="5" name="Rectangle 4"/>
          <p:cNvSpPr/>
          <p:nvPr/>
        </p:nvSpPr>
        <p:spPr>
          <a:xfrm>
            <a:off x="209588" y="1196752"/>
            <a:ext cx="8640960" cy="4001095"/>
          </a:xfrm>
          <a:prstGeom prst="rect">
            <a:avLst/>
          </a:prstGeom>
        </p:spPr>
        <p:txBody>
          <a:bodyPr wrap="square">
            <a:spAutoFit/>
          </a:bodyPr>
          <a:lstStyle/>
          <a:p>
            <a:pPr>
              <a:spcBef>
                <a:spcPts val="600"/>
              </a:spcBef>
            </a:pPr>
            <a:r>
              <a:rPr lang="en-US" sz="1600" b="1" u="sng" dirty="0">
                <a:latin typeface="Arial" panose="020B0604020202020204" pitchFamily="34" charset="0"/>
                <a:cs typeface="Arial" panose="020B0604020202020204" pitchFamily="34" charset="0"/>
              </a:rPr>
              <a:t>Task 6.1: Management :</a:t>
            </a:r>
            <a:r>
              <a:rPr lang="en-US" sz="1600" dirty="0">
                <a:latin typeface="Arial" panose="020B0604020202020204" pitchFamily="34" charset="0"/>
                <a:cs typeface="Arial" panose="020B0604020202020204" pitchFamily="34" charset="0"/>
              </a:rPr>
              <a:t> </a:t>
            </a:r>
            <a:r>
              <a:rPr lang="es-ES" sz="1600" dirty="0">
                <a:latin typeface="Arial" panose="020B0604020202020204" pitchFamily="34" charset="0"/>
                <a:cs typeface="Arial" panose="020B0604020202020204" pitchFamily="34" charset="0"/>
              </a:rPr>
              <a:t>CIEMAT, JRC</a:t>
            </a:r>
            <a:endParaRPr lang="en-US" sz="1600" b="1" u="sng" dirty="0">
              <a:latin typeface="Arial" panose="020B0604020202020204" pitchFamily="34" charset="0"/>
              <a:cs typeface="Arial" panose="020B0604020202020204" pitchFamily="34" charset="0"/>
            </a:endParaRPr>
          </a:p>
          <a:p>
            <a:pPr>
              <a:spcBef>
                <a:spcPts val="600"/>
              </a:spcBef>
            </a:pPr>
            <a:endParaRPr lang="en-US" sz="800" b="1" u="sng" dirty="0">
              <a:latin typeface="Arial" panose="020B0604020202020204" pitchFamily="34" charset="0"/>
              <a:cs typeface="Arial" panose="020B0604020202020204" pitchFamily="34" charset="0"/>
            </a:endParaRPr>
          </a:p>
          <a:p>
            <a:pPr>
              <a:spcBef>
                <a:spcPts val="600"/>
              </a:spcBef>
            </a:pPr>
            <a:r>
              <a:rPr lang="en-US" sz="1600" dirty="0">
                <a:latin typeface="Arial" panose="020B0604020202020204" pitchFamily="34" charset="0"/>
                <a:cs typeface="Arial" panose="020B0604020202020204" pitchFamily="34" charset="0"/>
              </a:rPr>
              <a:t>This task will handle the </a:t>
            </a:r>
            <a:r>
              <a:rPr lang="en-US" sz="1600" dirty="0">
                <a:solidFill>
                  <a:srgbClr val="0000FF"/>
                </a:solidFill>
                <a:latin typeface="Arial" panose="020B0604020202020204" pitchFamily="34" charset="0"/>
                <a:cs typeface="Arial" panose="020B0604020202020204" pitchFamily="34" charset="0"/>
              </a:rPr>
              <a:t>management of the consortium</a:t>
            </a:r>
            <a:r>
              <a:rPr lang="en-US" sz="1600" dirty="0">
                <a:latin typeface="Arial" panose="020B0604020202020204" pitchFamily="34" charset="0"/>
                <a:cs typeface="Arial" panose="020B0604020202020204" pitchFamily="34" charset="0"/>
              </a:rPr>
              <a:t>, including:</a:t>
            </a:r>
          </a:p>
          <a:p>
            <a:pPr marL="449263" indent="-177800">
              <a:buFont typeface="Arial" panose="020B0604020202020204" pitchFamily="34" charset="0"/>
              <a:buChar char="•"/>
            </a:pPr>
            <a:r>
              <a:rPr lang="en-US" sz="1400" dirty="0">
                <a:latin typeface="Arial" panose="020B0604020202020204" pitchFamily="34" charset="0"/>
                <a:cs typeface="Arial" panose="020B0604020202020204" pitchFamily="34" charset="0"/>
              </a:rPr>
              <a:t>the administrative and financial operations, </a:t>
            </a:r>
          </a:p>
          <a:p>
            <a:pPr marL="449263" indent="-177800">
              <a:buFont typeface="Arial" panose="020B0604020202020204" pitchFamily="34" charset="0"/>
              <a:buChar char="•"/>
            </a:pPr>
            <a:r>
              <a:rPr lang="en-US" sz="1400" dirty="0">
                <a:latin typeface="Arial" panose="020B0604020202020204" pitchFamily="34" charset="0"/>
                <a:cs typeface="Arial" panose="020B0604020202020204" pitchFamily="34" charset="0"/>
              </a:rPr>
              <a:t>the notification of the consortium agreement preparation, </a:t>
            </a:r>
          </a:p>
          <a:p>
            <a:pPr marL="449263" indent="-177800">
              <a:buFont typeface="Arial" panose="020B0604020202020204" pitchFamily="34" charset="0"/>
              <a:buChar char="•"/>
            </a:pPr>
            <a:r>
              <a:rPr lang="en-US" sz="1400" dirty="0">
                <a:latin typeface="Arial" panose="020B0604020202020204" pitchFamily="34" charset="0"/>
                <a:cs typeface="Arial" panose="020B0604020202020204" pitchFamily="34" charset="0"/>
              </a:rPr>
              <a:t>the draft version for the rules of operation of the different management bodies and </a:t>
            </a:r>
          </a:p>
          <a:p>
            <a:pPr marL="449263" indent="-177800">
              <a:buFont typeface="Arial" panose="020B0604020202020204" pitchFamily="34" charset="0"/>
              <a:buChar char="•"/>
            </a:pPr>
            <a:r>
              <a:rPr lang="en-US" sz="1400" dirty="0">
                <a:latin typeface="Arial" panose="020B0604020202020204" pitchFamily="34" charset="0"/>
                <a:cs typeface="Arial" panose="020B0604020202020204" pitchFamily="34" charset="0"/>
              </a:rPr>
              <a:t>the reporting to the EU. </a:t>
            </a:r>
          </a:p>
          <a:p>
            <a:pPr>
              <a:spcBef>
                <a:spcPts val="600"/>
              </a:spcBef>
            </a:pPr>
            <a:endParaRPr lang="en-US" sz="1600" dirty="0">
              <a:latin typeface="Arial" panose="020B0604020202020204" pitchFamily="34" charset="0"/>
              <a:cs typeface="Arial" panose="020B0604020202020204" pitchFamily="34" charset="0"/>
            </a:endParaRPr>
          </a:p>
          <a:p>
            <a:pPr>
              <a:spcBef>
                <a:spcPts val="600"/>
              </a:spcBef>
            </a:pPr>
            <a:r>
              <a:rPr lang="en-US" sz="1600" dirty="0">
                <a:latin typeface="Arial" panose="020B0604020202020204" pitchFamily="34" charset="0"/>
                <a:cs typeface="Arial" panose="020B0604020202020204" pitchFamily="34" charset="0"/>
              </a:rPr>
              <a:t>One specific objective will be the coordination of the three </a:t>
            </a:r>
            <a:r>
              <a:rPr lang="en-US" sz="1600" dirty="0">
                <a:solidFill>
                  <a:srgbClr val="0000FF"/>
                </a:solidFill>
                <a:latin typeface="Arial" panose="020B0604020202020204" pitchFamily="34" charset="0"/>
                <a:cs typeface="Arial" panose="020B0604020202020204" pitchFamily="34" charset="0"/>
              </a:rPr>
              <a:t>periodic reports and the final report </a:t>
            </a:r>
            <a:r>
              <a:rPr lang="en-US" sz="1600" dirty="0">
                <a:latin typeface="Arial" panose="020B0604020202020204" pitchFamily="34" charset="0"/>
                <a:cs typeface="Arial" panose="020B0604020202020204" pitchFamily="34" charset="0"/>
              </a:rPr>
              <a:t>of the project. </a:t>
            </a:r>
          </a:p>
          <a:p>
            <a:pPr>
              <a:spcBef>
                <a:spcPts val="600"/>
              </a:spcBef>
            </a:pPr>
            <a:endParaRPr lang="en-US" sz="1600" dirty="0">
              <a:latin typeface="Arial" panose="020B0604020202020204" pitchFamily="34" charset="0"/>
              <a:cs typeface="Arial" panose="020B0604020202020204" pitchFamily="34" charset="0"/>
            </a:endParaRPr>
          </a:p>
          <a:p>
            <a:pPr>
              <a:spcBef>
                <a:spcPts val="600"/>
              </a:spcBef>
            </a:pPr>
            <a:r>
              <a:rPr lang="en-US" sz="1600" dirty="0">
                <a:latin typeface="Arial" panose="020B0604020202020204" pitchFamily="34" charset="0"/>
                <a:cs typeface="Arial" panose="020B0604020202020204" pitchFamily="34" charset="0"/>
              </a:rPr>
              <a:t>To facilitate the dissemination of the project progress and results and the exchange of information within the project a </a:t>
            </a:r>
            <a:r>
              <a:rPr lang="en-US" sz="1600" dirty="0">
                <a:solidFill>
                  <a:srgbClr val="0000FF"/>
                </a:solidFill>
                <a:latin typeface="Arial" panose="020B0604020202020204" pitchFamily="34" charset="0"/>
                <a:cs typeface="Arial" panose="020B0604020202020204" pitchFamily="34" charset="0"/>
              </a:rPr>
              <a:t>Web site </a:t>
            </a:r>
            <a:r>
              <a:rPr lang="en-US" sz="1600" dirty="0">
                <a:latin typeface="Arial" panose="020B0604020202020204" pitchFamily="34" charset="0"/>
                <a:cs typeface="Arial" panose="020B0604020202020204" pitchFamily="34" charset="0"/>
              </a:rPr>
              <a:t>will be prepared and open by the project. All consolidated information will be fully open, but a restricted access area will be reserved for materials under discussion within the project participants. </a:t>
            </a:r>
          </a:p>
        </p:txBody>
      </p:sp>
    </p:spTree>
    <p:extLst>
      <p:ext uri="{BB962C8B-B14F-4D97-AF65-F5344CB8AC3E}">
        <p14:creationId xmlns:p14="http://schemas.microsoft.com/office/powerpoint/2010/main" val="4011376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p:nvPr/>
        </p:nvSpPr>
        <p:spPr>
          <a:xfrm>
            <a:off x="251520" y="548680"/>
            <a:ext cx="8094972" cy="646331"/>
          </a:xfrm>
          <a:prstGeom prst="rect">
            <a:avLst/>
          </a:prstGeom>
        </p:spPr>
        <p:txBody>
          <a:bodyPr wrap="square">
            <a:spAutoFit/>
          </a:bodyPr>
          <a:lstStyle/>
          <a:p>
            <a:pPr>
              <a:buFont typeface="Arial" pitchFamily="34" charset="0"/>
              <a:buNone/>
            </a:pPr>
            <a:r>
              <a:rPr lang="en-US" altLang="es-ES" b="1" dirty="0">
                <a:solidFill>
                  <a:srgbClr val="0000FF"/>
                </a:solidFill>
                <a:latin typeface="Arial" panose="020B0604020202020204" pitchFamily="34" charset="0"/>
                <a:cs typeface="Arial" panose="020B0604020202020204" pitchFamily="34" charset="0"/>
              </a:rPr>
              <a:t>SANDA WP6: Management, ND research coordination at EU level and Education and Training</a:t>
            </a:r>
          </a:p>
        </p:txBody>
      </p:sp>
      <p:sp>
        <p:nvSpPr>
          <p:cNvPr id="5" name="Rectangle 4"/>
          <p:cNvSpPr/>
          <p:nvPr/>
        </p:nvSpPr>
        <p:spPr>
          <a:xfrm>
            <a:off x="209588" y="1196752"/>
            <a:ext cx="8640960" cy="5570756"/>
          </a:xfrm>
          <a:prstGeom prst="rect">
            <a:avLst/>
          </a:prstGeom>
        </p:spPr>
        <p:txBody>
          <a:bodyPr wrap="square">
            <a:spAutoFit/>
          </a:bodyPr>
          <a:lstStyle/>
          <a:p>
            <a:pPr>
              <a:spcBef>
                <a:spcPts val="600"/>
              </a:spcBef>
            </a:pPr>
            <a:r>
              <a:rPr lang="en-US" sz="1600" b="1" u="sng" dirty="0">
                <a:latin typeface="Arial" panose="020B0604020202020204" pitchFamily="34" charset="0"/>
                <a:cs typeface="Arial" panose="020B0604020202020204" pitchFamily="34" charset="0"/>
              </a:rPr>
              <a:t>Task 6.1: Management :</a:t>
            </a:r>
            <a:r>
              <a:rPr lang="en-US" sz="1600" dirty="0">
                <a:latin typeface="Arial" panose="020B0604020202020204" pitchFamily="34" charset="0"/>
                <a:cs typeface="Arial" panose="020B0604020202020204" pitchFamily="34" charset="0"/>
              </a:rPr>
              <a:t> </a:t>
            </a:r>
            <a:r>
              <a:rPr lang="es-ES" sz="1600" dirty="0">
                <a:latin typeface="Arial" panose="020B0604020202020204" pitchFamily="34" charset="0"/>
                <a:cs typeface="Arial" panose="020B0604020202020204" pitchFamily="34" charset="0"/>
              </a:rPr>
              <a:t>CIEMAT, JRC</a:t>
            </a:r>
            <a:endParaRPr lang="en-US" sz="1600" b="1" u="sng" dirty="0">
              <a:latin typeface="Arial" panose="020B0604020202020204" pitchFamily="34" charset="0"/>
              <a:cs typeface="Arial" panose="020B0604020202020204" pitchFamily="34" charset="0"/>
            </a:endParaRPr>
          </a:p>
          <a:p>
            <a:pPr>
              <a:spcBef>
                <a:spcPts val="600"/>
              </a:spcBef>
            </a:pPr>
            <a:r>
              <a:rPr lang="en-US" sz="1600" dirty="0">
                <a:latin typeface="Arial" panose="020B0604020202020204" pitchFamily="34" charset="0"/>
                <a:cs typeface="Arial" panose="020B0604020202020204" pitchFamily="34" charset="0"/>
              </a:rPr>
              <a:t>This task will handle the </a:t>
            </a:r>
            <a:r>
              <a:rPr lang="en-US" sz="1600" dirty="0">
                <a:solidFill>
                  <a:srgbClr val="0000FF"/>
                </a:solidFill>
                <a:latin typeface="Arial" panose="020B0604020202020204" pitchFamily="34" charset="0"/>
                <a:cs typeface="Arial" panose="020B0604020202020204" pitchFamily="34" charset="0"/>
              </a:rPr>
              <a:t>management of the consortium</a:t>
            </a:r>
            <a:r>
              <a:rPr lang="en-US" sz="1600" dirty="0">
                <a:latin typeface="Arial" panose="020B0604020202020204" pitchFamily="34" charset="0"/>
                <a:cs typeface="Arial" panose="020B0604020202020204" pitchFamily="34" charset="0"/>
              </a:rPr>
              <a:t>, including:</a:t>
            </a:r>
          </a:p>
          <a:p>
            <a:pPr marL="449263" indent="-177800">
              <a:buFont typeface="Arial" panose="020B0604020202020204" pitchFamily="34" charset="0"/>
              <a:buChar char="•"/>
            </a:pPr>
            <a:r>
              <a:rPr lang="en-US" sz="1200" dirty="0">
                <a:latin typeface="Arial" panose="020B0604020202020204" pitchFamily="34" charset="0"/>
                <a:cs typeface="Arial" panose="020B0604020202020204" pitchFamily="34" charset="0"/>
              </a:rPr>
              <a:t>the administrative and financial operations, </a:t>
            </a:r>
          </a:p>
          <a:p>
            <a:pPr marL="449263" indent="-177800">
              <a:buFont typeface="Arial" panose="020B0604020202020204" pitchFamily="34" charset="0"/>
              <a:buChar char="•"/>
            </a:pPr>
            <a:r>
              <a:rPr lang="en-US" sz="1200" dirty="0">
                <a:latin typeface="Arial" panose="020B0604020202020204" pitchFamily="34" charset="0"/>
                <a:cs typeface="Arial" panose="020B0604020202020204" pitchFamily="34" charset="0"/>
              </a:rPr>
              <a:t>the notification of the consortium agreement preparation, </a:t>
            </a:r>
          </a:p>
          <a:p>
            <a:pPr marL="449263" indent="-177800">
              <a:buFont typeface="Arial" panose="020B0604020202020204" pitchFamily="34" charset="0"/>
              <a:buChar char="•"/>
            </a:pPr>
            <a:r>
              <a:rPr lang="en-US" sz="1200" dirty="0">
                <a:latin typeface="Arial" panose="020B0604020202020204" pitchFamily="34" charset="0"/>
                <a:cs typeface="Arial" panose="020B0604020202020204" pitchFamily="34" charset="0"/>
              </a:rPr>
              <a:t>the draft version for the rules of operation of the different management bodies and </a:t>
            </a:r>
          </a:p>
          <a:p>
            <a:pPr marL="449263" indent="-177800">
              <a:buFont typeface="Arial" panose="020B0604020202020204" pitchFamily="34" charset="0"/>
              <a:buChar char="•"/>
            </a:pPr>
            <a:r>
              <a:rPr lang="en-US" sz="1200" dirty="0">
                <a:latin typeface="Arial" panose="020B0604020202020204" pitchFamily="34" charset="0"/>
                <a:cs typeface="Arial" panose="020B0604020202020204" pitchFamily="34" charset="0"/>
              </a:rPr>
              <a:t>the reporting to the EU. </a:t>
            </a:r>
          </a:p>
          <a:p>
            <a:pPr>
              <a:spcBef>
                <a:spcPts val="600"/>
              </a:spcBef>
            </a:pPr>
            <a:endParaRPr lang="en-US" sz="800" dirty="0">
              <a:latin typeface="Arial" panose="020B0604020202020204" pitchFamily="34" charset="0"/>
              <a:cs typeface="Arial" panose="020B0604020202020204" pitchFamily="34" charset="0"/>
            </a:endParaRPr>
          </a:p>
          <a:p>
            <a:pPr marL="285750" indent="-285750">
              <a:spcBef>
                <a:spcPts val="600"/>
              </a:spcBef>
              <a:buFont typeface="Arial" panose="020B0604020202020204" pitchFamily="34" charset="0"/>
              <a:buChar char="•"/>
            </a:pPr>
            <a:r>
              <a:rPr lang="en-US" sz="1600" b="1" u="sng" dirty="0">
                <a:latin typeface="Arial" panose="020B0604020202020204" pitchFamily="34" charset="0"/>
                <a:cs typeface="Arial" panose="020B0604020202020204" pitchFamily="34" charset="0"/>
              </a:rPr>
              <a:t>Consortium agreement </a:t>
            </a:r>
            <a:r>
              <a:rPr lang="en-US" sz="1600" dirty="0">
                <a:latin typeface="Arial" panose="020B0604020202020204" pitchFamily="34" charset="0"/>
                <a:cs typeface="Arial" panose="020B0604020202020204" pitchFamily="34" charset="0"/>
              </a:rPr>
              <a:t>was completed was signed between November 2019 and January 2020. EC was notified. Available from SANDA web: </a:t>
            </a:r>
          </a:p>
          <a:p>
            <a:pPr marL="808038">
              <a:spcBef>
                <a:spcPts val="600"/>
              </a:spcBef>
            </a:pPr>
            <a:r>
              <a:rPr lang="en-US" sz="1400" dirty="0">
                <a:solidFill>
                  <a:srgbClr val="0000FF"/>
                </a:solidFill>
                <a:latin typeface="Arial" panose="020B0604020202020204" pitchFamily="34" charset="0"/>
                <a:cs typeface="Arial" panose="020B0604020202020204" pitchFamily="34" charset="0"/>
              </a:rPr>
              <a:t>http://www.sanda-nd.eu/system/files/docs/V4%20SANDA_CA_V6-15_11_2019_final_signed.pdf </a:t>
            </a:r>
          </a:p>
          <a:p>
            <a:pPr marL="285750" indent="-285750">
              <a:spcBef>
                <a:spcPts val="600"/>
              </a:spcBef>
              <a:buFont typeface="Arial" panose="020B0604020202020204" pitchFamily="34" charset="0"/>
              <a:buChar char="•"/>
            </a:pPr>
            <a:r>
              <a:rPr lang="en-US" sz="1600" dirty="0">
                <a:latin typeface="Arial" panose="020B0604020202020204" pitchFamily="34" charset="0"/>
                <a:cs typeface="Arial" panose="020B0604020202020204" pitchFamily="34" charset="0"/>
              </a:rPr>
              <a:t>Administrative and Financial operations. </a:t>
            </a:r>
            <a:r>
              <a:rPr lang="en-US" sz="1600" b="1" u="sng" dirty="0">
                <a:latin typeface="Arial" panose="020B0604020202020204" pitchFamily="34" charset="0"/>
                <a:cs typeface="Arial" panose="020B0604020202020204" pitchFamily="34" charset="0"/>
              </a:rPr>
              <a:t>First payment </a:t>
            </a:r>
            <a:r>
              <a:rPr lang="en-US" sz="1600" dirty="0">
                <a:latin typeface="Arial" panose="020B0604020202020204" pitchFamily="34" charset="0"/>
                <a:cs typeface="Arial" panose="020B0604020202020204" pitchFamily="34" charset="0"/>
              </a:rPr>
              <a:t>was completed for most partners on January 2020 (as soon as the CA was signed). Some delayed because of problems in their bank account. All payments completed in April 2020.</a:t>
            </a:r>
          </a:p>
          <a:p>
            <a:pPr marL="285750" indent="-285750">
              <a:spcBef>
                <a:spcPts val="600"/>
              </a:spcBef>
              <a:buFont typeface="Arial" panose="020B0604020202020204" pitchFamily="34" charset="0"/>
              <a:buChar char="•"/>
            </a:pPr>
            <a:r>
              <a:rPr lang="en-US" sz="1600" b="1" u="sng" dirty="0">
                <a:latin typeface="Arial" panose="020B0604020202020204" pitchFamily="34" charset="0"/>
                <a:cs typeface="Arial" panose="020B0604020202020204" pitchFamily="34" charset="0"/>
              </a:rPr>
              <a:t>Forms for Deliverables and Milestones </a:t>
            </a:r>
            <a:r>
              <a:rPr lang="en-US" sz="1600" dirty="0">
                <a:latin typeface="Arial" panose="020B0604020202020204" pitchFamily="34" charset="0"/>
                <a:cs typeface="Arial" panose="020B0604020202020204" pitchFamily="34" charset="0"/>
              </a:rPr>
              <a:t>available </a:t>
            </a:r>
            <a:r>
              <a:rPr lang="en-US" sz="1800" dirty="0">
                <a:latin typeface="Arial" panose="020B0604020202020204" pitchFamily="34" charset="0"/>
                <a:cs typeface="Arial" panose="020B0604020202020204" pitchFamily="34" charset="0"/>
              </a:rPr>
              <a:t>from SANDA web: </a:t>
            </a:r>
          </a:p>
          <a:p>
            <a:pPr marL="808038">
              <a:spcBef>
                <a:spcPts val="600"/>
              </a:spcBef>
            </a:pPr>
            <a:r>
              <a:rPr lang="en-US" sz="1400" dirty="0">
                <a:solidFill>
                  <a:srgbClr val="0000FF"/>
                </a:solidFill>
                <a:latin typeface="Arial" panose="020B0604020202020204" pitchFamily="34" charset="0"/>
                <a:cs typeface="Arial" panose="020B0604020202020204" pitchFamily="34" charset="0"/>
              </a:rPr>
              <a:t>http://www.sanda-nd.eu/documents-partners </a:t>
            </a:r>
          </a:p>
          <a:p>
            <a:pPr marL="285750" indent="-285750">
              <a:spcBef>
                <a:spcPts val="600"/>
              </a:spcBef>
              <a:buFont typeface="Arial" panose="020B0604020202020204" pitchFamily="34" charset="0"/>
              <a:buChar char="•"/>
            </a:pPr>
            <a:r>
              <a:rPr lang="en-US" sz="1800" dirty="0">
                <a:latin typeface="Arial" panose="020B0604020202020204" pitchFamily="34" charset="0"/>
                <a:cs typeface="Arial" panose="020B0604020202020204" pitchFamily="34" charset="0"/>
              </a:rPr>
              <a:t>Reporting to Officer (EC</a:t>
            </a:r>
            <a:r>
              <a:rPr lang="en-US" dirty="0">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 Situation of the project  because of </a:t>
            </a:r>
            <a:r>
              <a:rPr lang="en-US" sz="1800" b="1" u="sng" dirty="0">
                <a:latin typeface="Arial" panose="020B0604020202020204" pitchFamily="34" charset="0"/>
                <a:cs typeface="Arial" panose="020B0604020202020204" pitchFamily="34" charset="0"/>
              </a:rPr>
              <a:t>COVID-19</a:t>
            </a:r>
          </a:p>
          <a:p>
            <a:pPr marL="742950" lvl="1" indent="-285750">
              <a:spcBef>
                <a:spcPts val="600"/>
              </a:spcBef>
              <a:buFont typeface="Arial" panose="020B0604020202020204" pitchFamily="34" charset="0"/>
              <a:buChar char="-"/>
            </a:pPr>
            <a:r>
              <a:rPr lang="en-US" dirty="0">
                <a:latin typeface="Arial" panose="020B0604020202020204" pitchFamily="34" charset="0"/>
                <a:cs typeface="Arial" panose="020B0604020202020204" pitchFamily="34" charset="0"/>
              </a:rPr>
              <a:t>Verbal reporting + preparation of a written note + Executive meeting</a:t>
            </a:r>
          </a:p>
          <a:p>
            <a:pPr marL="285750" indent="-285750">
              <a:spcBef>
                <a:spcPts val="600"/>
              </a:spcBef>
              <a:buFont typeface="Arial" panose="020B0604020202020204" pitchFamily="34" charset="0"/>
              <a:buChar char="•"/>
            </a:pPr>
            <a:r>
              <a:rPr lang="en-US" b="1" u="sng" dirty="0">
                <a:latin typeface="Arial" panose="020B0604020202020204" pitchFamily="34" charset="0"/>
                <a:cs typeface="Arial" panose="020B0604020202020204" pitchFamily="34" charset="0"/>
              </a:rPr>
              <a:t>EXCOM meeting </a:t>
            </a:r>
            <a:r>
              <a:rPr lang="en-US" dirty="0">
                <a:latin typeface="Arial" panose="020B0604020202020204" pitchFamily="34" charset="0"/>
                <a:cs typeface="Arial" panose="020B0604020202020204" pitchFamily="34" charset="0"/>
              </a:rPr>
              <a:t>September 10</a:t>
            </a:r>
            <a:r>
              <a:rPr lang="en-US" baseline="30000" dirty="0">
                <a:latin typeface="Arial" panose="020B0604020202020204" pitchFamily="34" charset="0"/>
                <a:cs typeface="Arial" panose="020B0604020202020204" pitchFamily="34" charset="0"/>
              </a:rPr>
              <a:t>th</a:t>
            </a:r>
            <a:r>
              <a:rPr lang="en-US" dirty="0">
                <a:latin typeface="Arial" panose="020B0604020202020204" pitchFamily="34" charset="0"/>
                <a:cs typeface="Arial" panose="020B0604020202020204" pitchFamily="34" charset="0"/>
              </a:rPr>
              <a:t>, 2020 available at SNADA web and Indico</a:t>
            </a:r>
          </a:p>
          <a:p>
            <a:pPr marL="622300">
              <a:spcBef>
                <a:spcPts val="600"/>
              </a:spcBef>
            </a:pPr>
            <a:r>
              <a:rPr lang="en-US" sz="1400" dirty="0">
                <a:solidFill>
                  <a:srgbClr val="0000FF"/>
                </a:solidFill>
                <a:latin typeface="Arial" panose="020B0604020202020204" pitchFamily="34" charset="0"/>
                <a:cs typeface="Arial" panose="020B0604020202020204" pitchFamily="34" charset="0"/>
              </a:rPr>
              <a:t>SANDA WEB: </a:t>
            </a:r>
            <a:r>
              <a:rPr lang="en-US" sz="1400" dirty="0">
                <a:solidFill>
                  <a:srgbClr val="0000FF"/>
                </a:solidFill>
                <a:latin typeface="Arial" panose="020B0604020202020204" pitchFamily="34" charset="0"/>
                <a:cs typeface="Arial" panose="020B0604020202020204" pitchFamily="34" charset="0"/>
                <a:hlinkClick r:id="rId2"/>
              </a:rPr>
              <a:t>http://www.sanda-nd.eu/calendar/sanda-excom-meeting-01</a:t>
            </a:r>
            <a:endParaRPr lang="en-US" sz="1400" dirty="0">
              <a:solidFill>
                <a:srgbClr val="0000FF"/>
              </a:solidFill>
              <a:latin typeface="Arial" panose="020B0604020202020204" pitchFamily="34" charset="0"/>
              <a:cs typeface="Arial" panose="020B0604020202020204" pitchFamily="34" charset="0"/>
            </a:endParaRPr>
          </a:p>
          <a:p>
            <a:pPr marL="622300">
              <a:spcBef>
                <a:spcPts val="600"/>
              </a:spcBef>
            </a:pPr>
            <a:r>
              <a:rPr lang="en-US" sz="1400" dirty="0">
                <a:solidFill>
                  <a:srgbClr val="0000FF"/>
                </a:solidFill>
                <a:latin typeface="Arial" panose="020B0604020202020204" pitchFamily="34" charset="0"/>
                <a:cs typeface="Arial" panose="020B0604020202020204" pitchFamily="34" charset="0"/>
              </a:rPr>
              <a:t>SANDA indico: </a:t>
            </a:r>
            <a:r>
              <a:rPr lang="en-US" sz="1400" dirty="0">
                <a:solidFill>
                  <a:srgbClr val="0000FF"/>
                </a:solidFill>
                <a:latin typeface="Arial" panose="020B0604020202020204" pitchFamily="34" charset="0"/>
                <a:cs typeface="Arial" panose="020B0604020202020204" pitchFamily="34" charset="0"/>
                <a:hlinkClick r:id="rId3"/>
              </a:rPr>
              <a:t>https://indico.cern.ch/event/951096/</a:t>
            </a:r>
            <a:endParaRPr lang="en-US" sz="1400"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54565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p:nvPr/>
        </p:nvSpPr>
        <p:spPr>
          <a:xfrm>
            <a:off x="251520" y="548680"/>
            <a:ext cx="8094972" cy="646331"/>
          </a:xfrm>
          <a:prstGeom prst="rect">
            <a:avLst/>
          </a:prstGeom>
        </p:spPr>
        <p:txBody>
          <a:bodyPr wrap="square">
            <a:spAutoFit/>
          </a:bodyPr>
          <a:lstStyle/>
          <a:p>
            <a:pPr>
              <a:buFont typeface="Arial" pitchFamily="34" charset="0"/>
              <a:buNone/>
            </a:pPr>
            <a:r>
              <a:rPr lang="en-US" altLang="es-ES" b="1" dirty="0">
                <a:solidFill>
                  <a:srgbClr val="0000FF"/>
                </a:solidFill>
                <a:latin typeface="Arial" panose="020B0604020202020204" pitchFamily="34" charset="0"/>
                <a:cs typeface="Arial" panose="020B0604020202020204" pitchFamily="34" charset="0"/>
              </a:rPr>
              <a:t>SANDA WP6: Management, ND research coordination at EU level and Education and Training</a:t>
            </a:r>
          </a:p>
        </p:txBody>
      </p:sp>
      <p:sp>
        <p:nvSpPr>
          <p:cNvPr id="5" name="Rectangle 4"/>
          <p:cNvSpPr/>
          <p:nvPr/>
        </p:nvSpPr>
        <p:spPr>
          <a:xfrm>
            <a:off x="209588" y="1196752"/>
            <a:ext cx="8640960" cy="2400657"/>
          </a:xfrm>
          <a:prstGeom prst="rect">
            <a:avLst/>
          </a:prstGeom>
        </p:spPr>
        <p:txBody>
          <a:bodyPr wrap="square">
            <a:spAutoFit/>
          </a:bodyPr>
          <a:lstStyle/>
          <a:p>
            <a:pPr>
              <a:spcBef>
                <a:spcPts val="600"/>
              </a:spcBef>
            </a:pPr>
            <a:r>
              <a:rPr lang="en-US" sz="1600" b="1" u="sng" dirty="0">
                <a:latin typeface="Arial" panose="020B0604020202020204" pitchFamily="34" charset="0"/>
                <a:cs typeface="Arial" panose="020B0604020202020204" pitchFamily="34" charset="0"/>
              </a:rPr>
              <a:t>Task 6.1: Management :</a:t>
            </a:r>
            <a:r>
              <a:rPr lang="en-US" sz="1600" dirty="0">
                <a:latin typeface="Arial" panose="020B0604020202020204" pitchFamily="34" charset="0"/>
                <a:cs typeface="Arial" panose="020B0604020202020204" pitchFamily="34" charset="0"/>
              </a:rPr>
              <a:t> </a:t>
            </a:r>
            <a:r>
              <a:rPr lang="es-ES" sz="1600" dirty="0">
                <a:latin typeface="Arial" panose="020B0604020202020204" pitchFamily="34" charset="0"/>
                <a:cs typeface="Arial" panose="020B0604020202020204" pitchFamily="34" charset="0"/>
              </a:rPr>
              <a:t>CIEMAT, JRC</a:t>
            </a:r>
            <a:endParaRPr lang="en-US" sz="1600" b="1" u="sng" dirty="0">
              <a:latin typeface="Arial" panose="020B0604020202020204" pitchFamily="34" charset="0"/>
              <a:cs typeface="Arial" panose="020B0604020202020204" pitchFamily="34" charset="0"/>
            </a:endParaRPr>
          </a:p>
          <a:p>
            <a:pPr>
              <a:spcBef>
                <a:spcPts val="600"/>
              </a:spcBef>
            </a:pPr>
            <a:endParaRPr lang="en-US" sz="800" b="1" u="sng" dirty="0">
              <a:latin typeface="Arial" panose="020B0604020202020204" pitchFamily="34" charset="0"/>
              <a:cs typeface="Arial" panose="020B0604020202020204" pitchFamily="34" charset="0"/>
            </a:endParaRPr>
          </a:p>
          <a:p>
            <a:pPr>
              <a:spcBef>
                <a:spcPts val="600"/>
              </a:spcBef>
            </a:pPr>
            <a:r>
              <a:rPr lang="en-US" sz="1600" dirty="0">
                <a:latin typeface="Arial" panose="020B0604020202020204" pitchFamily="34" charset="0"/>
                <a:cs typeface="Arial" panose="020B0604020202020204" pitchFamily="34" charset="0"/>
              </a:rPr>
              <a:t>One specific objective will be the coordination of the three </a:t>
            </a:r>
            <a:r>
              <a:rPr lang="en-US" sz="1600" dirty="0">
                <a:solidFill>
                  <a:srgbClr val="0000FF"/>
                </a:solidFill>
                <a:latin typeface="Arial" panose="020B0604020202020204" pitchFamily="34" charset="0"/>
                <a:cs typeface="Arial" panose="020B0604020202020204" pitchFamily="34" charset="0"/>
              </a:rPr>
              <a:t>periodic reports and the final report </a:t>
            </a:r>
            <a:r>
              <a:rPr lang="en-US" sz="1600" dirty="0">
                <a:latin typeface="Arial" panose="020B0604020202020204" pitchFamily="34" charset="0"/>
                <a:cs typeface="Arial" panose="020B0604020202020204" pitchFamily="34" charset="0"/>
              </a:rPr>
              <a:t>of the project. </a:t>
            </a:r>
          </a:p>
          <a:p>
            <a:pPr>
              <a:spcBef>
                <a:spcPts val="600"/>
              </a:spcBef>
            </a:pPr>
            <a:r>
              <a:rPr lang="en-US" sz="1600" dirty="0">
                <a:latin typeface="Arial" panose="020B0604020202020204" pitchFamily="34" charset="0"/>
                <a:cs typeface="Arial" panose="020B0604020202020204" pitchFamily="34" charset="0"/>
              </a:rPr>
              <a:t>Preparations or the 18-month report. </a:t>
            </a:r>
          </a:p>
          <a:p>
            <a:pPr>
              <a:spcBef>
                <a:spcPts val="600"/>
              </a:spcBef>
            </a:pPr>
            <a:r>
              <a:rPr lang="en-US" sz="1600" dirty="0">
                <a:latin typeface="Arial" panose="020B0604020202020204" pitchFamily="34" charset="0"/>
                <a:cs typeface="Arial" panose="020B0604020202020204" pitchFamily="34" charset="0"/>
              </a:rPr>
              <a:t>18 months period ends on 28/02/2021. Periodic report in 60 days (29/04/20)</a:t>
            </a:r>
          </a:p>
          <a:p>
            <a:pPr>
              <a:spcBef>
                <a:spcPts val="600"/>
              </a:spcBef>
            </a:pPr>
            <a:r>
              <a:rPr lang="en-US" sz="1600" dirty="0">
                <a:latin typeface="Arial" panose="020B0604020202020204" pitchFamily="34" charset="0"/>
                <a:cs typeface="Arial" panose="020B0604020202020204" pitchFamily="34" charset="0"/>
              </a:rPr>
              <a:t>Introduction and </a:t>
            </a:r>
            <a:r>
              <a:rPr lang="en-US" sz="1600" dirty="0">
                <a:solidFill>
                  <a:srgbClr val="0000FF"/>
                </a:solidFill>
                <a:latin typeface="Arial" panose="020B0604020202020204" pitchFamily="34" charset="0"/>
                <a:cs typeface="Arial" panose="020B0604020202020204" pitchFamily="34" charset="0"/>
              </a:rPr>
              <a:t>talk in the GB meeting </a:t>
            </a:r>
            <a:r>
              <a:rPr lang="en-US" sz="1600" dirty="0">
                <a:latin typeface="Arial" panose="020B0604020202020204" pitchFamily="34" charset="0"/>
                <a:cs typeface="Arial" panose="020B0604020202020204" pitchFamily="34" charset="0"/>
              </a:rPr>
              <a:t>tomorrow.</a:t>
            </a:r>
          </a:p>
          <a:p>
            <a:pPr>
              <a:spcBef>
                <a:spcPts val="600"/>
              </a:spcBef>
            </a:pPr>
            <a:endParaRPr lang="en-US" sz="1600" dirty="0">
              <a:latin typeface="Arial" panose="020B0604020202020204" pitchFamily="34" charset="0"/>
              <a:cs typeface="Arial" panose="020B0604020202020204" pitchFamily="34" charset="0"/>
            </a:endParaRPr>
          </a:p>
        </p:txBody>
      </p:sp>
      <p:pic>
        <p:nvPicPr>
          <p:cNvPr id="6" name="Imagen 5" descr="Process for continuous and periodic reporting">
            <a:extLst>
              <a:ext uri="{FF2B5EF4-FFF2-40B4-BE49-F238E27FC236}">
                <a16:creationId xmlns:a16="http://schemas.microsoft.com/office/drawing/2014/main" id="{B3C8CEE0-B831-4E01-BACF-FB043DD50E0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27584" y="3429000"/>
            <a:ext cx="6645910" cy="3093720"/>
          </a:xfrm>
          <a:prstGeom prst="rect">
            <a:avLst/>
          </a:prstGeom>
          <a:noFill/>
          <a:ln>
            <a:noFill/>
          </a:ln>
        </p:spPr>
      </p:pic>
    </p:spTree>
    <p:extLst>
      <p:ext uri="{BB962C8B-B14F-4D97-AF65-F5344CB8AC3E}">
        <p14:creationId xmlns:p14="http://schemas.microsoft.com/office/powerpoint/2010/main" val="25777577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p:nvPr/>
        </p:nvSpPr>
        <p:spPr>
          <a:xfrm>
            <a:off x="251520" y="548680"/>
            <a:ext cx="8094972" cy="646331"/>
          </a:xfrm>
          <a:prstGeom prst="rect">
            <a:avLst/>
          </a:prstGeom>
        </p:spPr>
        <p:txBody>
          <a:bodyPr wrap="square">
            <a:spAutoFit/>
          </a:bodyPr>
          <a:lstStyle/>
          <a:p>
            <a:pPr>
              <a:buFont typeface="Arial" pitchFamily="34" charset="0"/>
              <a:buNone/>
            </a:pPr>
            <a:r>
              <a:rPr lang="en-US" altLang="es-ES" b="1" dirty="0">
                <a:solidFill>
                  <a:srgbClr val="0000FF"/>
                </a:solidFill>
                <a:latin typeface="Arial" panose="020B0604020202020204" pitchFamily="34" charset="0"/>
                <a:cs typeface="Arial" panose="020B0604020202020204" pitchFamily="34" charset="0"/>
              </a:rPr>
              <a:t>SANDA WP6: Management, ND research coordination at EU level and Education and Training</a:t>
            </a:r>
          </a:p>
        </p:txBody>
      </p:sp>
      <p:sp>
        <p:nvSpPr>
          <p:cNvPr id="5" name="Rectangle 4"/>
          <p:cNvSpPr/>
          <p:nvPr/>
        </p:nvSpPr>
        <p:spPr>
          <a:xfrm>
            <a:off x="209588" y="1196752"/>
            <a:ext cx="8640960" cy="1154162"/>
          </a:xfrm>
          <a:prstGeom prst="rect">
            <a:avLst/>
          </a:prstGeom>
        </p:spPr>
        <p:txBody>
          <a:bodyPr wrap="square">
            <a:spAutoFit/>
          </a:bodyPr>
          <a:lstStyle/>
          <a:p>
            <a:pPr>
              <a:spcBef>
                <a:spcPts val="600"/>
              </a:spcBef>
            </a:pPr>
            <a:r>
              <a:rPr lang="en-US" sz="1600" b="1" u="sng" dirty="0">
                <a:latin typeface="Arial" panose="020B0604020202020204" pitchFamily="34" charset="0"/>
                <a:cs typeface="Arial" panose="020B0604020202020204" pitchFamily="34" charset="0"/>
              </a:rPr>
              <a:t>Task 6.1: Management :</a:t>
            </a:r>
            <a:r>
              <a:rPr lang="en-US" sz="1600" dirty="0">
                <a:latin typeface="Arial" panose="020B0604020202020204" pitchFamily="34" charset="0"/>
                <a:cs typeface="Arial" panose="020B0604020202020204" pitchFamily="34" charset="0"/>
              </a:rPr>
              <a:t> </a:t>
            </a:r>
            <a:r>
              <a:rPr lang="es-ES" sz="1600" dirty="0">
                <a:latin typeface="Arial" panose="020B0604020202020204" pitchFamily="34" charset="0"/>
                <a:cs typeface="Arial" panose="020B0604020202020204" pitchFamily="34" charset="0"/>
              </a:rPr>
              <a:t>Web </a:t>
            </a:r>
            <a:r>
              <a:rPr lang="es-ES" sz="1600" dirty="0" err="1">
                <a:latin typeface="Arial" panose="020B0604020202020204" pitchFamily="34" charset="0"/>
                <a:cs typeface="Arial" panose="020B0604020202020204" pitchFamily="34" charset="0"/>
              </a:rPr>
              <a:t>site</a:t>
            </a:r>
            <a:endParaRPr lang="en-US" sz="1600" b="1" u="sng" dirty="0">
              <a:latin typeface="Arial" panose="020B0604020202020204" pitchFamily="34" charset="0"/>
              <a:cs typeface="Arial" panose="020B0604020202020204" pitchFamily="34" charset="0"/>
            </a:endParaRPr>
          </a:p>
          <a:p>
            <a:pPr>
              <a:spcBef>
                <a:spcPts val="600"/>
              </a:spcBef>
            </a:pPr>
            <a:r>
              <a:rPr lang="en-US" sz="1600" dirty="0">
                <a:latin typeface="Arial" panose="020B0604020202020204" pitchFamily="34" charset="0"/>
                <a:cs typeface="Arial" panose="020B0604020202020204" pitchFamily="34" charset="0"/>
              </a:rPr>
              <a:t>The SANDA WEB is composed by two groups of web pages: a set of web pages hosted at CIEMAT computers and developed using the </a:t>
            </a:r>
            <a:r>
              <a:rPr lang="en-US" sz="1600" dirty="0">
                <a:solidFill>
                  <a:srgbClr val="0000FF"/>
                </a:solidFill>
                <a:latin typeface="Arial" panose="020B0604020202020204" pitchFamily="34" charset="0"/>
                <a:cs typeface="Arial" panose="020B0604020202020204" pitchFamily="34" charset="0"/>
              </a:rPr>
              <a:t>DRUPAL system </a:t>
            </a:r>
            <a:r>
              <a:rPr lang="en-US" sz="1600" dirty="0">
                <a:latin typeface="Arial" panose="020B0604020202020204" pitchFamily="34" charset="0"/>
                <a:cs typeface="Arial" panose="020B0604020202020204" pitchFamily="34" charset="0"/>
              </a:rPr>
              <a:t>and a set of </a:t>
            </a:r>
            <a:r>
              <a:rPr lang="en-US" sz="1600" dirty="0">
                <a:solidFill>
                  <a:srgbClr val="0000FF"/>
                </a:solidFill>
                <a:latin typeface="Arial" panose="020B0604020202020204" pitchFamily="34" charset="0"/>
                <a:cs typeface="Arial" panose="020B0604020202020204" pitchFamily="34" charset="0"/>
              </a:rPr>
              <a:t>INDICO </a:t>
            </a:r>
            <a:r>
              <a:rPr lang="en-US" sz="1600" dirty="0">
                <a:latin typeface="Arial" panose="020B0604020202020204" pitchFamily="34" charset="0"/>
                <a:cs typeface="Arial" panose="020B0604020202020204" pitchFamily="34" charset="0"/>
              </a:rPr>
              <a:t>web pages hosted by CERN.</a:t>
            </a:r>
          </a:p>
        </p:txBody>
      </p:sp>
      <p:sp>
        <p:nvSpPr>
          <p:cNvPr id="6" name="CuadroTexto 5">
            <a:extLst>
              <a:ext uri="{FF2B5EF4-FFF2-40B4-BE49-F238E27FC236}">
                <a16:creationId xmlns:a16="http://schemas.microsoft.com/office/drawing/2014/main" id="{7BBE721D-BA9B-4889-9720-FC3B88DA2F1E}"/>
              </a:ext>
            </a:extLst>
          </p:cNvPr>
          <p:cNvSpPr txBox="1"/>
          <p:nvPr/>
        </p:nvSpPr>
        <p:spPr>
          <a:xfrm>
            <a:off x="272175" y="6021288"/>
            <a:ext cx="3024336" cy="738664"/>
          </a:xfrm>
          <a:prstGeom prst="rect">
            <a:avLst/>
          </a:prstGeom>
          <a:noFill/>
        </p:spPr>
        <p:txBody>
          <a:bodyPr wrap="square">
            <a:spAutoFit/>
          </a:bodyPr>
          <a:lstStyle/>
          <a:p>
            <a:pPr>
              <a:spcBef>
                <a:spcPts val="600"/>
              </a:spcBef>
            </a:pPr>
            <a:r>
              <a:rPr lang="en-US" sz="1400" dirty="0">
                <a:latin typeface="Arial" panose="020B0604020202020204" pitchFamily="34" charset="0"/>
                <a:cs typeface="Arial" panose="020B0604020202020204" pitchFamily="34" charset="0"/>
              </a:rPr>
              <a:t>The main entry point is the DRUPAL CIEMAT hosted web pages: </a:t>
            </a:r>
            <a:r>
              <a:rPr lang="en-US" sz="1400" b="1" dirty="0">
                <a:solidFill>
                  <a:srgbClr val="0000FF"/>
                </a:solidFill>
                <a:latin typeface="Arial" panose="020B0604020202020204" pitchFamily="34" charset="0"/>
                <a:cs typeface="Arial" panose="020B0604020202020204" pitchFamily="34" charset="0"/>
              </a:rPr>
              <a:t>http://www.sanda-nd.eu/</a:t>
            </a:r>
          </a:p>
        </p:txBody>
      </p:sp>
      <p:sp>
        <p:nvSpPr>
          <p:cNvPr id="7" name="CuadroTexto 6">
            <a:extLst>
              <a:ext uri="{FF2B5EF4-FFF2-40B4-BE49-F238E27FC236}">
                <a16:creationId xmlns:a16="http://schemas.microsoft.com/office/drawing/2014/main" id="{DC68277E-21D5-4BEF-A070-27444F9F0664}"/>
              </a:ext>
            </a:extLst>
          </p:cNvPr>
          <p:cNvSpPr txBox="1"/>
          <p:nvPr/>
        </p:nvSpPr>
        <p:spPr>
          <a:xfrm>
            <a:off x="4788024" y="6236732"/>
            <a:ext cx="3312368" cy="523220"/>
          </a:xfrm>
          <a:prstGeom prst="rect">
            <a:avLst/>
          </a:prstGeom>
          <a:noFill/>
        </p:spPr>
        <p:txBody>
          <a:bodyPr wrap="square">
            <a:spAutoFit/>
          </a:bodyPr>
          <a:lstStyle/>
          <a:p>
            <a:pPr>
              <a:spcBef>
                <a:spcPts val="600"/>
              </a:spcBef>
            </a:pPr>
            <a:r>
              <a:rPr lang="en-US" sz="1400" dirty="0">
                <a:latin typeface="Arial" panose="020B0604020202020204" pitchFamily="34" charset="0"/>
                <a:cs typeface="Arial" panose="020B0604020202020204" pitchFamily="34" charset="0"/>
              </a:rPr>
              <a:t>The indico web address is: </a:t>
            </a:r>
            <a:r>
              <a:rPr lang="en-US" sz="1400" b="1" dirty="0">
                <a:solidFill>
                  <a:srgbClr val="0000FF"/>
                </a:solidFill>
                <a:latin typeface="Arial" panose="020B0604020202020204" pitchFamily="34" charset="0"/>
                <a:cs typeface="Arial" panose="020B0604020202020204" pitchFamily="34" charset="0"/>
              </a:rPr>
              <a:t>https://indico.cern.ch/category/11566 </a:t>
            </a:r>
          </a:p>
        </p:txBody>
      </p:sp>
      <p:pic>
        <p:nvPicPr>
          <p:cNvPr id="9" name="Imagen 8" descr="Interfaz de usuario gráfica, Aplicación, Word&#10;&#10;Descripción generada automáticamente">
            <a:extLst>
              <a:ext uri="{FF2B5EF4-FFF2-40B4-BE49-F238E27FC236}">
                <a16:creationId xmlns:a16="http://schemas.microsoft.com/office/drawing/2014/main" id="{0870793F-060C-4456-A0E3-F0ED236386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2174" y="2371775"/>
            <a:ext cx="3435729" cy="3702694"/>
          </a:xfrm>
          <a:prstGeom prst="rect">
            <a:avLst/>
          </a:prstGeom>
        </p:spPr>
      </p:pic>
      <p:pic>
        <p:nvPicPr>
          <p:cNvPr id="11" name="Imagen 10" descr="Interfaz de usuario gráfica, Texto, Aplicación, Correo electrónico&#10;&#10;Descripción generada automáticamente">
            <a:extLst>
              <a:ext uri="{FF2B5EF4-FFF2-40B4-BE49-F238E27FC236}">
                <a16:creationId xmlns:a16="http://schemas.microsoft.com/office/drawing/2014/main" id="{295A7D80-6517-4576-9829-63381B7C3F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78180" y="2371774"/>
            <a:ext cx="4698264" cy="3864957"/>
          </a:xfrm>
          <a:prstGeom prst="rect">
            <a:avLst/>
          </a:prstGeom>
        </p:spPr>
      </p:pic>
    </p:spTree>
    <p:extLst>
      <p:ext uri="{BB962C8B-B14F-4D97-AF65-F5344CB8AC3E}">
        <p14:creationId xmlns:p14="http://schemas.microsoft.com/office/powerpoint/2010/main" val="899123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p:nvPr/>
        </p:nvSpPr>
        <p:spPr>
          <a:xfrm>
            <a:off x="251520" y="548680"/>
            <a:ext cx="8094972" cy="646331"/>
          </a:xfrm>
          <a:prstGeom prst="rect">
            <a:avLst/>
          </a:prstGeom>
        </p:spPr>
        <p:txBody>
          <a:bodyPr wrap="square">
            <a:spAutoFit/>
          </a:bodyPr>
          <a:lstStyle/>
          <a:p>
            <a:pPr>
              <a:buFont typeface="Arial" pitchFamily="34" charset="0"/>
              <a:buNone/>
            </a:pPr>
            <a:r>
              <a:rPr lang="en-GB" altLang="es-ES" b="1">
                <a:solidFill>
                  <a:srgbClr val="0000FF"/>
                </a:solidFill>
                <a:latin typeface="Arial" panose="020B0604020202020204" pitchFamily="34" charset="0"/>
                <a:cs typeface="Arial" panose="020B0604020202020204" pitchFamily="34" charset="0"/>
              </a:rPr>
              <a:t>SANDA WP6: Management, ND research coordination at EU level and Education and Training</a:t>
            </a:r>
          </a:p>
        </p:txBody>
      </p:sp>
      <p:sp>
        <p:nvSpPr>
          <p:cNvPr id="5" name="Rectangle 4"/>
          <p:cNvSpPr/>
          <p:nvPr/>
        </p:nvSpPr>
        <p:spPr>
          <a:xfrm>
            <a:off x="209588" y="1196752"/>
            <a:ext cx="8640960" cy="338554"/>
          </a:xfrm>
          <a:prstGeom prst="rect">
            <a:avLst/>
          </a:prstGeom>
        </p:spPr>
        <p:txBody>
          <a:bodyPr wrap="square">
            <a:spAutoFit/>
          </a:bodyPr>
          <a:lstStyle/>
          <a:p>
            <a:pPr>
              <a:spcBef>
                <a:spcPts val="600"/>
              </a:spcBef>
            </a:pPr>
            <a:r>
              <a:rPr lang="en-GB" sz="1600" b="1" u="sng">
                <a:latin typeface="Arial" panose="020B0604020202020204" pitchFamily="34" charset="0"/>
                <a:cs typeface="Arial" panose="020B0604020202020204" pitchFamily="34" charset="0"/>
              </a:rPr>
              <a:t>Task 6.1: Management :</a:t>
            </a:r>
            <a:r>
              <a:rPr lang="en-GB" sz="1600">
                <a:latin typeface="Arial" panose="020B0604020202020204" pitchFamily="34" charset="0"/>
                <a:cs typeface="Arial" panose="020B0604020202020204" pitchFamily="34" charset="0"/>
              </a:rPr>
              <a:t> DRUPAL CIEMAT hosted web pages: </a:t>
            </a:r>
            <a:r>
              <a:rPr lang="en-GB" sz="1600" b="1">
                <a:solidFill>
                  <a:srgbClr val="0000FF"/>
                </a:solidFill>
                <a:latin typeface="Arial" panose="020B0604020202020204" pitchFamily="34" charset="0"/>
                <a:cs typeface="Arial" panose="020B0604020202020204" pitchFamily="34" charset="0"/>
              </a:rPr>
              <a:t>http://www.sanda-nd.eu/</a:t>
            </a:r>
            <a:endParaRPr lang="en-GB" sz="1600" b="1" u="sng">
              <a:latin typeface="Arial" panose="020B0604020202020204" pitchFamily="34" charset="0"/>
              <a:cs typeface="Arial" panose="020B0604020202020204" pitchFamily="34" charset="0"/>
            </a:endParaRPr>
          </a:p>
        </p:txBody>
      </p:sp>
      <p:pic>
        <p:nvPicPr>
          <p:cNvPr id="9" name="Imagen 8" descr="Interfaz de usuario gráfica, Aplicación, Word&#10;&#10;Descripción generada automáticamente">
            <a:extLst>
              <a:ext uri="{FF2B5EF4-FFF2-40B4-BE49-F238E27FC236}">
                <a16:creationId xmlns:a16="http://schemas.microsoft.com/office/drawing/2014/main" id="{0870793F-060C-4456-A0E3-F0ED236386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9427" y="1638452"/>
            <a:ext cx="3210284" cy="3459731"/>
          </a:xfrm>
          <a:prstGeom prst="rect">
            <a:avLst/>
          </a:prstGeom>
        </p:spPr>
      </p:pic>
      <p:sp>
        <p:nvSpPr>
          <p:cNvPr id="10" name="CuadroTexto 9">
            <a:extLst>
              <a:ext uri="{FF2B5EF4-FFF2-40B4-BE49-F238E27FC236}">
                <a16:creationId xmlns:a16="http://schemas.microsoft.com/office/drawing/2014/main" id="{112DDBEB-4B26-4814-95A9-E64BE69B757A}"/>
              </a:ext>
            </a:extLst>
          </p:cNvPr>
          <p:cNvSpPr txBox="1"/>
          <p:nvPr/>
        </p:nvSpPr>
        <p:spPr>
          <a:xfrm>
            <a:off x="3796196" y="1844824"/>
            <a:ext cx="4572000" cy="3046988"/>
          </a:xfrm>
          <a:prstGeom prst="rect">
            <a:avLst/>
          </a:prstGeom>
          <a:noFill/>
        </p:spPr>
        <p:txBody>
          <a:bodyPr wrap="square">
            <a:spAutoFit/>
          </a:bodyPr>
          <a:lstStyle/>
          <a:p>
            <a:pPr algn="just"/>
            <a:r>
              <a:rPr lang="en-GB" sz="1600" dirty="0">
                <a:effectLst/>
                <a:latin typeface="Arial" panose="020B0604020202020204" pitchFamily="34" charset="0"/>
                <a:ea typeface="Times New Roman" panose="02020603050405020304" pitchFamily="18" charset="0"/>
              </a:rPr>
              <a:t>This part of the SANDA Web includes:</a:t>
            </a:r>
            <a:endParaRPr lang="en-GB" sz="1600" dirty="0">
              <a:effectLst/>
              <a:latin typeface="Times New Roman" panose="02020603050405020304" pitchFamily="18" charset="0"/>
              <a:ea typeface="Times New Roman" panose="02020603050405020304" pitchFamily="18" charset="0"/>
            </a:endParaRPr>
          </a:p>
          <a:p>
            <a:pPr marL="342900" lvl="0" indent="-342900" algn="just">
              <a:buFont typeface="Arial" panose="020B0604020202020204" pitchFamily="34" charset="0"/>
              <a:buChar char="-"/>
            </a:pPr>
            <a:r>
              <a:rPr lang="en-GB" sz="1600" dirty="0">
                <a:effectLst/>
                <a:latin typeface="Arial" panose="020B0604020202020204" pitchFamily="34" charset="0"/>
                <a:ea typeface="Times New Roman" panose="02020603050405020304" pitchFamily="18" charset="0"/>
              </a:rPr>
              <a:t>General information</a:t>
            </a:r>
            <a:endParaRPr lang="en-GB" sz="1600" dirty="0">
              <a:effectLst/>
              <a:latin typeface="Times New Roman" panose="02020603050405020304" pitchFamily="18" charset="0"/>
              <a:ea typeface="Times New Roman" panose="02020603050405020304" pitchFamily="18" charset="0"/>
            </a:endParaRPr>
          </a:p>
          <a:p>
            <a:pPr marL="342900" lvl="0" indent="-342900" algn="just">
              <a:buFont typeface="Arial" panose="020B0604020202020204" pitchFamily="34" charset="0"/>
              <a:buChar char="-"/>
            </a:pPr>
            <a:r>
              <a:rPr lang="en-GB" sz="1600" dirty="0">
                <a:effectLst/>
                <a:latin typeface="Arial" panose="020B0604020202020204" pitchFamily="34" charset="0"/>
                <a:ea typeface="Times New Roman" panose="02020603050405020304" pitchFamily="18" charset="0"/>
              </a:rPr>
              <a:t>Contractual documents</a:t>
            </a:r>
            <a:endParaRPr lang="en-GB" sz="1600" dirty="0">
              <a:effectLst/>
              <a:latin typeface="Times New Roman" panose="02020603050405020304" pitchFamily="18" charset="0"/>
              <a:ea typeface="Times New Roman" panose="02020603050405020304" pitchFamily="18" charset="0"/>
            </a:endParaRPr>
          </a:p>
          <a:p>
            <a:pPr marL="342900" lvl="0" indent="-342900" algn="just">
              <a:buFont typeface="Arial" panose="020B0604020202020204" pitchFamily="34" charset="0"/>
              <a:buChar char="-"/>
            </a:pPr>
            <a:r>
              <a:rPr lang="en-GB" sz="1600" dirty="0">
                <a:effectLst/>
                <a:latin typeface="Arial" panose="020B0604020202020204" pitchFamily="34" charset="0"/>
                <a:ea typeface="Times New Roman" panose="02020603050405020304" pitchFamily="18" charset="0"/>
              </a:rPr>
              <a:t>News related to the project</a:t>
            </a:r>
            <a:endParaRPr lang="en-GB" sz="1600" dirty="0">
              <a:effectLst/>
              <a:latin typeface="Times New Roman" panose="02020603050405020304" pitchFamily="18" charset="0"/>
              <a:ea typeface="Times New Roman" panose="02020603050405020304" pitchFamily="18" charset="0"/>
            </a:endParaRPr>
          </a:p>
          <a:p>
            <a:pPr marL="342900" lvl="0" indent="-342900" algn="just">
              <a:buFont typeface="Arial" panose="020B0604020202020204" pitchFamily="34" charset="0"/>
              <a:buChar char="-"/>
            </a:pPr>
            <a:r>
              <a:rPr lang="en-GB" sz="1600" dirty="0">
                <a:effectLst/>
                <a:latin typeface="Arial" panose="020B0604020202020204" pitchFamily="34" charset="0"/>
                <a:ea typeface="Times New Roman" panose="02020603050405020304" pitchFamily="18" charset="0"/>
              </a:rPr>
              <a:t>A calendar of events related to the project </a:t>
            </a:r>
            <a:endParaRPr lang="en-GB" sz="1600" dirty="0">
              <a:effectLst/>
              <a:latin typeface="Times New Roman" panose="02020603050405020304" pitchFamily="18" charset="0"/>
              <a:ea typeface="Times New Roman" panose="02020603050405020304" pitchFamily="18" charset="0"/>
            </a:endParaRPr>
          </a:p>
          <a:p>
            <a:pPr marL="342900" lvl="0" indent="-342900" algn="just">
              <a:buFont typeface="Arial" panose="020B0604020202020204" pitchFamily="34" charset="0"/>
              <a:buChar char="-"/>
            </a:pPr>
            <a:r>
              <a:rPr lang="en-GB" sz="1600" dirty="0">
                <a:effectLst/>
                <a:latin typeface="Arial" panose="020B0604020202020204" pitchFamily="34" charset="0"/>
                <a:ea typeface="Times New Roman" panose="02020603050405020304" pitchFamily="18" charset="0"/>
              </a:rPr>
              <a:t>A library (searchable data-base) of journal papers, presentations, deliverables, and other documents related to the project </a:t>
            </a:r>
            <a:endParaRPr lang="en-GB" sz="1600" dirty="0">
              <a:effectLst/>
              <a:latin typeface="Times New Roman" panose="02020603050405020304" pitchFamily="18" charset="0"/>
              <a:ea typeface="Times New Roman" panose="02020603050405020304" pitchFamily="18" charset="0"/>
            </a:endParaRPr>
          </a:p>
          <a:p>
            <a:pPr marL="342900" lvl="0" indent="-342900" algn="just">
              <a:buFont typeface="Arial" panose="020B0604020202020204" pitchFamily="34" charset="0"/>
              <a:buChar char="-"/>
            </a:pPr>
            <a:r>
              <a:rPr lang="en-GB" sz="1600" dirty="0">
                <a:effectLst/>
                <a:latin typeface="Arial" panose="020B0604020202020204" pitchFamily="34" charset="0"/>
                <a:ea typeface="Times New Roman" panose="02020603050405020304" pitchFamily="18" charset="0"/>
              </a:rPr>
              <a:t>Links to other web-pages related to the project</a:t>
            </a:r>
            <a:endParaRPr lang="en-GB" sz="1600" dirty="0">
              <a:effectLst/>
              <a:latin typeface="Times New Roman" panose="02020603050405020304" pitchFamily="18" charset="0"/>
              <a:ea typeface="Times New Roman" panose="02020603050405020304" pitchFamily="18" charset="0"/>
            </a:endParaRPr>
          </a:p>
          <a:p>
            <a:pPr marL="342900" lvl="0" indent="-342900" algn="just">
              <a:buFont typeface="Arial" panose="020B0604020202020204" pitchFamily="34" charset="0"/>
              <a:buChar char="-"/>
            </a:pPr>
            <a:r>
              <a:rPr lang="en-GB" sz="1600" dirty="0">
                <a:effectLst/>
                <a:latin typeface="Arial" panose="020B0604020202020204" pitchFamily="34" charset="0"/>
                <a:ea typeface="Times New Roman" panose="02020603050405020304" pitchFamily="18" charset="0"/>
              </a:rPr>
              <a:t>Access to open data repositories</a:t>
            </a:r>
            <a:endParaRPr lang="en-GB" sz="1600" dirty="0">
              <a:effectLst/>
              <a:latin typeface="Times New Roman" panose="02020603050405020304" pitchFamily="18" charset="0"/>
              <a:ea typeface="Times New Roman" panose="02020603050405020304" pitchFamily="18" charset="0"/>
            </a:endParaRPr>
          </a:p>
          <a:p>
            <a:pPr algn="just"/>
            <a:r>
              <a:rPr lang="en-GB" sz="1600" dirty="0">
                <a:effectLst/>
                <a:latin typeface="Arial" panose="020B0604020202020204" pitchFamily="34" charset="0"/>
                <a:ea typeface="Times New Roman" panose="02020603050405020304" pitchFamily="18" charset="0"/>
              </a:rPr>
              <a:t> </a:t>
            </a:r>
            <a:endParaRPr lang="en-GB" sz="1600" dirty="0">
              <a:effectLst/>
              <a:latin typeface="Times New Roman" panose="02020603050405020304" pitchFamily="18" charset="0"/>
              <a:ea typeface="Times New Roman" panose="02020603050405020304" pitchFamily="18" charset="0"/>
            </a:endParaRPr>
          </a:p>
        </p:txBody>
      </p:sp>
      <p:sp>
        <p:nvSpPr>
          <p:cNvPr id="12" name="CuadroTexto 11">
            <a:extLst>
              <a:ext uri="{FF2B5EF4-FFF2-40B4-BE49-F238E27FC236}">
                <a16:creationId xmlns:a16="http://schemas.microsoft.com/office/drawing/2014/main" id="{D95946C0-ABE6-43BD-86FC-A9DC23B043B1}"/>
              </a:ext>
            </a:extLst>
          </p:cNvPr>
          <p:cNvSpPr txBox="1"/>
          <p:nvPr/>
        </p:nvSpPr>
        <p:spPr>
          <a:xfrm>
            <a:off x="209588" y="5196582"/>
            <a:ext cx="8784976" cy="1400383"/>
          </a:xfrm>
          <a:prstGeom prst="rect">
            <a:avLst/>
          </a:prstGeom>
          <a:noFill/>
        </p:spPr>
        <p:txBody>
          <a:bodyPr wrap="square">
            <a:spAutoFit/>
          </a:bodyPr>
          <a:lstStyle/>
          <a:p>
            <a:pPr algn="just"/>
            <a:r>
              <a:rPr lang="en-GB" sz="1600">
                <a:effectLst/>
                <a:latin typeface="Arial" panose="020B0604020202020204" pitchFamily="34" charset="0"/>
                <a:ea typeface="Times New Roman" panose="02020603050405020304" pitchFamily="18" charset="0"/>
              </a:rPr>
              <a:t>Most of this WEB is public and can be read without any limitation and without any login. Only some pages and documents at preliminary state are restricted and require to login using a password provided to the SANDA participants. </a:t>
            </a:r>
          </a:p>
          <a:p>
            <a:pPr algn="just">
              <a:spcBef>
                <a:spcPts val="600"/>
              </a:spcBef>
            </a:pPr>
            <a:r>
              <a:rPr lang="en-GB" sz="1600">
                <a:effectLst/>
                <a:latin typeface="Arial" panose="020B0604020202020204" pitchFamily="34" charset="0"/>
                <a:ea typeface="Times New Roman" panose="02020603050405020304" pitchFamily="18" charset="0"/>
              </a:rPr>
              <a:t>A generic acount (</a:t>
            </a:r>
            <a:r>
              <a:rPr lang="en-GB" sz="1600">
                <a:solidFill>
                  <a:srgbClr val="0000FF"/>
                </a:solidFill>
                <a:effectLst/>
                <a:latin typeface="Arial" panose="020B0604020202020204" pitchFamily="34" charset="0"/>
                <a:ea typeface="Times New Roman" panose="02020603050405020304" pitchFamily="18" charset="0"/>
              </a:rPr>
              <a:t>SANDA-user  </a:t>
            </a:r>
            <a:r>
              <a:rPr lang="en-GB" sz="1600" i="1">
                <a:solidFill>
                  <a:srgbClr val="0000FF"/>
                </a:solidFill>
                <a:effectLst/>
                <a:latin typeface="Arial" panose="020B0604020202020204" pitchFamily="34" charset="0"/>
                <a:ea typeface="Times New Roman" panose="02020603050405020304" pitchFamily="18" charset="0"/>
              </a:rPr>
              <a:t>Password</a:t>
            </a:r>
            <a:r>
              <a:rPr lang="en-GB" sz="1600">
                <a:effectLst/>
                <a:latin typeface="Arial" panose="020B0604020202020204" pitchFamily="34" charset="0"/>
                <a:ea typeface="Times New Roman" panose="02020603050405020304" pitchFamily="18" charset="0"/>
              </a:rPr>
              <a:t>) has been created and the password is provided to the members of the project allowing to view all elements of the WEB.</a:t>
            </a:r>
            <a:endParaRPr lang="en-GB" sz="16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65886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p:nvPr/>
        </p:nvSpPr>
        <p:spPr>
          <a:xfrm>
            <a:off x="251520" y="548680"/>
            <a:ext cx="8094972" cy="646331"/>
          </a:xfrm>
          <a:prstGeom prst="rect">
            <a:avLst/>
          </a:prstGeom>
        </p:spPr>
        <p:txBody>
          <a:bodyPr wrap="square">
            <a:spAutoFit/>
          </a:bodyPr>
          <a:lstStyle/>
          <a:p>
            <a:pPr>
              <a:buFont typeface="Arial" pitchFamily="34" charset="0"/>
              <a:buNone/>
            </a:pPr>
            <a:r>
              <a:rPr lang="en-GB" altLang="es-ES" b="1">
                <a:solidFill>
                  <a:srgbClr val="0000FF"/>
                </a:solidFill>
                <a:latin typeface="Arial" panose="020B0604020202020204" pitchFamily="34" charset="0"/>
                <a:cs typeface="Arial" panose="020B0604020202020204" pitchFamily="34" charset="0"/>
              </a:rPr>
              <a:t>SANDA WP6: Management, ND research coordination at EU level and Education and Training</a:t>
            </a:r>
          </a:p>
        </p:txBody>
      </p:sp>
      <p:sp>
        <p:nvSpPr>
          <p:cNvPr id="5" name="Rectangle 4"/>
          <p:cNvSpPr/>
          <p:nvPr/>
        </p:nvSpPr>
        <p:spPr>
          <a:xfrm>
            <a:off x="209588" y="1196752"/>
            <a:ext cx="8640960" cy="338554"/>
          </a:xfrm>
          <a:prstGeom prst="rect">
            <a:avLst/>
          </a:prstGeom>
        </p:spPr>
        <p:txBody>
          <a:bodyPr wrap="square">
            <a:spAutoFit/>
          </a:bodyPr>
          <a:lstStyle/>
          <a:p>
            <a:pPr>
              <a:spcBef>
                <a:spcPts val="600"/>
              </a:spcBef>
            </a:pPr>
            <a:r>
              <a:rPr lang="en-GB" sz="1600" b="1" u="sng">
                <a:latin typeface="Arial" panose="020B0604020202020204" pitchFamily="34" charset="0"/>
                <a:cs typeface="Arial" panose="020B0604020202020204" pitchFamily="34" charset="0"/>
              </a:rPr>
              <a:t>Task 6.1: Management :</a:t>
            </a:r>
            <a:r>
              <a:rPr lang="en-GB" sz="1600">
                <a:latin typeface="Arial" panose="020B0604020202020204" pitchFamily="34" charset="0"/>
                <a:cs typeface="Arial" panose="020B0604020202020204" pitchFamily="34" charset="0"/>
              </a:rPr>
              <a:t> DRUPAL CIEMAT hosted web pages: </a:t>
            </a:r>
            <a:r>
              <a:rPr lang="en-GB" sz="1600" b="1">
                <a:solidFill>
                  <a:srgbClr val="0000FF"/>
                </a:solidFill>
                <a:latin typeface="Arial" panose="020B0604020202020204" pitchFamily="34" charset="0"/>
                <a:cs typeface="Arial" panose="020B0604020202020204" pitchFamily="34" charset="0"/>
              </a:rPr>
              <a:t>http://www.sanda-nd.eu/</a:t>
            </a:r>
            <a:endParaRPr lang="en-GB" sz="1600" b="1" u="sng">
              <a:latin typeface="Arial" panose="020B0604020202020204" pitchFamily="34" charset="0"/>
              <a:cs typeface="Arial" panose="020B0604020202020204" pitchFamily="34" charset="0"/>
            </a:endParaRPr>
          </a:p>
        </p:txBody>
      </p:sp>
      <p:pic>
        <p:nvPicPr>
          <p:cNvPr id="9" name="Imagen 8" descr="Interfaz de usuario gráfica, Aplicación, Word&#10;&#10;Descripción generada automáticamente">
            <a:extLst>
              <a:ext uri="{FF2B5EF4-FFF2-40B4-BE49-F238E27FC236}">
                <a16:creationId xmlns:a16="http://schemas.microsoft.com/office/drawing/2014/main" id="{0870793F-060C-4456-A0E3-F0ED236386BC}"/>
              </a:ext>
            </a:extLst>
          </p:cNvPr>
          <p:cNvPicPr>
            <a:picLocks noChangeAspect="1"/>
          </p:cNvPicPr>
          <p:nvPr/>
        </p:nvPicPr>
        <p:blipFill rotWithShape="1">
          <a:blip r:embed="rId2">
            <a:extLst>
              <a:ext uri="{28A0092B-C50C-407E-A947-70E740481C1C}">
                <a14:useLocalDpi xmlns:a14="http://schemas.microsoft.com/office/drawing/2010/main" val="0"/>
              </a:ext>
            </a:extLst>
          </a:blip>
          <a:srcRect t="10944" b="38443"/>
          <a:stretch/>
        </p:blipFill>
        <p:spPr>
          <a:xfrm>
            <a:off x="220748" y="1952835"/>
            <a:ext cx="8647106" cy="4716525"/>
          </a:xfrm>
          <a:prstGeom prst="rect">
            <a:avLst/>
          </a:prstGeom>
        </p:spPr>
      </p:pic>
    </p:spTree>
    <p:extLst>
      <p:ext uri="{BB962C8B-B14F-4D97-AF65-F5344CB8AC3E}">
        <p14:creationId xmlns:p14="http://schemas.microsoft.com/office/powerpoint/2010/main" val="13261958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p:nvPr/>
        </p:nvSpPr>
        <p:spPr>
          <a:xfrm>
            <a:off x="251520" y="548680"/>
            <a:ext cx="8094972" cy="646331"/>
          </a:xfrm>
          <a:prstGeom prst="rect">
            <a:avLst/>
          </a:prstGeom>
        </p:spPr>
        <p:txBody>
          <a:bodyPr wrap="square">
            <a:spAutoFit/>
          </a:bodyPr>
          <a:lstStyle/>
          <a:p>
            <a:pPr>
              <a:buFont typeface="Arial" pitchFamily="34" charset="0"/>
              <a:buNone/>
            </a:pPr>
            <a:r>
              <a:rPr lang="en-GB" altLang="es-ES" b="1">
                <a:solidFill>
                  <a:srgbClr val="0000FF"/>
                </a:solidFill>
                <a:latin typeface="Arial" panose="020B0604020202020204" pitchFamily="34" charset="0"/>
                <a:cs typeface="Arial" panose="020B0604020202020204" pitchFamily="34" charset="0"/>
              </a:rPr>
              <a:t>SANDA WP6: Management, ND research coordination at EU level and Education and Training</a:t>
            </a:r>
          </a:p>
        </p:txBody>
      </p:sp>
      <p:sp>
        <p:nvSpPr>
          <p:cNvPr id="5" name="Rectangle 4"/>
          <p:cNvSpPr/>
          <p:nvPr/>
        </p:nvSpPr>
        <p:spPr>
          <a:xfrm>
            <a:off x="209588" y="1196752"/>
            <a:ext cx="8640960" cy="338554"/>
          </a:xfrm>
          <a:prstGeom prst="rect">
            <a:avLst/>
          </a:prstGeom>
        </p:spPr>
        <p:txBody>
          <a:bodyPr wrap="square">
            <a:spAutoFit/>
          </a:bodyPr>
          <a:lstStyle/>
          <a:p>
            <a:pPr>
              <a:spcBef>
                <a:spcPts val="600"/>
              </a:spcBef>
            </a:pPr>
            <a:r>
              <a:rPr lang="en-GB" sz="1600" b="1" u="sng">
                <a:latin typeface="Arial" panose="020B0604020202020204" pitchFamily="34" charset="0"/>
                <a:cs typeface="Arial" panose="020B0604020202020204" pitchFamily="34" charset="0"/>
              </a:rPr>
              <a:t>Task 6.1: Management :</a:t>
            </a:r>
            <a:r>
              <a:rPr lang="en-GB" sz="1600">
                <a:latin typeface="Arial" panose="020B0604020202020204" pitchFamily="34" charset="0"/>
                <a:cs typeface="Arial" panose="020B0604020202020204" pitchFamily="34" charset="0"/>
              </a:rPr>
              <a:t> DRUPAL CIEMAT hosted web pages: </a:t>
            </a:r>
            <a:r>
              <a:rPr lang="en-GB" sz="1600" b="1">
                <a:solidFill>
                  <a:srgbClr val="0000FF"/>
                </a:solidFill>
                <a:latin typeface="Arial" panose="020B0604020202020204" pitchFamily="34" charset="0"/>
                <a:cs typeface="Arial" panose="020B0604020202020204" pitchFamily="34" charset="0"/>
              </a:rPr>
              <a:t>http://www.sanda-nd.eu/</a:t>
            </a:r>
            <a:endParaRPr lang="en-GB" sz="1600" b="1" u="sng">
              <a:latin typeface="Arial" panose="020B0604020202020204" pitchFamily="34" charset="0"/>
              <a:cs typeface="Arial" panose="020B0604020202020204" pitchFamily="34" charset="0"/>
            </a:endParaRPr>
          </a:p>
        </p:txBody>
      </p:sp>
      <p:pic>
        <p:nvPicPr>
          <p:cNvPr id="3" name="Imagen 2" descr="Interfaz de usuario gráfica, Word, Sitio web&#10;&#10;Descripción generada automáticamente">
            <a:extLst>
              <a:ext uri="{FF2B5EF4-FFF2-40B4-BE49-F238E27FC236}">
                <a16:creationId xmlns:a16="http://schemas.microsoft.com/office/drawing/2014/main" id="{F0C36F58-061B-4915-9845-7908BAF8445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1628800"/>
            <a:ext cx="4395276" cy="5089462"/>
          </a:xfrm>
          <a:prstGeom prst="rect">
            <a:avLst/>
          </a:prstGeom>
          <a:ln>
            <a:solidFill>
              <a:schemeClr val="accent6">
                <a:lumMod val="75000"/>
              </a:schemeClr>
            </a:solidFill>
          </a:ln>
        </p:spPr>
      </p:pic>
      <p:pic>
        <p:nvPicPr>
          <p:cNvPr id="7" name="Imagen 6" descr="Interfaz de usuario gráfica, Aplicación, Tabla&#10;&#10;Descripción generada automáticamente">
            <a:extLst>
              <a:ext uri="{FF2B5EF4-FFF2-40B4-BE49-F238E27FC236}">
                <a16:creationId xmlns:a16="http://schemas.microsoft.com/office/drawing/2014/main" id="{C41F640E-DB66-425C-88AD-6E46808B184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9362" b="32596"/>
          <a:stretch/>
        </p:blipFill>
        <p:spPr>
          <a:xfrm>
            <a:off x="4572000" y="1567571"/>
            <a:ext cx="4263857" cy="2865711"/>
          </a:xfrm>
          <a:prstGeom prst="rect">
            <a:avLst/>
          </a:prstGeom>
          <a:ln>
            <a:solidFill>
              <a:schemeClr val="accent6">
                <a:lumMod val="75000"/>
              </a:schemeClr>
            </a:solidFill>
          </a:ln>
        </p:spPr>
      </p:pic>
      <p:pic>
        <p:nvPicPr>
          <p:cNvPr id="10" name="Imagen 9" descr="Interfaz de usuario gráfica, Texto, Aplicación, Word, Correo electrónico&#10;&#10;Descripción generada automáticamente">
            <a:extLst>
              <a:ext uri="{FF2B5EF4-FFF2-40B4-BE49-F238E27FC236}">
                <a16:creationId xmlns:a16="http://schemas.microsoft.com/office/drawing/2014/main" id="{4FA1D198-410B-4CB1-A7B0-4B72A9580DB7}"/>
              </a:ext>
            </a:extLst>
          </p:cNvPr>
          <p:cNvPicPr>
            <a:picLocks noChangeAspect="1"/>
          </p:cNvPicPr>
          <p:nvPr/>
        </p:nvPicPr>
        <p:blipFill rotWithShape="1">
          <a:blip r:embed="rId4">
            <a:extLst>
              <a:ext uri="{28A0092B-C50C-407E-A947-70E740481C1C}">
                <a14:useLocalDpi xmlns:a14="http://schemas.microsoft.com/office/drawing/2010/main" val="0"/>
              </a:ext>
            </a:extLst>
          </a:blip>
          <a:srcRect l="3799" t="8001" r="6230" b="54200"/>
          <a:stretch/>
        </p:blipFill>
        <p:spPr>
          <a:xfrm>
            <a:off x="3677754" y="4125974"/>
            <a:ext cx="5328593" cy="2592288"/>
          </a:xfrm>
          <a:prstGeom prst="rect">
            <a:avLst/>
          </a:prstGeom>
          <a:ln>
            <a:solidFill>
              <a:schemeClr val="accent6">
                <a:lumMod val="75000"/>
              </a:schemeClr>
            </a:solidFill>
          </a:ln>
        </p:spPr>
      </p:pic>
    </p:spTree>
    <p:extLst>
      <p:ext uri="{BB962C8B-B14F-4D97-AF65-F5344CB8AC3E}">
        <p14:creationId xmlns:p14="http://schemas.microsoft.com/office/powerpoint/2010/main" val="13291771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p:nvPr/>
        </p:nvSpPr>
        <p:spPr>
          <a:xfrm>
            <a:off x="251520" y="548680"/>
            <a:ext cx="8094972" cy="646331"/>
          </a:xfrm>
          <a:prstGeom prst="rect">
            <a:avLst/>
          </a:prstGeom>
        </p:spPr>
        <p:txBody>
          <a:bodyPr wrap="square">
            <a:spAutoFit/>
          </a:bodyPr>
          <a:lstStyle/>
          <a:p>
            <a:pPr>
              <a:buFont typeface="Arial" pitchFamily="34" charset="0"/>
              <a:buNone/>
            </a:pPr>
            <a:r>
              <a:rPr lang="en-GB" altLang="es-ES" b="1">
                <a:solidFill>
                  <a:srgbClr val="0000FF"/>
                </a:solidFill>
                <a:latin typeface="Arial" panose="020B0604020202020204" pitchFamily="34" charset="0"/>
                <a:cs typeface="Arial" panose="020B0604020202020204" pitchFamily="34" charset="0"/>
              </a:rPr>
              <a:t>SANDA WP6: Management, ND research coordination at EU level and Education and Training</a:t>
            </a:r>
          </a:p>
        </p:txBody>
      </p:sp>
      <p:sp>
        <p:nvSpPr>
          <p:cNvPr id="5" name="Rectangle 4"/>
          <p:cNvSpPr/>
          <p:nvPr/>
        </p:nvSpPr>
        <p:spPr>
          <a:xfrm>
            <a:off x="209588" y="1196752"/>
            <a:ext cx="8640960" cy="338554"/>
          </a:xfrm>
          <a:prstGeom prst="rect">
            <a:avLst/>
          </a:prstGeom>
        </p:spPr>
        <p:txBody>
          <a:bodyPr wrap="square">
            <a:spAutoFit/>
          </a:bodyPr>
          <a:lstStyle/>
          <a:p>
            <a:pPr>
              <a:spcBef>
                <a:spcPts val="600"/>
              </a:spcBef>
            </a:pPr>
            <a:r>
              <a:rPr lang="en-GB" sz="1600" b="1" u="sng">
                <a:latin typeface="Arial" panose="020B0604020202020204" pitchFamily="34" charset="0"/>
                <a:cs typeface="Arial" panose="020B0604020202020204" pitchFamily="34" charset="0"/>
              </a:rPr>
              <a:t>Task 6.1: Management :</a:t>
            </a:r>
            <a:r>
              <a:rPr lang="en-GB" sz="1600">
                <a:latin typeface="Arial" panose="020B0604020202020204" pitchFamily="34" charset="0"/>
                <a:cs typeface="Arial" panose="020B0604020202020204" pitchFamily="34" charset="0"/>
              </a:rPr>
              <a:t> DRUPAL CIEMAT hosted web pages: </a:t>
            </a:r>
            <a:r>
              <a:rPr lang="en-GB" sz="1600" b="1">
                <a:solidFill>
                  <a:srgbClr val="0000FF"/>
                </a:solidFill>
                <a:latin typeface="Arial" panose="020B0604020202020204" pitchFamily="34" charset="0"/>
                <a:cs typeface="Arial" panose="020B0604020202020204" pitchFamily="34" charset="0"/>
              </a:rPr>
              <a:t>http://www.sanda-nd.eu/</a:t>
            </a:r>
            <a:endParaRPr lang="en-GB" sz="1600" b="1" u="sng">
              <a:latin typeface="Arial" panose="020B0604020202020204" pitchFamily="34" charset="0"/>
              <a:cs typeface="Arial" panose="020B0604020202020204" pitchFamily="34" charset="0"/>
            </a:endParaRPr>
          </a:p>
        </p:txBody>
      </p:sp>
      <p:pic>
        <p:nvPicPr>
          <p:cNvPr id="6" name="Imagen 5" descr="Interfaz de usuario gráfica, Aplicación&#10;&#10;Descripción generada automáticamente">
            <a:extLst>
              <a:ext uri="{FF2B5EF4-FFF2-40B4-BE49-F238E27FC236}">
                <a16:creationId xmlns:a16="http://schemas.microsoft.com/office/drawing/2014/main" id="{F38BC002-DCF5-4046-854F-4D548AAE8AA4}"/>
              </a:ext>
            </a:extLst>
          </p:cNvPr>
          <p:cNvPicPr>
            <a:picLocks noChangeAspect="1"/>
          </p:cNvPicPr>
          <p:nvPr/>
        </p:nvPicPr>
        <p:blipFill rotWithShape="1">
          <a:blip r:embed="rId2">
            <a:extLst>
              <a:ext uri="{28A0092B-C50C-407E-A947-70E740481C1C}">
                <a14:useLocalDpi xmlns:a14="http://schemas.microsoft.com/office/drawing/2010/main" val="0"/>
              </a:ext>
            </a:extLst>
          </a:blip>
          <a:srcRect t="8001" b="17451"/>
          <a:stretch/>
        </p:blipFill>
        <p:spPr>
          <a:xfrm>
            <a:off x="539552" y="1628800"/>
            <a:ext cx="6624736" cy="5112568"/>
          </a:xfrm>
          <a:prstGeom prst="rect">
            <a:avLst/>
          </a:prstGeom>
        </p:spPr>
      </p:pic>
    </p:spTree>
    <p:extLst>
      <p:ext uri="{BB962C8B-B14F-4D97-AF65-F5344CB8AC3E}">
        <p14:creationId xmlns:p14="http://schemas.microsoft.com/office/powerpoint/2010/main" val="1616198371"/>
      </p:ext>
    </p:extLst>
  </p:cSld>
  <p:clrMapOvr>
    <a:masterClrMapping/>
  </p:clrMapOvr>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1235</Words>
  <Application>Microsoft Office PowerPoint</Application>
  <PresentationFormat>Presentación en pantalla (4:3)</PresentationFormat>
  <Paragraphs>97</Paragraphs>
  <Slides>13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13</vt:i4>
      </vt:variant>
    </vt:vector>
  </HeadingPairs>
  <TitlesOfParts>
    <vt:vector size="17" baseType="lpstr">
      <vt:lpstr>Arial</vt:lpstr>
      <vt:lpstr>Calibri</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Kike</dc:creator>
  <cp:lastModifiedBy>Enr Gon</cp:lastModifiedBy>
  <cp:revision>102</cp:revision>
  <dcterms:created xsi:type="dcterms:W3CDTF">2019-05-03T11:16:22Z</dcterms:created>
  <dcterms:modified xsi:type="dcterms:W3CDTF">2021-02-11T12:10:39Z</dcterms:modified>
</cp:coreProperties>
</file>