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74" r:id="rId4"/>
    <p:sldId id="276" r:id="rId5"/>
    <p:sldId id="277" r:id="rId6"/>
    <p:sldId id="278" r:id="rId7"/>
    <p:sldId id="279" r:id="rId8"/>
    <p:sldId id="275" r:id="rId9"/>
    <p:sldId id="280" r:id="rId10"/>
    <p:sldId id="281" r:id="rId11"/>
    <p:sldId id="272" r:id="rId1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92" d="100"/>
          <a:sy n="92" d="100"/>
        </p:scale>
        <p:origin x="270"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t>11/02/2021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7A847CFC-816F-41D0-AAC0-9BF4FEBC753E}" type="datetimeFigureOut">
              <a:rPr lang="es-ES" smtClean="0"/>
              <a:t>11/02/2021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7A847CFC-816F-41D0-AAC0-9BF4FEBC753E}" type="datetimeFigureOut">
              <a:rPr lang="es-ES" smtClean="0"/>
              <a:t>11/02/2021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7A847CFC-816F-41D0-AAC0-9BF4FEBC753E}" type="datetimeFigureOut">
              <a:rPr lang="es-ES" smtClean="0"/>
              <a:t>11/02/2021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t>11/02/2021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7A847CFC-816F-41D0-AAC0-9BF4FEBC753E}" type="datetimeFigureOut">
              <a:rPr lang="es-ES" smtClean="0"/>
              <a:t>11/02/2021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7A847CFC-816F-41D0-AAC0-9BF4FEBC753E}" type="datetimeFigureOut">
              <a:rPr lang="es-ES" smtClean="0"/>
              <a:t>11/02/2021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7A847CFC-816F-41D0-AAC0-9BF4FEBC753E}" type="datetimeFigureOut">
              <a:rPr lang="es-ES" smtClean="0"/>
              <a:t>11/02/2021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t>11/02/2021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11/02/2021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11/02/2021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t>11/02/2021</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s://ec.europa.eu/research/participants/docs/h2020-funding-guide/cross-cutting-issues/open-access-data-management/open-access_en.htm"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databib.org/" TargetMode="External"/><Relationship Id="rId2" Type="http://schemas.openxmlformats.org/officeDocument/2006/relationships/hyperlink" Target="https://www.re3data.org/" TargetMode="External"/><Relationship Id="rId1" Type="http://schemas.openxmlformats.org/officeDocument/2006/relationships/slideLayout" Target="../slideLayouts/slideLayout7.xml"/><Relationship Id="rId4" Type="http://schemas.openxmlformats.org/officeDocument/2006/relationships/hyperlink" Target="https://www.zenodo.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395536" y="1556792"/>
            <a:ext cx="8121445" cy="3896451"/>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None/>
            </a:pPr>
            <a:r>
              <a:rPr lang="en-US" altLang="es-ES" sz="2800" b="1" dirty="0">
                <a:latin typeface="Arial" panose="020B0604020202020204" pitchFamily="34" charset="0"/>
                <a:cs typeface="Arial" panose="020B0604020202020204" pitchFamily="34" charset="0"/>
              </a:rPr>
              <a:t>SUPPLYING ACCURATE NUCLEAR DATA FOR ENERGY AND NON-ENERGY APPLICATIONS</a:t>
            </a:r>
            <a:r>
              <a:rPr lang="en-US" altLang="es-ES" sz="4400" b="1" dirty="0">
                <a:latin typeface="Arial" panose="020B0604020202020204" pitchFamily="34" charset="0"/>
                <a:cs typeface="Arial" panose="020B0604020202020204" pitchFamily="34" charset="0"/>
              </a:rPr>
              <a:t> </a:t>
            </a:r>
          </a:p>
          <a:p>
            <a:pPr algn="ctr">
              <a:buFont typeface="Arial" pitchFamily="34" charset="0"/>
              <a:buNone/>
            </a:pPr>
            <a:r>
              <a:rPr lang="en-US" altLang="es-ES" sz="2800" dirty="0">
                <a:latin typeface="Arial" panose="020B0604020202020204" pitchFamily="34" charset="0"/>
                <a:cs typeface="Arial" panose="020B0604020202020204" pitchFamily="34" charset="0"/>
              </a:rPr>
              <a:t>General Meeting 2021</a:t>
            </a:r>
          </a:p>
          <a:p>
            <a:pPr algn="ctr">
              <a:buFont typeface="Arial" pitchFamily="34" charset="0"/>
              <a:buNone/>
            </a:pPr>
            <a:endParaRPr lang="en-US" altLang="es-ES" sz="1000" b="1" dirty="0">
              <a:latin typeface="Arial" panose="020B0604020202020204" pitchFamily="34" charset="0"/>
              <a:cs typeface="Arial" panose="020B0604020202020204" pitchFamily="34" charset="0"/>
            </a:endParaRPr>
          </a:p>
          <a:p>
            <a:pPr algn="ctr">
              <a:buFontTx/>
              <a:buNone/>
            </a:pPr>
            <a:r>
              <a:rPr lang="en-US" altLang="en-US" sz="2400" b="1" dirty="0">
                <a:solidFill>
                  <a:srgbClr val="0000FF"/>
                </a:solidFill>
                <a:latin typeface="Arial" panose="020B0604020202020204" pitchFamily="34" charset="0"/>
                <a:cs typeface="Arial" panose="020B0604020202020204" pitchFamily="34" charset="0"/>
              </a:rPr>
              <a:t>WP6- Task 6.4: Coordination of Dissemination and Communication activities</a:t>
            </a:r>
            <a:endParaRPr lang="en-US" altLang="en-US" sz="2400" dirty="0">
              <a:latin typeface="Arial" panose="020B0604020202020204" pitchFamily="34" charset="0"/>
              <a:cs typeface="Arial" panose="020B0604020202020204" pitchFamily="34" charset="0"/>
            </a:endParaRPr>
          </a:p>
          <a:p>
            <a:pPr algn="r">
              <a:buFontTx/>
              <a:buNone/>
            </a:pPr>
            <a:endParaRPr lang="en-US" altLang="en-US" sz="2400" dirty="0">
              <a:latin typeface="Arial" panose="020B0604020202020204" pitchFamily="34" charset="0"/>
              <a:cs typeface="Arial" panose="020B0604020202020204" pitchFamily="34" charset="0"/>
            </a:endParaRPr>
          </a:p>
          <a:p>
            <a:pPr algn="ctr">
              <a:buFontTx/>
              <a:buNone/>
            </a:pPr>
            <a:r>
              <a:rPr lang="en-US" altLang="en-US" sz="2000" u="sng" dirty="0">
                <a:latin typeface="Arial" panose="020B0604020202020204" pitchFamily="34" charset="0"/>
                <a:cs typeface="Arial" panose="020B0604020202020204" pitchFamily="34" charset="0"/>
              </a:rPr>
              <a:t>E.M. Gonzalez-Romero (CIEMAT)</a:t>
            </a:r>
          </a:p>
          <a:p>
            <a:pPr algn="ctr">
              <a:buFontTx/>
              <a:buNone/>
            </a:pPr>
            <a:endParaRPr lang="en-US" altLang="en-US" sz="2000" dirty="0">
              <a:latin typeface="Arial" panose="020B0604020202020204" pitchFamily="34" charset="0"/>
              <a:cs typeface="Arial" panose="020B0604020202020204" pitchFamily="34" charset="0"/>
            </a:endParaRPr>
          </a:p>
        </p:txBody>
      </p:sp>
      <p:sp>
        <p:nvSpPr>
          <p:cNvPr id="8" name="2 CuadroTexto">
            <a:extLst>
              <a:ext uri="{FF2B5EF4-FFF2-40B4-BE49-F238E27FC236}">
                <a16:creationId xmlns:a16="http://schemas.microsoft.com/office/drawing/2014/main" id="{961D9ED9-3DB9-4267-950A-FBF0D2AC2CCA}"/>
              </a:ext>
            </a:extLst>
          </p:cNvPr>
          <p:cNvSpPr txBox="1"/>
          <p:nvPr/>
        </p:nvSpPr>
        <p:spPr>
          <a:xfrm>
            <a:off x="395536" y="6381328"/>
            <a:ext cx="7989688" cy="276999"/>
          </a:xfrm>
          <a:prstGeom prst="rect">
            <a:avLst/>
          </a:prstGeom>
          <a:noFill/>
        </p:spPr>
        <p:txBody>
          <a:bodyPr wrap="non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latin typeface="Arial" panose="020B0604020202020204" pitchFamily="34" charset="0"/>
                <a:cs typeface="Arial" panose="020B0604020202020204" pitchFamily="34" charset="0"/>
              </a:rPr>
              <a:t>SANDA General meeting 2021    	     Videoconference (Zoom)   		  9</a:t>
            </a:r>
            <a:r>
              <a:rPr lang="en-US" sz="1200" baseline="30000" dirty="0">
                <a:latin typeface="Arial" panose="020B0604020202020204" pitchFamily="34" charset="0"/>
                <a:cs typeface="Arial" panose="020B0604020202020204" pitchFamily="34" charset="0"/>
              </a:rPr>
              <a:t>th</a:t>
            </a:r>
            <a:r>
              <a:rPr lang="en-US" sz="1200" dirty="0">
                <a:latin typeface="Arial" panose="020B0604020202020204" pitchFamily="34" charset="0"/>
                <a:cs typeface="Arial" panose="020B0604020202020204" pitchFamily="34" charset="0"/>
              </a:rPr>
              <a:t> February 2021 </a:t>
            </a:r>
          </a:p>
        </p:txBody>
      </p:sp>
      <p:pic>
        <p:nvPicPr>
          <p:cNvPr id="7" name="3 Imagen">
            <a:extLst>
              <a:ext uri="{FF2B5EF4-FFF2-40B4-BE49-F238E27FC236}">
                <a16:creationId xmlns:a16="http://schemas.microsoft.com/office/drawing/2014/main" id="{5FA25FC1-85D8-40AD-81BD-F417520269F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138698"/>
            <a:ext cx="1454637" cy="972182"/>
          </a:xfrm>
          <a:prstGeom prst="rect">
            <a:avLst/>
          </a:prstGeom>
        </p:spPr>
      </p:pic>
      <p:sp>
        <p:nvSpPr>
          <p:cNvPr id="9" name="4 CuadroTexto">
            <a:extLst>
              <a:ext uri="{FF2B5EF4-FFF2-40B4-BE49-F238E27FC236}">
                <a16:creationId xmlns:a16="http://schemas.microsoft.com/office/drawing/2014/main" id="{04BD7F75-26C8-4E54-8A4F-5E9AFBDDAC9D}"/>
              </a:ext>
            </a:extLst>
          </p:cNvPr>
          <p:cNvSpPr txBox="1"/>
          <p:nvPr/>
        </p:nvSpPr>
        <p:spPr>
          <a:xfrm>
            <a:off x="7020272" y="1074222"/>
            <a:ext cx="1728192" cy="338554"/>
          </a:xfrm>
          <a:prstGeom prst="rect">
            <a:avLst/>
          </a:prstGeom>
          <a:noFill/>
        </p:spPr>
        <p:txBody>
          <a:bodyPr wrap="square" rtlCol="0">
            <a:spAutoFit/>
          </a:bodyPr>
          <a:lstStyle/>
          <a:p>
            <a:r>
              <a:rPr lang="es-ES" sz="1600" b="1" dirty="0">
                <a:solidFill>
                  <a:srgbClr val="000099"/>
                </a:solidFill>
                <a:latin typeface="Arial" panose="020B0604020202020204" pitchFamily="34" charset="0"/>
                <a:cs typeface="Arial" panose="020B0604020202020204" pitchFamily="34" charset="0"/>
              </a:rPr>
              <a:t>HORIZON 2020</a:t>
            </a:r>
          </a:p>
        </p:txBody>
      </p:sp>
      <p:pic>
        <p:nvPicPr>
          <p:cNvPr id="10" name="Picture 2" descr="E:\u3360\Privada\Kike\8FP\H2020\projects\SANDA\Logo\Logo SANDA_v1.png">
            <a:extLst>
              <a:ext uri="{FF2B5EF4-FFF2-40B4-BE49-F238E27FC236}">
                <a16:creationId xmlns:a16="http://schemas.microsoft.com/office/drawing/2014/main" id="{977B7242-4CCD-43E4-A2C4-D5B9148AE3A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2362466" cy="1484784"/>
          </a:xfrm>
          <a:prstGeom prst="rect">
            <a:avLst/>
          </a:prstGeom>
          <a:noFill/>
          <a:extLst>
            <a:ext uri="{909E8E84-426E-40DD-AFC4-6F175D3DCCD1}">
              <a14:hiddenFill xmlns:a14="http://schemas.microsoft.com/office/drawing/2010/main">
                <a:solidFill>
                  <a:srgbClr val="FFFFFF"/>
                </a:solidFill>
              </a14:hiddenFill>
            </a:ext>
          </a:extLst>
        </p:spPr>
      </p:pic>
      <p:sp>
        <p:nvSpPr>
          <p:cNvPr id="11" name="CuadroTexto 10">
            <a:extLst>
              <a:ext uri="{FF2B5EF4-FFF2-40B4-BE49-F238E27FC236}">
                <a16:creationId xmlns:a16="http://schemas.microsoft.com/office/drawing/2014/main" id="{F699D033-7A78-4AE5-A5E2-E87E69F92495}"/>
              </a:ext>
            </a:extLst>
          </p:cNvPr>
          <p:cNvSpPr txBox="1"/>
          <p:nvPr/>
        </p:nvSpPr>
        <p:spPr>
          <a:xfrm>
            <a:off x="3232664" y="412502"/>
            <a:ext cx="2678671" cy="769441"/>
          </a:xfrm>
          <a:prstGeom prst="rect">
            <a:avLst/>
          </a:prstGeom>
          <a:noFill/>
        </p:spPr>
        <p:txBody>
          <a:bodyPr wrap="square">
            <a:spAutoFit/>
          </a:bodyPr>
          <a:lstStyle/>
          <a:p>
            <a:r>
              <a:rPr lang="en-US" altLang="es-ES" sz="4400" b="1" dirty="0">
                <a:latin typeface="Arial" panose="020B0604020202020204" pitchFamily="34" charset="0"/>
                <a:cs typeface="Arial" panose="020B0604020202020204" pitchFamily="34" charset="0"/>
              </a:rPr>
              <a:t>SANDA</a:t>
            </a:r>
            <a:endParaRPr lang="es-ES" sz="4400" dirty="0"/>
          </a:p>
        </p:txBody>
      </p:sp>
    </p:spTree>
    <p:extLst>
      <p:ext uri="{BB962C8B-B14F-4D97-AF65-F5344CB8AC3E}">
        <p14:creationId xmlns:p14="http://schemas.microsoft.com/office/powerpoint/2010/main" val="23307018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9CEFCC6E-208E-4ECA-9361-6D3EB33C5448}"/>
              </a:ext>
            </a:extLst>
          </p:cNvPr>
          <p:cNvSpPr/>
          <p:nvPr/>
        </p:nvSpPr>
        <p:spPr>
          <a:xfrm>
            <a:off x="-9832" y="0"/>
            <a:ext cx="511278"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Rectángulo 2">
            <a:extLst>
              <a:ext uri="{FF2B5EF4-FFF2-40B4-BE49-F238E27FC236}">
                <a16:creationId xmlns:a16="http://schemas.microsoft.com/office/drawing/2014/main" id="{59D1A50B-857D-46DD-9D05-C8530475C2FD}"/>
              </a:ext>
            </a:extLst>
          </p:cNvPr>
          <p:cNvSpPr/>
          <p:nvPr/>
        </p:nvSpPr>
        <p:spPr>
          <a:xfrm>
            <a:off x="8632722" y="0"/>
            <a:ext cx="511278"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angle 3">
            <a:extLst>
              <a:ext uri="{FF2B5EF4-FFF2-40B4-BE49-F238E27FC236}">
                <a16:creationId xmlns:a16="http://schemas.microsoft.com/office/drawing/2014/main" id="{EF381074-5D8D-4DBA-ADFF-A2519B3685AA}"/>
              </a:ext>
            </a:extLst>
          </p:cNvPr>
          <p:cNvSpPr txBox="1">
            <a:spLocks noChangeArrowheads="1"/>
          </p:cNvSpPr>
          <p:nvPr/>
        </p:nvSpPr>
        <p:spPr>
          <a:xfrm>
            <a:off x="521109" y="404664"/>
            <a:ext cx="8121445" cy="566308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None/>
            </a:pPr>
            <a:r>
              <a:rPr lang="en-US" altLang="es-ES" sz="2400" b="1" dirty="0">
                <a:solidFill>
                  <a:srgbClr val="0000FF"/>
                </a:solidFill>
                <a:latin typeface="Arial" panose="020B0604020202020204" pitchFamily="34" charset="0"/>
                <a:cs typeface="Arial" panose="020B0604020202020204" pitchFamily="34" charset="0"/>
              </a:rPr>
              <a:t>Open access to Research Data</a:t>
            </a:r>
          </a:p>
          <a:p>
            <a:pPr marL="0" indent="0">
              <a:spcBef>
                <a:spcPts val="1200"/>
              </a:spcBef>
              <a:buNone/>
            </a:pPr>
            <a:r>
              <a:rPr lang="en-US" altLang="en-US" sz="1600" b="1" dirty="0">
                <a:solidFill>
                  <a:srgbClr val="C00000"/>
                </a:solidFill>
                <a:latin typeface="Arial" panose="020B0604020202020204" pitchFamily="34" charset="0"/>
                <a:cs typeface="Arial" panose="020B0604020202020204" pitchFamily="34" charset="0"/>
              </a:rPr>
              <a:t>SANDA proposed to provide open access to research data</a:t>
            </a:r>
          </a:p>
          <a:p>
            <a:pPr marL="0" indent="0">
              <a:spcBef>
                <a:spcPts val="1200"/>
              </a:spcBef>
              <a:buNone/>
            </a:pPr>
            <a:r>
              <a:rPr lang="en-US" sz="1400" dirty="0">
                <a:latin typeface="Arial" panose="020B0604020202020204" pitchFamily="34" charset="0"/>
                <a:cs typeface="Arial" panose="020B0604020202020204" pitchFamily="34" charset="0"/>
              </a:rPr>
              <a:t>In the proposal and the grant agreement we indicated that: For the nuclear data produced by the project, either experimental or evaluated, the main dissemination path is the well-established </a:t>
            </a:r>
            <a:r>
              <a:rPr lang="en-US" sz="1400" dirty="0">
                <a:solidFill>
                  <a:srgbClr val="0000FF"/>
                </a:solidFill>
                <a:latin typeface="Arial" panose="020B0604020202020204" pitchFamily="34" charset="0"/>
                <a:cs typeface="Arial" panose="020B0604020202020204" pitchFamily="34" charset="0"/>
              </a:rPr>
              <a:t>international libraries and international nuclear data centers coordinated by IAEA</a:t>
            </a:r>
            <a:r>
              <a:rPr lang="en-US" sz="1400" dirty="0">
                <a:latin typeface="Arial" panose="020B0604020202020204" pitchFamily="34" charset="0"/>
                <a:cs typeface="Arial" panose="020B0604020202020204" pitchFamily="34" charset="0"/>
              </a:rPr>
              <a:t>, https://www-nds.iaea.org/, </a:t>
            </a:r>
            <a:r>
              <a:rPr lang="en-US" sz="1400" dirty="0">
                <a:solidFill>
                  <a:srgbClr val="0000FF"/>
                </a:solidFill>
                <a:latin typeface="Arial" panose="020B0604020202020204" pitchFamily="34" charset="0"/>
                <a:cs typeface="Arial" panose="020B0604020202020204" pitchFamily="34" charset="0"/>
              </a:rPr>
              <a:t>and by the NEA Data bank</a:t>
            </a:r>
            <a:r>
              <a:rPr lang="en-US" sz="1400" dirty="0">
                <a:latin typeface="Arial" panose="020B0604020202020204" pitchFamily="34" charset="0"/>
                <a:cs typeface="Arial" panose="020B0604020202020204" pitchFamily="34" charset="0"/>
              </a:rPr>
              <a:t>, https://www.oecd-nea.org/databank/. </a:t>
            </a:r>
          </a:p>
          <a:p>
            <a:pPr marL="0" indent="0">
              <a:spcBef>
                <a:spcPts val="1200"/>
              </a:spcBef>
              <a:buNone/>
            </a:pPr>
            <a:r>
              <a:rPr lang="en-US" sz="1400" dirty="0">
                <a:latin typeface="Arial" panose="020B0604020202020204" pitchFamily="34" charset="0"/>
                <a:cs typeface="Arial" panose="020B0604020202020204" pitchFamily="34" charset="0"/>
              </a:rPr>
              <a:t>These organizations maintain on their own resources an infrastructure that receives, tests, archives, stores and distribute both </a:t>
            </a:r>
            <a:r>
              <a:rPr lang="en-US" sz="1400" dirty="0">
                <a:solidFill>
                  <a:srgbClr val="0000FF"/>
                </a:solidFill>
                <a:latin typeface="Arial" panose="020B0604020202020204" pitchFamily="34" charset="0"/>
                <a:cs typeface="Arial" panose="020B0604020202020204" pitchFamily="34" charset="0"/>
              </a:rPr>
              <a:t>experimental nuclear data in the </a:t>
            </a:r>
            <a:r>
              <a:rPr lang="en-US" sz="1400" b="1" dirty="0">
                <a:solidFill>
                  <a:srgbClr val="0000FF"/>
                </a:solidFill>
                <a:latin typeface="Arial" panose="020B0604020202020204" pitchFamily="34" charset="0"/>
                <a:cs typeface="Arial" panose="020B0604020202020204" pitchFamily="34" charset="0"/>
              </a:rPr>
              <a:t>EXFOR</a:t>
            </a:r>
            <a:r>
              <a:rPr lang="en-US" sz="1400" dirty="0">
                <a:solidFill>
                  <a:srgbClr val="0000FF"/>
                </a:solidFill>
                <a:latin typeface="Arial" panose="020B0604020202020204" pitchFamily="34" charset="0"/>
                <a:cs typeface="Arial" panose="020B0604020202020204" pitchFamily="34" charset="0"/>
              </a:rPr>
              <a:t> format and evaluated nuclear data libraries in the standard formats of </a:t>
            </a:r>
            <a:r>
              <a:rPr lang="en-US" sz="1400" b="1" dirty="0">
                <a:solidFill>
                  <a:srgbClr val="0000FF"/>
                </a:solidFill>
                <a:latin typeface="Arial" panose="020B0604020202020204" pitchFamily="34" charset="0"/>
                <a:cs typeface="Arial" panose="020B0604020202020204" pitchFamily="34" charset="0"/>
              </a:rPr>
              <a:t>ENDF and ENSDF</a:t>
            </a:r>
            <a:r>
              <a:rPr lang="en-US" sz="1400" dirty="0">
                <a:latin typeface="Arial" panose="020B0604020202020204" pitchFamily="34" charset="0"/>
                <a:cs typeface="Arial" panose="020B0604020202020204" pitchFamily="34" charset="0"/>
              </a:rPr>
              <a:t>. </a:t>
            </a:r>
          </a:p>
          <a:p>
            <a:pPr marL="0" indent="0">
              <a:spcBef>
                <a:spcPts val="1200"/>
              </a:spcBef>
              <a:buNone/>
            </a:pPr>
            <a:r>
              <a:rPr lang="en-US" sz="1400" dirty="0">
                <a:latin typeface="Arial" panose="020B0604020202020204" pitchFamily="34" charset="0"/>
                <a:cs typeface="Arial" panose="020B0604020202020204" pitchFamily="34" charset="0"/>
              </a:rPr>
              <a:t>The project will communicate all experimental data to the </a:t>
            </a:r>
            <a:r>
              <a:rPr lang="en-US" sz="1400" dirty="0">
                <a:solidFill>
                  <a:srgbClr val="0000FF"/>
                </a:solidFill>
                <a:latin typeface="Arial" panose="020B0604020202020204" pitchFamily="34" charset="0"/>
                <a:cs typeface="Arial" panose="020B0604020202020204" pitchFamily="34" charset="0"/>
              </a:rPr>
              <a:t>EXFOR </a:t>
            </a:r>
            <a:r>
              <a:rPr lang="en-US" sz="1400" dirty="0">
                <a:latin typeface="Arial" panose="020B0604020202020204" pitchFamily="34" charset="0"/>
                <a:cs typeface="Arial" panose="020B0604020202020204" pitchFamily="34" charset="0"/>
              </a:rPr>
              <a:t>nuclear database of the IAEA. For most evaluated data (cross sections, decay data, fission yields,...) the project will liaise with the </a:t>
            </a:r>
            <a:r>
              <a:rPr lang="en-US" sz="1400" dirty="0">
                <a:solidFill>
                  <a:srgbClr val="0000FF"/>
                </a:solidFill>
                <a:latin typeface="Arial" panose="020B0604020202020204" pitchFamily="34" charset="0"/>
                <a:cs typeface="Arial" panose="020B0604020202020204" pitchFamily="34" charset="0"/>
              </a:rPr>
              <a:t>JEFF project</a:t>
            </a:r>
            <a:r>
              <a:rPr lang="en-US" sz="1400" dirty="0">
                <a:latin typeface="Arial" panose="020B0604020202020204" pitchFamily="34" charset="0"/>
                <a:cs typeface="Arial" panose="020B0604020202020204" pitchFamily="34" charset="0"/>
              </a:rPr>
              <a:t> (NEA/OECD) to make sure that the results (transmitted in the form of ENDF-formatted evaluated files) received priority consideration for inclusion in the JEFF-4 library. There will then be available from the NEA data Bank and from the IAEA ENDF area https://www-nds.iaea.org/exfor/endf.htm. </a:t>
            </a:r>
          </a:p>
          <a:p>
            <a:pPr marL="0" indent="0">
              <a:spcBef>
                <a:spcPts val="1200"/>
              </a:spcBef>
              <a:buNone/>
            </a:pPr>
            <a:r>
              <a:rPr lang="en-US" sz="1400" dirty="0">
                <a:latin typeface="Arial" panose="020B0604020202020204" pitchFamily="34" charset="0"/>
                <a:cs typeface="Arial" panose="020B0604020202020204" pitchFamily="34" charset="0"/>
              </a:rPr>
              <a:t>Finally, for the evaluated nuclear structure data the project will update </a:t>
            </a:r>
            <a:r>
              <a:rPr lang="en-US" sz="1400" dirty="0">
                <a:solidFill>
                  <a:srgbClr val="0000FF"/>
                </a:solidFill>
                <a:latin typeface="Arial" panose="020B0604020202020204" pitchFamily="34" charset="0"/>
                <a:cs typeface="Arial" panose="020B0604020202020204" pitchFamily="34" charset="0"/>
              </a:rPr>
              <a:t>ENSDF</a:t>
            </a:r>
            <a:r>
              <a:rPr lang="en-US" sz="1400" dirty="0">
                <a:latin typeface="Arial" panose="020B0604020202020204" pitchFamily="34" charset="0"/>
                <a:cs typeface="Arial" panose="020B0604020202020204" pitchFamily="34" charset="0"/>
              </a:rPr>
              <a:t> files and update them to the IAEA data repository and distribution http://www.nndc.bnl.gov/ensdf/.</a:t>
            </a:r>
          </a:p>
          <a:p>
            <a:pPr marL="0" indent="0">
              <a:spcBef>
                <a:spcPts val="1200"/>
              </a:spcBef>
              <a:buNone/>
            </a:pPr>
            <a:r>
              <a:rPr lang="en-US" sz="1400" dirty="0">
                <a:latin typeface="Arial" panose="020B0604020202020204" pitchFamily="34" charset="0"/>
                <a:cs typeface="Arial" panose="020B0604020202020204" pitchFamily="34" charset="0"/>
              </a:rPr>
              <a:t>All data from IAEA nuclear data databases (EXFOR, ENDF, ENSDF,…) are openly available and both </a:t>
            </a:r>
            <a:r>
              <a:rPr lang="en-US" sz="1400" dirty="0">
                <a:solidFill>
                  <a:srgbClr val="0000FF"/>
                </a:solidFill>
                <a:latin typeface="Arial" panose="020B0604020202020204" pitchFamily="34" charset="0"/>
                <a:cs typeface="Arial" panose="020B0604020202020204" pitchFamily="34" charset="0"/>
              </a:rPr>
              <a:t>NEA and IAEA provide software and tools to access, validate and mine these databases</a:t>
            </a:r>
            <a:r>
              <a:rPr lang="en-US" sz="1400" dirty="0">
                <a:latin typeface="Arial" panose="020B0604020202020204" pitchFamily="34" charset="0"/>
                <a:cs typeface="Arial" panose="020B0604020202020204" pitchFamily="34" charset="0"/>
              </a:rPr>
              <a:t>.</a:t>
            </a:r>
          </a:p>
          <a:p>
            <a:pPr marL="0" indent="0">
              <a:spcBef>
                <a:spcPts val="1200"/>
              </a:spcBef>
              <a:buNone/>
            </a:pPr>
            <a:r>
              <a:rPr lang="en-US" sz="1400" dirty="0">
                <a:latin typeface="Arial" panose="020B0604020202020204" pitchFamily="34" charset="0"/>
                <a:cs typeface="Arial" panose="020B0604020202020204" pitchFamily="34" charset="0"/>
              </a:rPr>
              <a:t>In addition, we will evaluate the options of </a:t>
            </a:r>
            <a:r>
              <a:rPr lang="en-US" sz="1400" dirty="0" err="1">
                <a:latin typeface="Arial" panose="020B0604020202020204" pitchFamily="34" charset="0"/>
                <a:cs typeface="Arial" panose="020B0604020202020204" pitchFamily="34" charset="0"/>
              </a:rPr>
              <a:t>Zenodo</a:t>
            </a:r>
            <a:r>
              <a:rPr lang="en-US" sz="1400" dirty="0">
                <a:latin typeface="Arial" panose="020B0604020202020204" pitchFamily="34" charset="0"/>
                <a:cs typeface="Arial" panose="020B0604020202020204" pitchFamily="34" charset="0"/>
              </a:rPr>
              <a:t>, Open AIRE and others within the WP6.</a:t>
            </a:r>
          </a:p>
        </p:txBody>
      </p:sp>
    </p:spTree>
    <p:extLst>
      <p:ext uri="{BB962C8B-B14F-4D97-AF65-F5344CB8AC3E}">
        <p14:creationId xmlns:p14="http://schemas.microsoft.com/office/powerpoint/2010/main" val="16570522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Rectángulo"/>
          <p:cNvSpPr/>
          <p:nvPr/>
        </p:nvSpPr>
        <p:spPr>
          <a:xfrm>
            <a:off x="251520" y="548680"/>
            <a:ext cx="8094972" cy="646331"/>
          </a:xfrm>
          <a:prstGeom prst="rect">
            <a:avLst/>
          </a:prstGeom>
        </p:spPr>
        <p:txBody>
          <a:bodyPr wrap="square">
            <a:spAutoFit/>
          </a:bodyPr>
          <a:lstStyle/>
          <a:p>
            <a:pPr>
              <a:buFont typeface="Arial" pitchFamily="34" charset="0"/>
              <a:buNone/>
            </a:pPr>
            <a:r>
              <a:rPr lang="en-US" altLang="es-ES" b="1" dirty="0">
                <a:solidFill>
                  <a:srgbClr val="0000FF"/>
                </a:solidFill>
                <a:latin typeface="Arial" panose="020B0604020202020204" pitchFamily="34" charset="0"/>
                <a:cs typeface="Arial" panose="020B0604020202020204" pitchFamily="34" charset="0"/>
              </a:rPr>
              <a:t>SANDA WP6: Management, ND research coordination at EU level and Education and Training</a:t>
            </a:r>
          </a:p>
        </p:txBody>
      </p:sp>
      <p:sp>
        <p:nvSpPr>
          <p:cNvPr id="5" name="Rectangle 4"/>
          <p:cNvSpPr/>
          <p:nvPr/>
        </p:nvSpPr>
        <p:spPr>
          <a:xfrm>
            <a:off x="227218" y="1340768"/>
            <a:ext cx="8640960" cy="646331"/>
          </a:xfrm>
          <a:prstGeom prst="rect">
            <a:avLst/>
          </a:prstGeom>
        </p:spPr>
        <p:txBody>
          <a:bodyPr wrap="square">
            <a:spAutoFit/>
          </a:bodyPr>
          <a:lstStyle/>
          <a:p>
            <a:pPr>
              <a:spcBef>
                <a:spcPts val="600"/>
              </a:spcBef>
            </a:pPr>
            <a:r>
              <a:rPr lang="en-US" b="1" u="sng" dirty="0">
                <a:latin typeface="Arial" panose="020B0604020202020204" pitchFamily="34" charset="0"/>
                <a:cs typeface="Arial" panose="020B0604020202020204" pitchFamily="34" charset="0"/>
              </a:rPr>
              <a:t>Task 6.4: Coordination of Dissemination and Communication activities:</a:t>
            </a:r>
            <a:r>
              <a:rPr lang="en-US" dirty="0">
                <a:latin typeface="Arial" panose="020B0604020202020204" pitchFamily="34" charset="0"/>
                <a:cs typeface="Arial" panose="020B0604020202020204" pitchFamily="34" charset="0"/>
              </a:rPr>
              <a:t> </a:t>
            </a:r>
            <a:r>
              <a:rPr lang="es-ES" dirty="0">
                <a:latin typeface="Arial" panose="020B0604020202020204" pitchFamily="34" charset="0"/>
                <a:cs typeface="Arial" panose="020B0604020202020204" pitchFamily="34" charset="0"/>
              </a:rPr>
              <a:t>CIEMAT </a:t>
            </a:r>
            <a:endParaRPr lang="en-US" b="1" u="sng" dirty="0">
              <a:latin typeface="Arial" panose="020B0604020202020204" pitchFamily="34" charset="0"/>
              <a:cs typeface="Arial" panose="020B0604020202020204" pitchFamily="34" charset="0"/>
            </a:endParaRPr>
          </a:p>
        </p:txBody>
      </p:sp>
      <p:sp>
        <p:nvSpPr>
          <p:cNvPr id="6" name="5 Rectángulo"/>
          <p:cNvSpPr/>
          <p:nvPr/>
        </p:nvSpPr>
        <p:spPr>
          <a:xfrm>
            <a:off x="227218" y="2276872"/>
            <a:ext cx="8538877" cy="2477601"/>
          </a:xfrm>
          <a:prstGeom prst="rect">
            <a:avLst/>
          </a:prstGeom>
        </p:spPr>
        <p:txBody>
          <a:bodyPr wrap="square">
            <a:spAutoFit/>
          </a:bodyPr>
          <a:lstStyle/>
          <a:p>
            <a:pPr>
              <a:spcBef>
                <a:spcPts val="600"/>
              </a:spcBef>
            </a:pPr>
            <a:r>
              <a:rPr lang="en-US" sz="1600" dirty="0">
                <a:latin typeface="Arial" panose="020B0604020202020204" pitchFamily="34" charset="0"/>
                <a:cs typeface="Arial" panose="020B0604020202020204" pitchFamily="34" charset="0"/>
              </a:rPr>
              <a:t>Attention to comply with the </a:t>
            </a:r>
            <a:r>
              <a:rPr lang="en-US" sz="1600" dirty="0">
                <a:solidFill>
                  <a:srgbClr val="0000FF"/>
                </a:solidFill>
                <a:latin typeface="Arial" panose="020B0604020202020204" pitchFamily="34" charset="0"/>
                <a:cs typeface="Arial" panose="020B0604020202020204" pitchFamily="34" charset="0"/>
              </a:rPr>
              <a:t>Open Research Data Pilot </a:t>
            </a:r>
            <a:r>
              <a:rPr lang="en-US" sz="1600" dirty="0">
                <a:latin typeface="Arial" panose="020B0604020202020204" pitchFamily="34" charset="0"/>
                <a:cs typeface="Arial" panose="020B0604020202020204" pitchFamily="34" charset="0"/>
              </a:rPr>
              <a:t>and </a:t>
            </a:r>
            <a:r>
              <a:rPr lang="en-US" sz="1600" dirty="0">
                <a:solidFill>
                  <a:srgbClr val="0000FF"/>
                </a:solidFill>
                <a:latin typeface="Arial" panose="020B0604020202020204" pitchFamily="34" charset="0"/>
                <a:cs typeface="Arial" panose="020B0604020202020204" pitchFamily="34" charset="0"/>
              </a:rPr>
              <a:t>Open access to publications</a:t>
            </a:r>
          </a:p>
          <a:p>
            <a:pPr>
              <a:spcBef>
                <a:spcPts val="600"/>
              </a:spcBef>
            </a:pPr>
            <a:endParaRPr lang="en-US" sz="1600" b="1" u="sng" dirty="0">
              <a:latin typeface="Arial" panose="020B0604020202020204" pitchFamily="34" charset="0"/>
              <a:cs typeface="Arial" panose="020B0604020202020204" pitchFamily="34" charset="0"/>
            </a:endParaRPr>
          </a:p>
          <a:p>
            <a:pPr>
              <a:spcBef>
                <a:spcPts val="600"/>
              </a:spcBef>
            </a:pPr>
            <a:r>
              <a:rPr lang="en-US" sz="1600" b="1" u="sng" dirty="0">
                <a:latin typeface="Arial" panose="020B0604020202020204" pitchFamily="34" charset="0"/>
                <a:cs typeface="Arial" panose="020B0604020202020204" pitchFamily="34" charset="0"/>
              </a:rPr>
              <a:t>Deliverables</a:t>
            </a:r>
            <a:r>
              <a:rPr lang="en-US" dirty="0">
                <a:latin typeface="Arial" panose="020B0604020202020204" pitchFamily="34" charset="0"/>
                <a:cs typeface="Arial" panose="020B0604020202020204" pitchFamily="34" charset="0"/>
              </a:rPr>
              <a:t>:</a:t>
            </a:r>
          </a:p>
          <a:p>
            <a:pPr marL="285750" indent="-107950">
              <a:spcBef>
                <a:spcPts val="600"/>
              </a:spcBef>
              <a:buFont typeface="Arial" panose="020B0604020202020204" pitchFamily="34" charset="0"/>
              <a:buChar char="•"/>
            </a:pPr>
            <a:r>
              <a:rPr lang="en-US" sz="1600" dirty="0">
                <a:solidFill>
                  <a:srgbClr val="0000FF"/>
                </a:solidFill>
                <a:latin typeface="Arial" panose="020B0604020202020204" pitchFamily="34" charset="0"/>
                <a:cs typeface="Arial" panose="020B0604020202020204" pitchFamily="34" charset="0"/>
              </a:rPr>
              <a:t>D.6.4 : “Project presentation” CIEMAT, Month 3, Public. </a:t>
            </a:r>
            <a:r>
              <a:rPr lang="en-US" sz="1600" b="1" dirty="0">
                <a:solidFill>
                  <a:srgbClr val="00B050"/>
                </a:solidFill>
                <a:latin typeface="Arial" panose="020B0604020202020204" pitchFamily="34" charset="0"/>
                <a:cs typeface="Arial" panose="020B0604020202020204" pitchFamily="34" charset="0"/>
              </a:rPr>
              <a:t>DONE</a:t>
            </a:r>
          </a:p>
          <a:p>
            <a:pPr marL="285750" indent="-107950">
              <a:spcBef>
                <a:spcPts val="600"/>
              </a:spcBef>
              <a:buFont typeface="Arial" panose="020B0604020202020204" pitchFamily="34" charset="0"/>
              <a:buChar char="•"/>
            </a:pPr>
            <a:r>
              <a:rPr lang="en-US" sz="1600" dirty="0">
                <a:solidFill>
                  <a:srgbClr val="0000FF"/>
                </a:solidFill>
                <a:latin typeface="Arial" panose="020B0604020202020204" pitchFamily="34" charset="0"/>
                <a:cs typeface="Arial" panose="020B0604020202020204" pitchFamily="34" charset="0"/>
              </a:rPr>
              <a:t>D.6.5 : “Project Communication and Dissemination Action Plan”: CIEMAT, Month 6, Public.</a:t>
            </a:r>
            <a:r>
              <a:rPr lang="en-US" sz="1600" b="1" dirty="0">
                <a:solidFill>
                  <a:srgbClr val="FF0000"/>
                </a:solidFill>
                <a:latin typeface="Arial" panose="020B0604020202020204" pitchFamily="34" charset="0"/>
                <a:cs typeface="Arial" panose="020B0604020202020204" pitchFamily="34" charset="0"/>
              </a:rPr>
              <a:t> </a:t>
            </a:r>
            <a:r>
              <a:rPr lang="en-US" sz="1600" b="1" dirty="0">
                <a:solidFill>
                  <a:srgbClr val="00B050"/>
                </a:solidFill>
                <a:latin typeface="Arial" panose="020B0604020202020204" pitchFamily="34" charset="0"/>
                <a:cs typeface="Arial" panose="020B0604020202020204" pitchFamily="34" charset="0"/>
              </a:rPr>
              <a:t>DONE</a:t>
            </a:r>
            <a:endParaRPr lang="en-US" sz="1600" dirty="0">
              <a:solidFill>
                <a:srgbClr val="00B050"/>
              </a:solidFill>
              <a:latin typeface="Arial" panose="020B0604020202020204" pitchFamily="34" charset="0"/>
              <a:cs typeface="Arial" panose="020B0604020202020204" pitchFamily="34" charset="0"/>
            </a:endParaRPr>
          </a:p>
          <a:p>
            <a:pPr marL="285750" indent="-107950">
              <a:spcBef>
                <a:spcPts val="600"/>
              </a:spcBef>
              <a:buFont typeface="Arial" panose="020B0604020202020204" pitchFamily="34" charset="0"/>
              <a:buChar char="•"/>
            </a:pPr>
            <a:r>
              <a:rPr lang="en-US" sz="1600" dirty="0">
                <a:solidFill>
                  <a:srgbClr val="0000FF"/>
                </a:solidFill>
                <a:latin typeface="Arial" panose="020B0604020202020204" pitchFamily="34" charset="0"/>
                <a:cs typeface="Arial" panose="020B0604020202020204" pitchFamily="34" charset="0"/>
              </a:rPr>
              <a:t>D.6.6 : “Project Data Management Plan”: CIEMAT, Month 6, Public.</a:t>
            </a:r>
            <a:r>
              <a:rPr lang="en-US" sz="1600" b="1" dirty="0">
                <a:solidFill>
                  <a:srgbClr val="FF0000"/>
                </a:solidFill>
                <a:latin typeface="Arial" panose="020B0604020202020204" pitchFamily="34" charset="0"/>
                <a:cs typeface="Arial" panose="020B0604020202020204" pitchFamily="34" charset="0"/>
              </a:rPr>
              <a:t> Pending needs to be completed soon.</a:t>
            </a:r>
            <a:endParaRPr lang="en-US" sz="1600" dirty="0">
              <a:solidFill>
                <a:srgbClr val="0000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098531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Rectángulo"/>
          <p:cNvSpPr/>
          <p:nvPr/>
        </p:nvSpPr>
        <p:spPr>
          <a:xfrm>
            <a:off x="251520" y="548680"/>
            <a:ext cx="8094972" cy="646331"/>
          </a:xfrm>
          <a:prstGeom prst="rect">
            <a:avLst/>
          </a:prstGeom>
        </p:spPr>
        <p:txBody>
          <a:bodyPr wrap="square">
            <a:spAutoFit/>
          </a:bodyPr>
          <a:lstStyle/>
          <a:p>
            <a:pPr>
              <a:buFont typeface="Arial" pitchFamily="34" charset="0"/>
              <a:buNone/>
            </a:pPr>
            <a:r>
              <a:rPr lang="en-US" altLang="es-ES" b="1" dirty="0">
                <a:solidFill>
                  <a:srgbClr val="0000FF"/>
                </a:solidFill>
                <a:latin typeface="Arial" panose="020B0604020202020204" pitchFamily="34" charset="0"/>
                <a:cs typeface="Arial" panose="020B0604020202020204" pitchFamily="34" charset="0"/>
              </a:rPr>
              <a:t>SANDA Task 6.4: Coordination of Dissemination and Communication activities. </a:t>
            </a:r>
            <a:r>
              <a:rPr lang="en-US" altLang="es-ES" dirty="0">
                <a:latin typeface="Arial" panose="020B0604020202020204" pitchFamily="34" charset="0"/>
                <a:cs typeface="Arial" panose="020B0604020202020204" pitchFamily="34" charset="0"/>
              </a:rPr>
              <a:t>CIEMAT</a:t>
            </a:r>
          </a:p>
        </p:txBody>
      </p:sp>
      <p:sp>
        <p:nvSpPr>
          <p:cNvPr id="5" name="Rectangle 4"/>
          <p:cNvSpPr/>
          <p:nvPr/>
        </p:nvSpPr>
        <p:spPr>
          <a:xfrm>
            <a:off x="251520" y="1340768"/>
            <a:ext cx="8712968" cy="5247590"/>
          </a:xfrm>
          <a:prstGeom prst="rect">
            <a:avLst/>
          </a:prstGeom>
        </p:spPr>
        <p:txBody>
          <a:bodyPr wrap="square">
            <a:spAutoFit/>
          </a:bodyPr>
          <a:lstStyle/>
          <a:p>
            <a:pPr>
              <a:spcBef>
                <a:spcPts val="600"/>
              </a:spcBef>
            </a:pPr>
            <a:r>
              <a:rPr lang="en-US" sz="1400" dirty="0">
                <a:latin typeface="Arial" panose="020B0604020202020204" pitchFamily="34" charset="0"/>
                <a:cs typeface="Arial" panose="020B0604020202020204" pitchFamily="34" charset="0"/>
              </a:rPr>
              <a:t>This task will prepare a </a:t>
            </a:r>
            <a:r>
              <a:rPr lang="en-US" sz="1400" dirty="0">
                <a:solidFill>
                  <a:srgbClr val="0000FF"/>
                </a:solidFill>
                <a:latin typeface="Arial" panose="020B0604020202020204" pitchFamily="34" charset="0"/>
                <a:cs typeface="Arial" panose="020B0604020202020204" pitchFamily="34" charset="0"/>
              </a:rPr>
              <a:t>Project presentation </a:t>
            </a:r>
            <a:r>
              <a:rPr lang="en-US" sz="1400" dirty="0">
                <a:latin typeface="Arial" panose="020B0604020202020204" pitchFamily="34" charset="0"/>
                <a:cs typeface="Arial" panose="020B0604020202020204" pitchFamily="34" charset="0"/>
              </a:rPr>
              <a:t>and a </a:t>
            </a:r>
            <a:r>
              <a:rPr lang="en-US" sz="1400" dirty="0">
                <a:solidFill>
                  <a:srgbClr val="0000FF"/>
                </a:solidFill>
                <a:latin typeface="Arial" panose="020B0604020202020204" pitchFamily="34" charset="0"/>
                <a:cs typeface="Arial" panose="020B0604020202020204" pitchFamily="34" charset="0"/>
              </a:rPr>
              <a:t>Communication and Dissemination Action Plan </a:t>
            </a:r>
            <a:r>
              <a:rPr lang="en-US" sz="1400" dirty="0">
                <a:latin typeface="Arial" panose="020B0604020202020204" pitchFamily="34" charset="0"/>
                <a:cs typeface="Arial" panose="020B0604020202020204" pitchFamily="34" charset="0"/>
              </a:rPr>
              <a:t>to be implemented by all the tasks and partners. </a:t>
            </a:r>
          </a:p>
          <a:p>
            <a:pPr>
              <a:spcBef>
                <a:spcPts val="600"/>
              </a:spcBef>
            </a:pPr>
            <a:r>
              <a:rPr lang="en-US" sz="1400" dirty="0">
                <a:latin typeface="Arial" panose="020B0604020202020204" pitchFamily="34" charset="0"/>
                <a:cs typeface="Arial" panose="020B0604020202020204" pitchFamily="34" charset="0"/>
              </a:rPr>
              <a:t>The dissemination plan will make sure that the </a:t>
            </a:r>
            <a:r>
              <a:rPr lang="en-US" sz="1400" dirty="0">
                <a:solidFill>
                  <a:srgbClr val="0000FF"/>
                </a:solidFill>
                <a:latin typeface="Arial" panose="020B0604020202020204" pitchFamily="34" charset="0"/>
                <a:cs typeface="Arial" panose="020B0604020202020204" pitchFamily="34" charset="0"/>
              </a:rPr>
              <a:t>results (publications and data) will be readily available for end-users</a:t>
            </a:r>
            <a:r>
              <a:rPr lang="en-US" sz="1400" dirty="0">
                <a:latin typeface="Arial" panose="020B0604020202020204" pitchFamily="34" charset="0"/>
                <a:cs typeface="Arial" panose="020B0604020202020204" pitchFamily="34" charset="0"/>
              </a:rPr>
              <a:t>, as soon as possible and well beyond the project duration </a:t>
            </a:r>
            <a:r>
              <a:rPr lang="en-US" sz="1400" dirty="0">
                <a:solidFill>
                  <a:srgbClr val="0000FF"/>
                </a:solidFill>
                <a:latin typeface="Arial" panose="020B0604020202020204" pitchFamily="34" charset="0"/>
                <a:cs typeface="Arial" panose="020B0604020202020204" pitchFamily="34" charset="0"/>
              </a:rPr>
              <a:t>in the standard formats </a:t>
            </a:r>
            <a:r>
              <a:rPr lang="en-US" sz="1400" dirty="0">
                <a:latin typeface="Arial" panose="020B0604020202020204" pitchFamily="34" charset="0"/>
                <a:cs typeface="Arial" panose="020B0604020202020204" pitchFamily="34" charset="0"/>
              </a:rPr>
              <a:t>(EXFOR, ENDF, ENSDF,…) and as much as possible </a:t>
            </a:r>
            <a:r>
              <a:rPr lang="en-US" sz="1400" dirty="0">
                <a:solidFill>
                  <a:srgbClr val="0000FF"/>
                </a:solidFill>
                <a:latin typeface="Arial" panose="020B0604020202020204" pitchFamily="34" charset="0"/>
                <a:cs typeface="Arial" panose="020B0604020202020204" pitchFamily="34" charset="0"/>
              </a:rPr>
              <a:t>using open repositories operated by international organizations like IAEA or NEA/OECD</a:t>
            </a:r>
            <a:r>
              <a:rPr lang="en-US" sz="1400" dirty="0">
                <a:latin typeface="Arial" panose="020B0604020202020204" pitchFamily="34" charset="0"/>
                <a:cs typeface="Arial" panose="020B0604020202020204" pitchFamily="34" charset="0"/>
              </a:rPr>
              <a:t>.</a:t>
            </a:r>
          </a:p>
          <a:p>
            <a:pPr>
              <a:spcBef>
                <a:spcPts val="600"/>
              </a:spcBef>
            </a:pPr>
            <a:r>
              <a:rPr lang="en-US" sz="1400" dirty="0">
                <a:latin typeface="Arial" panose="020B0604020202020204" pitchFamily="34" charset="0"/>
                <a:cs typeface="Arial" panose="020B0604020202020204" pitchFamily="34" charset="0"/>
              </a:rPr>
              <a:t>The communication plan will make sure that the general information of the project, its progress and main results reach to the potential end-users in the EU, both for classic end-users and for new potential end users. </a:t>
            </a:r>
          </a:p>
          <a:p>
            <a:pPr>
              <a:spcBef>
                <a:spcPts val="600"/>
              </a:spcBef>
            </a:pPr>
            <a:endParaRPr lang="en-US" sz="800" dirty="0">
              <a:latin typeface="Arial" panose="020B0604020202020204" pitchFamily="34" charset="0"/>
              <a:cs typeface="Arial" panose="020B0604020202020204" pitchFamily="34" charset="0"/>
            </a:endParaRPr>
          </a:p>
          <a:p>
            <a:pPr>
              <a:spcBef>
                <a:spcPts val="600"/>
              </a:spcBef>
            </a:pPr>
            <a:r>
              <a:rPr lang="en-US" sz="1600" b="1" dirty="0">
                <a:latin typeface="Arial" panose="020B0604020202020204" pitchFamily="34" charset="0"/>
                <a:cs typeface="Arial" panose="020B0604020202020204" pitchFamily="34" charset="0"/>
              </a:rPr>
              <a:t>D.6.4 : “</a:t>
            </a:r>
            <a:r>
              <a:rPr lang="en-US" sz="1600" b="1" dirty="0">
                <a:solidFill>
                  <a:srgbClr val="0000FF"/>
                </a:solidFill>
                <a:latin typeface="Arial" panose="020B0604020202020204" pitchFamily="34" charset="0"/>
                <a:cs typeface="Arial" panose="020B0604020202020204" pitchFamily="34" charset="0"/>
              </a:rPr>
              <a:t>Project presentation</a:t>
            </a:r>
            <a:r>
              <a:rPr lang="en-US" sz="1600" b="1" dirty="0">
                <a:latin typeface="Arial" panose="020B0604020202020204" pitchFamily="34" charset="0"/>
                <a:cs typeface="Arial" panose="020B0604020202020204" pitchFamily="34" charset="0"/>
              </a:rPr>
              <a:t>” CIEMAT, Month 3, Public. </a:t>
            </a:r>
            <a:r>
              <a:rPr lang="en-US" sz="1600" b="1" dirty="0">
                <a:solidFill>
                  <a:srgbClr val="00B050"/>
                </a:solidFill>
                <a:latin typeface="Arial" panose="020B0604020202020204" pitchFamily="34" charset="0"/>
                <a:cs typeface="Arial" panose="020B0604020202020204" pitchFamily="34" charset="0"/>
              </a:rPr>
              <a:t>DONE</a:t>
            </a:r>
          </a:p>
          <a:p>
            <a:pPr>
              <a:spcBef>
                <a:spcPts val="600"/>
              </a:spcBef>
            </a:pPr>
            <a:r>
              <a:rPr lang="en-US" sz="1400" dirty="0">
                <a:latin typeface="Arial" panose="020B0604020202020204" pitchFamily="34" charset="0"/>
                <a:cs typeface="Arial" panose="020B0604020202020204" pitchFamily="34" charset="0"/>
              </a:rPr>
              <a:t>Available from the SANDA WEB: </a:t>
            </a:r>
            <a:r>
              <a:rPr lang="en-US" sz="1400" i="1" dirty="0">
                <a:solidFill>
                  <a:srgbClr val="0000FF"/>
                </a:solidFill>
                <a:latin typeface="Arial" panose="020B0604020202020204" pitchFamily="34" charset="0"/>
                <a:cs typeface="Arial" panose="020B0604020202020204" pitchFamily="34" charset="0"/>
              </a:rPr>
              <a:t>http://www.sanda-nd.eu/library/sanda-project-presentation</a:t>
            </a:r>
          </a:p>
          <a:p>
            <a:pPr>
              <a:spcBef>
                <a:spcPts val="600"/>
              </a:spcBef>
            </a:pPr>
            <a:endParaRPr lang="en-US" sz="800" dirty="0">
              <a:latin typeface="Arial" panose="020B0604020202020204" pitchFamily="34" charset="0"/>
              <a:cs typeface="Arial" panose="020B0604020202020204" pitchFamily="34" charset="0"/>
            </a:endParaRPr>
          </a:p>
          <a:p>
            <a:pPr marL="285750" indent="-285750">
              <a:spcBef>
                <a:spcPts val="600"/>
              </a:spcBef>
              <a:buFontTx/>
              <a:buChar char="-"/>
            </a:pPr>
            <a:r>
              <a:rPr lang="en-US" sz="1400" dirty="0">
                <a:latin typeface="Arial" panose="020B0604020202020204" pitchFamily="34" charset="0"/>
                <a:cs typeface="Arial" panose="020B0604020202020204" pitchFamily="34" charset="0"/>
              </a:rPr>
              <a:t>Need for nuclear data and Context of the nuclear data research at the EU including recent history</a:t>
            </a:r>
          </a:p>
          <a:p>
            <a:pPr marL="285750" indent="-285750">
              <a:spcBef>
                <a:spcPts val="600"/>
              </a:spcBef>
              <a:buFontTx/>
              <a:buChar char="-"/>
            </a:pPr>
            <a:r>
              <a:rPr lang="en-US" sz="1400" dirty="0">
                <a:latin typeface="Arial" panose="020B0604020202020204" pitchFamily="34" charset="0"/>
                <a:cs typeface="Arial" panose="020B0604020202020204" pitchFamily="34" charset="0"/>
              </a:rPr>
              <a:t>SANDA Scope and Objectives</a:t>
            </a:r>
          </a:p>
          <a:p>
            <a:pPr marL="285750" indent="-285750">
              <a:spcBef>
                <a:spcPts val="600"/>
              </a:spcBef>
              <a:buFontTx/>
              <a:buChar char="-"/>
            </a:pPr>
            <a:r>
              <a:rPr lang="en-US" sz="1400" dirty="0">
                <a:latin typeface="Arial" panose="020B0604020202020204" pitchFamily="34" charset="0"/>
                <a:cs typeface="Arial" panose="020B0604020202020204" pitchFamily="34" charset="0"/>
              </a:rPr>
              <a:t>SANDA links with ARIEL, IAEA and NEA/OECD</a:t>
            </a:r>
          </a:p>
          <a:p>
            <a:pPr marL="285750" indent="-285750">
              <a:spcBef>
                <a:spcPts val="600"/>
              </a:spcBef>
              <a:buFontTx/>
              <a:buChar char="-"/>
            </a:pPr>
            <a:r>
              <a:rPr lang="en-US" sz="1400" dirty="0">
                <a:latin typeface="Arial" panose="020B0604020202020204" pitchFamily="34" charset="0"/>
                <a:cs typeface="Arial" panose="020B0604020202020204" pitchFamily="34" charset="0"/>
              </a:rPr>
              <a:t>SANDA Scheme</a:t>
            </a:r>
          </a:p>
          <a:p>
            <a:pPr marL="285750" indent="-285750">
              <a:spcBef>
                <a:spcPts val="600"/>
              </a:spcBef>
              <a:buFontTx/>
              <a:buChar char="-"/>
            </a:pPr>
            <a:r>
              <a:rPr lang="en-US" sz="1400" dirty="0">
                <a:latin typeface="Arial" panose="020B0604020202020204" pitchFamily="34" charset="0"/>
                <a:cs typeface="Arial" panose="020B0604020202020204" pitchFamily="34" charset="0"/>
              </a:rPr>
              <a:t>SANDA Developments for Detectors, Proposed measurements, Sample preparation activities, Evaluation activities and Validation activities</a:t>
            </a:r>
          </a:p>
          <a:p>
            <a:pPr marL="285750" indent="-285750">
              <a:spcBef>
                <a:spcPts val="600"/>
              </a:spcBef>
              <a:buFontTx/>
              <a:buChar char="-"/>
            </a:pPr>
            <a:r>
              <a:rPr lang="en-US" sz="1400" dirty="0">
                <a:latin typeface="Arial" panose="020B0604020202020204" pitchFamily="34" charset="0"/>
                <a:cs typeface="Arial" panose="020B0604020202020204" pitchFamily="34" charset="0"/>
              </a:rPr>
              <a:t>Use of activities for training, education, dissemination and coordination</a:t>
            </a:r>
          </a:p>
          <a:p>
            <a:pPr marL="285750" indent="-285750">
              <a:spcBef>
                <a:spcPts val="600"/>
              </a:spcBef>
              <a:buFontTx/>
              <a:buChar char="-"/>
            </a:pPr>
            <a:r>
              <a:rPr lang="en-US" sz="1400" dirty="0">
                <a:latin typeface="Arial" panose="020B0604020202020204" pitchFamily="34" charset="0"/>
                <a:cs typeface="Arial" panose="020B0604020202020204" pitchFamily="34" charset="0"/>
              </a:rPr>
              <a:t>Basic project data and list of participants</a:t>
            </a:r>
          </a:p>
        </p:txBody>
      </p:sp>
    </p:spTree>
    <p:extLst>
      <p:ext uri="{BB962C8B-B14F-4D97-AF65-F5344CB8AC3E}">
        <p14:creationId xmlns:p14="http://schemas.microsoft.com/office/powerpoint/2010/main" val="587352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Rectángulo"/>
          <p:cNvSpPr/>
          <p:nvPr/>
        </p:nvSpPr>
        <p:spPr>
          <a:xfrm>
            <a:off x="251520" y="548680"/>
            <a:ext cx="8094972" cy="646331"/>
          </a:xfrm>
          <a:prstGeom prst="rect">
            <a:avLst/>
          </a:prstGeom>
        </p:spPr>
        <p:txBody>
          <a:bodyPr wrap="square">
            <a:spAutoFit/>
          </a:bodyPr>
          <a:lstStyle/>
          <a:p>
            <a:pPr>
              <a:buFont typeface="Arial" pitchFamily="34" charset="0"/>
              <a:buNone/>
            </a:pPr>
            <a:r>
              <a:rPr lang="en-US" altLang="es-ES" b="1" dirty="0">
                <a:solidFill>
                  <a:srgbClr val="0000FF"/>
                </a:solidFill>
                <a:latin typeface="Arial" panose="020B0604020202020204" pitchFamily="34" charset="0"/>
                <a:cs typeface="Arial" panose="020B0604020202020204" pitchFamily="34" charset="0"/>
              </a:rPr>
              <a:t>SANDA Task 6.4: Coordination of Dissemination and Communication activities. </a:t>
            </a:r>
            <a:r>
              <a:rPr lang="en-US" altLang="es-ES" dirty="0">
                <a:latin typeface="Arial" panose="020B0604020202020204" pitchFamily="34" charset="0"/>
                <a:cs typeface="Arial" panose="020B0604020202020204" pitchFamily="34" charset="0"/>
              </a:rPr>
              <a:t>CIEMAT</a:t>
            </a:r>
          </a:p>
        </p:txBody>
      </p:sp>
      <p:sp>
        <p:nvSpPr>
          <p:cNvPr id="5" name="Rectangle 4"/>
          <p:cNvSpPr/>
          <p:nvPr/>
        </p:nvSpPr>
        <p:spPr>
          <a:xfrm>
            <a:off x="251520" y="1263139"/>
            <a:ext cx="8640960" cy="5550237"/>
          </a:xfrm>
          <a:prstGeom prst="rect">
            <a:avLst/>
          </a:prstGeom>
        </p:spPr>
        <p:txBody>
          <a:bodyPr wrap="square">
            <a:spAutoFit/>
          </a:bodyPr>
          <a:lstStyle/>
          <a:p>
            <a:pPr>
              <a:spcBef>
                <a:spcPts val="600"/>
              </a:spcBef>
            </a:pPr>
            <a:r>
              <a:rPr lang="en-US" sz="1400" dirty="0">
                <a:latin typeface="Arial" panose="020B0604020202020204" pitchFamily="34" charset="0"/>
                <a:cs typeface="Arial" panose="020B0604020202020204" pitchFamily="34" charset="0"/>
              </a:rPr>
              <a:t>This task will prepare a </a:t>
            </a:r>
            <a:r>
              <a:rPr lang="en-US" sz="1400" dirty="0">
                <a:solidFill>
                  <a:srgbClr val="0000FF"/>
                </a:solidFill>
                <a:latin typeface="Arial" panose="020B0604020202020204" pitchFamily="34" charset="0"/>
                <a:cs typeface="Arial" panose="020B0604020202020204" pitchFamily="34" charset="0"/>
              </a:rPr>
              <a:t>Project presentation </a:t>
            </a:r>
            <a:r>
              <a:rPr lang="en-US" sz="1400" dirty="0">
                <a:latin typeface="Arial" panose="020B0604020202020204" pitchFamily="34" charset="0"/>
                <a:cs typeface="Arial" panose="020B0604020202020204" pitchFamily="34" charset="0"/>
              </a:rPr>
              <a:t>and a </a:t>
            </a:r>
            <a:r>
              <a:rPr lang="en-US" sz="1400" dirty="0">
                <a:solidFill>
                  <a:srgbClr val="0000FF"/>
                </a:solidFill>
                <a:latin typeface="Arial" panose="020B0604020202020204" pitchFamily="34" charset="0"/>
                <a:cs typeface="Arial" panose="020B0604020202020204" pitchFamily="34" charset="0"/>
              </a:rPr>
              <a:t>Communication and Dissemination Action Plan </a:t>
            </a:r>
            <a:r>
              <a:rPr lang="en-US" sz="1400" dirty="0">
                <a:latin typeface="Arial" panose="020B0604020202020204" pitchFamily="34" charset="0"/>
                <a:cs typeface="Arial" panose="020B0604020202020204" pitchFamily="34" charset="0"/>
              </a:rPr>
              <a:t>to be implemented by all the tasks and partners. </a:t>
            </a:r>
          </a:p>
          <a:p>
            <a:pPr>
              <a:spcBef>
                <a:spcPts val="600"/>
              </a:spcBef>
            </a:pPr>
            <a:r>
              <a:rPr lang="en-US" sz="1600" b="1" dirty="0">
                <a:latin typeface="Arial" panose="020B0604020202020204" pitchFamily="34" charset="0"/>
                <a:cs typeface="Arial" panose="020B0604020202020204" pitchFamily="34" charset="0"/>
              </a:rPr>
              <a:t>D.6.5 : “</a:t>
            </a:r>
            <a:r>
              <a:rPr lang="en-US" sz="1600" b="1" dirty="0">
                <a:solidFill>
                  <a:srgbClr val="0000FF"/>
                </a:solidFill>
                <a:latin typeface="Arial" panose="020B0604020202020204" pitchFamily="34" charset="0"/>
                <a:cs typeface="Arial" panose="020B0604020202020204" pitchFamily="34" charset="0"/>
              </a:rPr>
              <a:t>Project Communication and Dissemination Action Plan</a:t>
            </a:r>
            <a:r>
              <a:rPr lang="en-US" sz="1600" b="1" dirty="0">
                <a:latin typeface="Arial" panose="020B0604020202020204" pitchFamily="34" charset="0"/>
                <a:cs typeface="Arial" panose="020B0604020202020204" pitchFamily="34" charset="0"/>
              </a:rPr>
              <a:t>”: CIEMAT, Month 6 Public. </a:t>
            </a:r>
            <a:r>
              <a:rPr lang="en-US" sz="1600" b="1" dirty="0">
                <a:solidFill>
                  <a:srgbClr val="00B050"/>
                </a:solidFill>
                <a:latin typeface="Arial" panose="020B0604020202020204" pitchFamily="34" charset="0"/>
                <a:cs typeface="Arial" panose="020B0604020202020204" pitchFamily="34" charset="0"/>
              </a:rPr>
              <a:t>DONE</a:t>
            </a:r>
          </a:p>
          <a:p>
            <a:pPr>
              <a:spcBef>
                <a:spcPts val="600"/>
              </a:spcBef>
            </a:pPr>
            <a:r>
              <a:rPr lang="en-US" sz="1400" dirty="0">
                <a:latin typeface="Arial" panose="020B0604020202020204" pitchFamily="34" charset="0"/>
                <a:cs typeface="Arial" panose="020B0604020202020204" pitchFamily="34" charset="0"/>
              </a:rPr>
              <a:t>Available from the SANDA WEB: </a:t>
            </a:r>
            <a:r>
              <a:rPr lang="en-US" sz="1400" i="1" dirty="0">
                <a:solidFill>
                  <a:srgbClr val="0000FF"/>
                </a:solidFill>
                <a:latin typeface="Arial" panose="020B0604020202020204" pitchFamily="34" charset="0"/>
                <a:cs typeface="Arial" panose="020B0604020202020204" pitchFamily="34" charset="0"/>
              </a:rPr>
              <a:t>http://www.sanda-nd.eu/library/d65-sanda-project-”communication-and-dissemination-action-plan”</a:t>
            </a:r>
          </a:p>
          <a:p>
            <a:pPr marL="285750" indent="-285750">
              <a:spcBef>
                <a:spcPts val="300"/>
              </a:spcBef>
              <a:buFontTx/>
              <a:buChar char="-"/>
            </a:pPr>
            <a:r>
              <a:rPr lang="en-US" sz="1400" dirty="0">
                <a:latin typeface="Arial" panose="020B0604020202020204" pitchFamily="34" charset="0"/>
                <a:cs typeface="Arial" panose="020B0604020202020204" pitchFamily="34" charset="0"/>
              </a:rPr>
              <a:t>Types of results to be disseminated and the target communities</a:t>
            </a:r>
          </a:p>
          <a:p>
            <a:pPr marL="285750" indent="-285750">
              <a:spcBef>
                <a:spcPts val="300"/>
              </a:spcBef>
              <a:buFontTx/>
              <a:buChar char="-"/>
            </a:pPr>
            <a:r>
              <a:rPr lang="en-US" sz="1400" dirty="0">
                <a:latin typeface="Arial" panose="020B0604020202020204" pitchFamily="34" charset="0"/>
                <a:cs typeface="Arial" panose="020B0604020202020204" pitchFamily="34" charset="0"/>
              </a:rPr>
              <a:t>Dissemination of experimental data and evaluated files/libraries via international organizations</a:t>
            </a:r>
          </a:p>
          <a:p>
            <a:pPr marL="285750" indent="-285750">
              <a:spcBef>
                <a:spcPts val="300"/>
              </a:spcBef>
              <a:buFontTx/>
              <a:buChar char="-"/>
            </a:pPr>
            <a:r>
              <a:rPr lang="en-US" sz="1400" dirty="0">
                <a:latin typeface="Arial" panose="020B0604020202020204" pitchFamily="34" charset="0"/>
                <a:cs typeface="Arial" panose="020B0604020202020204" pitchFamily="34" charset="0"/>
              </a:rPr>
              <a:t>Dissemination of computer codes for the different activities of the nuclear data cycle and to implement the high energy models</a:t>
            </a:r>
          </a:p>
          <a:p>
            <a:pPr marL="285750" indent="-285750">
              <a:spcBef>
                <a:spcPts val="300"/>
              </a:spcBef>
              <a:buFontTx/>
              <a:buChar char="-"/>
            </a:pPr>
            <a:r>
              <a:rPr lang="en-US" sz="1400" dirty="0">
                <a:latin typeface="Arial" panose="020B0604020202020204" pitchFamily="34" charset="0"/>
                <a:cs typeface="Arial" panose="020B0604020202020204" pitchFamily="34" charset="0"/>
              </a:rPr>
              <a:t>Scientific journal articles</a:t>
            </a:r>
          </a:p>
          <a:p>
            <a:pPr marL="285750" indent="-285750">
              <a:spcBef>
                <a:spcPts val="300"/>
              </a:spcBef>
              <a:buFontTx/>
              <a:buChar char="-"/>
            </a:pPr>
            <a:r>
              <a:rPr lang="en-US" sz="1400" dirty="0">
                <a:latin typeface="Arial" panose="020B0604020202020204" pitchFamily="34" charset="0"/>
                <a:cs typeface="Arial" panose="020B0604020202020204" pitchFamily="34" charset="0"/>
              </a:rPr>
              <a:t>PhD and Master theses</a:t>
            </a:r>
          </a:p>
          <a:p>
            <a:pPr marL="285750" indent="-285750">
              <a:spcBef>
                <a:spcPts val="300"/>
              </a:spcBef>
              <a:buFontTx/>
              <a:buChar char="-"/>
            </a:pPr>
            <a:r>
              <a:rPr lang="en-US" sz="1400" dirty="0">
                <a:latin typeface="Arial" panose="020B0604020202020204" pitchFamily="34" charset="0"/>
                <a:cs typeface="Arial" panose="020B0604020202020204" pitchFamily="34" charset="0"/>
              </a:rPr>
              <a:t>Sustainable framework for nuclear data research at Europe</a:t>
            </a:r>
          </a:p>
          <a:p>
            <a:pPr marL="285750" indent="-285750">
              <a:spcBef>
                <a:spcPts val="300"/>
              </a:spcBef>
              <a:buFontTx/>
              <a:buChar char="-"/>
            </a:pPr>
            <a:r>
              <a:rPr lang="en-US" sz="1400" dirty="0">
                <a:latin typeface="Arial" panose="020B0604020202020204" pitchFamily="34" charset="0"/>
                <a:cs typeface="Arial" panose="020B0604020202020204" pitchFamily="34" charset="0"/>
              </a:rPr>
              <a:t>Communications to specific conferences</a:t>
            </a:r>
          </a:p>
          <a:p>
            <a:pPr marL="285750" indent="-285750">
              <a:spcBef>
                <a:spcPts val="300"/>
              </a:spcBef>
              <a:buFontTx/>
              <a:buChar char="-"/>
            </a:pPr>
            <a:r>
              <a:rPr lang="en-US" sz="1400" dirty="0">
                <a:latin typeface="Arial" panose="020B0604020202020204" pitchFamily="34" charset="0"/>
                <a:cs typeface="Arial" panose="020B0604020202020204" pitchFamily="34" charset="0"/>
              </a:rPr>
              <a:t>Communications to wider conferences</a:t>
            </a:r>
          </a:p>
          <a:p>
            <a:pPr marL="285750" indent="-285750">
              <a:spcBef>
                <a:spcPts val="300"/>
              </a:spcBef>
              <a:buFontTx/>
              <a:buChar char="-"/>
            </a:pPr>
            <a:r>
              <a:rPr lang="en-US" sz="1400" dirty="0">
                <a:latin typeface="Arial" panose="020B0604020202020204" pitchFamily="34" charset="0"/>
                <a:cs typeface="Arial" panose="020B0604020202020204" pitchFamily="34" charset="0"/>
              </a:rPr>
              <a:t>Communications of activities, plans, progress, methods to international organizations NEA and IAEA</a:t>
            </a:r>
          </a:p>
          <a:p>
            <a:pPr marL="285750" indent="-285750">
              <a:spcBef>
                <a:spcPts val="300"/>
              </a:spcBef>
              <a:buFontTx/>
              <a:buChar char="-"/>
            </a:pPr>
            <a:r>
              <a:rPr lang="en-US" sz="1400" dirty="0">
                <a:latin typeface="Arial" panose="020B0604020202020204" pitchFamily="34" charset="0"/>
                <a:cs typeface="Arial" panose="020B0604020202020204" pitchFamily="34" charset="0"/>
              </a:rPr>
              <a:t>Participation in generic events with partners of the technological platforms SNETP and NUGENIA</a:t>
            </a:r>
          </a:p>
          <a:p>
            <a:pPr marL="285750" indent="-285750">
              <a:spcBef>
                <a:spcPts val="300"/>
              </a:spcBef>
              <a:buFontTx/>
              <a:buChar char="-"/>
            </a:pPr>
            <a:r>
              <a:rPr lang="en-US" sz="1400" dirty="0">
                <a:latin typeface="Arial" panose="020B0604020202020204" pitchFamily="34" charset="0"/>
                <a:cs typeface="Arial" panose="020B0604020202020204" pitchFamily="34" charset="0"/>
              </a:rPr>
              <a:t>Dissemination to health and medical physicists</a:t>
            </a:r>
          </a:p>
          <a:p>
            <a:pPr marL="285750" indent="-285750">
              <a:spcBef>
                <a:spcPts val="300"/>
              </a:spcBef>
              <a:buFontTx/>
              <a:buChar char="-"/>
            </a:pPr>
            <a:r>
              <a:rPr lang="en-US" sz="1400" dirty="0">
                <a:latin typeface="Arial" panose="020B0604020202020204" pitchFamily="34" charset="0"/>
                <a:cs typeface="Arial" panose="020B0604020202020204" pitchFamily="34" charset="0"/>
              </a:rPr>
              <a:t>WEB Site of the project</a:t>
            </a:r>
          </a:p>
          <a:p>
            <a:pPr marL="285750" indent="-285750">
              <a:spcBef>
                <a:spcPts val="300"/>
              </a:spcBef>
              <a:buFontTx/>
              <a:buChar char="-"/>
            </a:pPr>
            <a:r>
              <a:rPr lang="en-US" sz="1400" dirty="0">
                <a:latin typeface="Arial" panose="020B0604020202020204" pitchFamily="34" charset="0"/>
                <a:cs typeface="Arial" panose="020B0604020202020204" pitchFamily="34" charset="0"/>
              </a:rPr>
              <a:t>Dissemination to students </a:t>
            </a:r>
          </a:p>
          <a:p>
            <a:pPr marL="285750" indent="-285750">
              <a:spcBef>
                <a:spcPts val="300"/>
              </a:spcBef>
              <a:buFontTx/>
              <a:buChar char="-"/>
            </a:pPr>
            <a:r>
              <a:rPr lang="en-US" sz="1400" dirty="0">
                <a:latin typeface="Arial" panose="020B0604020202020204" pitchFamily="34" charset="0"/>
                <a:cs typeface="Arial" panose="020B0604020202020204" pitchFamily="34" charset="0"/>
              </a:rPr>
              <a:t>Broader communication activities</a:t>
            </a:r>
          </a:p>
        </p:txBody>
      </p:sp>
    </p:spTree>
    <p:extLst>
      <p:ext uri="{BB962C8B-B14F-4D97-AF65-F5344CB8AC3E}">
        <p14:creationId xmlns:p14="http://schemas.microsoft.com/office/powerpoint/2010/main" val="17037630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636CB898-E065-4449-B446-676AC6E97B63}"/>
              </a:ext>
            </a:extLst>
          </p:cNvPr>
          <p:cNvSpPr/>
          <p:nvPr/>
        </p:nvSpPr>
        <p:spPr>
          <a:xfrm>
            <a:off x="8642554" y="0"/>
            <a:ext cx="501446"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Rectangle 3">
            <a:extLst>
              <a:ext uri="{FF2B5EF4-FFF2-40B4-BE49-F238E27FC236}">
                <a16:creationId xmlns:a16="http://schemas.microsoft.com/office/drawing/2014/main" id="{8D1E8028-366E-4012-939A-2BF412C2114A}"/>
              </a:ext>
            </a:extLst>
          </p:cNvPr>
          <p:cNvSpPr txBox="1">
            <a:spLocks noChangeArrowheads="1"/>
          </p:cNvSpPr>
          <p:nvPr/>
        </p:nvSpPr>
        <p:spPr>
          <a:xfrm>
            <a:off x="521109" y="404664"/>
            <a:ext cx="8121445" cy="636481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Font typeface="Arial" pitchFamily="34" charset="0"/>
              <a:buNone/>
            </a:pPr>
            <a:r>
              <a:rPr lang="en-US" altLang="es-ES" sz="2400" b="1" dirty="0">
                <a:solidFill>
                  <a:srgbClr val="0000FF"/>
                </a:solidFill>
                <a:latin typeface="Arial" panose="020B0604020202020204" pitchFamily="34" charset="0"/>
                <a:cs typeface="Arial" panose="020B0604020202020204" pitchFamily="34" charset="0"/>
              </a:rPr>
              <a:t>H2020 mandates on Dissemination and Open Access</a:t>
            </a:r>
            <a:endParaRPr lang="en-US" altLang="es-ES" sz="2400" b="1" dirty="0">
              <a:solidFill>
                <a:srgbClr val="00B050"/>
              </a:solidFill>
              <a:latin typeface="Arial" panose="020B0604020202020204" pitchFamily="34" charset="0"/>
              <a:cs typeface="Arial" panose="020B0604020202020204" pitchFamily="34" charset="0"/>
            </a:endParaRPr>
          </a:p>
          <a:p>
            <a:pPr algn="r">
              <a:buFontTx/>
              <a:buNone/>
            </a:pPr>
            <a:endParaRPr lang="en-US" altLang="en-US" sz="1200" dirty="0">
              <a:latin typeface="Arial" panose="020B0604020202020204" pitchFamily="34" charset="0"/>
              <a:cs typeface="Arial" panose="020B0604020202020204" pitchFamily="34" charset="0"/>
            </a:endParaRPr>
          </a:p>
          <a:p>
            <a:r>
              <a:rPr lang="en-US" altLang="en-US" sz="1600" b="1" dirty="0">
                <a:solidFill>
                  <a:srgbClr val="C00000"/>
                </a:solidFill>
                <a:latin typeface="Arial" panose="020B0604020202020204" pitchFamily="34" charset="0"/>
                <a:cs typeface="Arial" panose="020B0604020202020204" pitchFamily="34" charset="0"/>
              </a:rPr>
              <a:t>ARTICLE 29 —  DISSEMINATION OF RESULTS — OPEN ACCESS — VISIBILITY OF EU FUNDING </a:t>
            </a:r>
          </a:p>
          <a:p>
            <a:r>
              <a:rPr lang="en-US" altLang="en-US" sz="1600" u="sng" dirty="0">
                <a:solidFill>
                  <a:srgbClr val="0000FF"/>
                </a:solidFill>
                <a:latin typeface="Arial" panose="020B0604020202020204" pitchFamily="34" charset="0"/>
                <a:cs typeface="Arial" panose="020B0604020202020204" pitchFamily="34" charset="0"/>
              </a:rPr>
              <a:t>29.1 Obligation to disseminate results</a:t>
            </a:r>
            <a:r>
              <a:rPr lang="en-US" altLang="en-US" sz="1600" dirty="0">
                <a:latin typeface="Arial" panose="020B0604020202020204" pitchFamily="34" charset="0"/>
                <a:cs typeface="Arial" panose="020B0604020202020204" pitchFamily="34" charset="0"/>
              </a:rPr>
              <a:t>: </a:t>
            </a:r>
            <a:r>
              <a:rPr lang="en-US" altLang="en-US" sz="1400" dirty="0">
                <a:latin typeface="Arial" panose="020B0604020202020204" pitchFamily="34" charset="0"/>
                <a:cs typeface="Arial" panose="020B0604020202020204" pitchFamily="34" charset="0"/>
              </a:rPr>
              <a:t>Unless it goes against their legitimate interests, each beneficiary must — as soon as possible — ‘disseminate’ its results by disclosing them to the public by appropriate means (other than those resulting from protecting or exploiting the results), including in scientific publications (in any medium). </a:t>
            </a:r>
          </a:p>
          <a:p>
            <a:pPr lvl="1"/>
            <a:r>
              <a:rPr lang="en-US" altLang="en-US" sz="1400" dirty="0">
                <a:solidFill>
                  <a:srgbClr val="006600"/>
                </a:solidFill>
                <a:latin typeface="Arial" panose="020B0604020202020204" pitchFamily="34" charset="0"/>
                <a:cs typeface="Arial" panose="020B0604020202020204" pitchFamily="34" charset="0"/>
              </a:rPr>
              <a:t>Respecting 45 days advance notice and confidentiality obligations .</a:t>
            </a:r>
          </a:p>
          <a:p>
            <a:r>
              <a:rPr lang="en-US" altLang="en-US" sz="1600" u="sng" dirty="0">
                <a:solidFill>
                  <a:srgbClr val="0000FF"/>
                </a:solidFill>
                <a:latin typeface="Arial" panose="020B0604020202020204" pitchFamily="34" charset="0"/>
                <a:cs typeface="Arial" panose="020B0604020202020204" pitchFamily="34" charset="0"/>
              </a:rPr>
              <a:t>29.2 Open access to scientific publications</a:t>
            </a:r>
            <a:r>
              <a:rPr lang="en-US" altLang="en-US" sz="1600" dirty="0">
                <a:latin typeface="Arial" panose="020B0604020202020204" pitchFamily="34" charset="0"/>
                <a:cs typeface="Arial" panose="020B0604020202020204" pitchFamily="34" charset="0"/>
              </a:rPr>
              <a:t>: </a:t>
            </a:r>
            <a:r>
              <a:rPr lang="en-US" altLang="en-US" sz="1400" dirty="0">
                <a:latin typeface="Arial" panose="020B0604020202020204" pitchFamily="34" charset="0"/>
                <a:cs typeface="Arial" panose="020B0604020202020204" pitchFamily="34" charset="0"/>
              </a:rPr>
              <a:t>Each beneficiary must ensure open access (free of charge, online access for any user) to all peer-reviewed scientific publications relating to its results. Deposit a machine-readable electronic copy and ensure open access to it and to the  to the bibliographic metadata. </a:t>
            </a:r>
          </a:p>
          <a:p>
            <a:r>
              <a:rPr lang="en-US" altLang="en-US" sz="1600" u="sng" dirty="0">
                <a:solidFill>
                  <a:srgbClr val="0000FF"/>
                </a:solidFill>
                <a:latin typeface="Arial" panose="020B0604020202020204" pitchFamily="34" charset="0"/>
                <a:cs typeface="Arial" panose="020B0604020202020204" pitchFamily="34" charset="0"/>
              </a:rPr>
              <a:t>29.3 Open access to research data</a:t>
            </a:r>
            <a:r>
              <a:rPr lang="en-US" altLang="en-US" sz="1600" dirty="0">
                <a:latin typeface="Arial" panose="020B0604020202020204" pitchFamily="34" charset="0"/>
                <a:cs typeface="Arial" panose="020B0604020202020204" pitchFamily="34" charset="0"/>
              </a:rPr>
              <a:t>: </a:t>
            </a:r>
            <a:r>
              <a:rPr lang="en-US" altLang="en-US" sz="1600" i="1" dirty="0">
                <a:solidFill>
                  <a:srgbClr val="0000FF"/>
                </a:solidFill>
                <a:latin typeface="Arial" panose="020B0604020202020204" pitchFamily="34" charset="0"/>
                <a:cs typeface="Arial" panose="020B0604020202020204" pitchFamily="34" charset="0"/>
              </a:rPr>
              <a:t>OPTION 1a for actions participating in the open Research Data Pilot</a:t>
            </a:r>
            <a:r>
              <a:rPr lang="en-US" altLang="en-US" sz="1600" dirty="0">
                <a:latin typeface="Arial" panose="020B0604020202020204" pitchFamily="34" charset="0"/>
                <a:cs typeface="Arial" panose="020B0604020202020204" pitchFamily="34" charset="0"/>
              </a:rPr>
              <a:t>: </a:t>
            </a:r>
            <a:r>
              <a:rPr lang="en-US" altLang="en-US" sz="1400" dirty="0">
                <a:latin typeface="Arial" panose="020B0604020202020204" pitchFamily="34" charset="0"/>
                <a:cs typeface="Arial" panose="020B0604020202020204" pitchFamily="34" charset="0"/>
              </a:rPr>
              <a:t>Deposit in a research data repository and take measures to make it possible for third parties to access, mine, exploit, reproduce and disseminate — free of charge for any user: the data, including associated metadata, needed to validate the results presented in scientific publications as soon as possible and provide information — via the repository — about tools and instruments to access, mine and validate the data.</a:t>
            </a:r>
          </a:p>
          <a:p>
            <a:r>
              <a:rPr lang="en-US" altLang="en-US" sz="1600" u="sng" dirty="0">
                <a:solidFill>
                  <a:srgbClr val="0000FF"/>
                </a:solidFill>
                <a:latin typeface="Arial" panose="020B0604020202020204" pitchFamily="34" charset="0"/>
                <a:cs typeface="Arial" panose="020B0604020202020204" pitchFamily="34" charset="0"/>
              </a:rPr>
              <a:t>29.4 Information on EU funding — Obligation and right to use the EU emblem </a:t>
            </a:r>
            <a:r>
              <a:rPr lang="en-US" altLang="en-US" sz="1400" dirty="0">
                <a:latin typeface="Arial" panose="020B0604020202020204" pitchFamily="34" charset="0"/>
                <a:cs typeface="Arial" panose="020B0604020202020204" pitchFamily="34" charset="0"/>
              </a:rPr>
              <a:t>and include the following text: “</a:t>
            </a:r>
            <a:r>
              <a:rPr lang="en-US" altLang="en-US" sz="1400" i="1" dirty="0">
                <a:highlight>
                  <a:srgbClr val="FFFF00"/>
                </a:highlight>
                <a:latin typeface="Arial" panose="020B0604020202020204" pitchFamily="34" charset="0"/>
                <a:cs typeface="Arial" panose="020B0604020202020204" pitchFamily="34" charset="0"/>
              </a:rPr>
              <a:t>This project has received funding from the Euratom research and training </a:t>
            </a:r>
            <a:r>
              <a:rPr lang="en-US" altLang="en-US" sz="1400" i="1" dirty="0" err="1">
                <a:highlight>
                  <a:srgbClr val="FFFF00"/>
                </a:highlight>
                <a:latin typeface="Arial" panose="020B0604020202020204" pitchFamily="34" charset="0"/>
                <a:cs typeface="Arial" panose="020B0604020202020204" pitchFamily="34" charset="0"/>
              </a:rPr>
              <a:t>programme</a:t>
            </a:r>
            <a:r>
              <a:rPr lang="en-US" altLang="en-US" sz="1400" i="1" dirty="0">
                <a:highlight>
                  <a:srgbClr val="FFFF00"/>
                </a:highlight>
                <a:latin typeface="Arial" panose="020B0604020202020204" pitchFamily="34" charset="0"/>
                <a:cs typeface="Arial" panose="020B0604020202020204" pitchFamily="34" charset="0"/>
              </a:rPr>
              <a:t> 2014-2018 under grant agreement No 847552</a:t>
            </a:r>
            <a:r>
              <a:rPr lang="en-US" altLang="en-US" sz="1400" dirty="0">
                <a:latin typeface="Arial" panose="020B0604020202020204" pitchFamily="34" charset="0"/>
                <a:cs typeface="Arial" panose="020B0604020202020204" pitchFamily="34" charset="0"/>
              </a:rPr>
              <a:t>”.</a:t>
            </a:r>
            <a:r>
              <a:rPr lang="en-US" altLang="en-US" sz="1600" dirty="0">
                <a:latin typeface="Arial" panose="020B0604020202020204" pitchFamily="34" charset="0"/>
                <a:cs typeface="Arial" panose="020B0604020202020204" pitchFamily="34" charset="0"/>
              </a:rPr>
              <a:t> </a:t>
            </a:r>
          </a:p>
          <a:p>
            <a:r>
              <a:rPr lang="en-US" altLang="en-US" sz="1600" u="sng" dirty="0">
                <a:solidFill>
                  <a:srgbClr val="0000FF"/>
                </a:solidFill>
                <a:latin typeface="Arial" panose="020B0604020202020204" pitchFamily="34" charset="0"/>
                <a:cs typeface="Arial" panose="020B0604020202020204" pitchFamily="34" charset="0"/>
              </a:rPr>
              <a:t>29.5 Disclaimer excluding [Commission][Agency] responsibility </a:t>
            </a:r>
          </a:p>
          <a:p>
            <a:r>
              <a:rPr lang="en-US" altLang="en-US" sz="1600" dirty="0">
                <a:latin typeface="Arial" panose="020B0604020202020204" pitchFamily="34" charset="0"/>
                <a:cs typeface="Arial" panose="020B0604020202020204" pitchFamily="34" charset="0"/>
              </a:rPr>
              <a:t>More details at: </a:t>
            </a:r>
            <a:r>
              <a:rPr lang="en-US" altLang="en-US" sz="1600" i="1" dirty="0">
                <a:solidFill>
                  <a:srgbClr val="0000FF"/>
                </a:solidFill>
                <a:latin typeface="Arial" panose="020B0604020202020204" pitchFamily="34" charset="0"/>
                <a:cs typeface="Arial" panose="020B0604020202020204" pitchFamily="34" charset="0"/>
              </a:rPr>
              <a:t>https://ec.europa.eu/research/participants/docs/h2020-funding-guide/cross-cutting-issues/open-access-dissemination_en.htm</a:t>
            </a:r>
          </a:p>
        </p:txBody>
      </p:sp>
      <p:sp>
        <p:nvSpPr>
          <p:cNvPr id="4" name="Rectángulo 3">
            <a:extLst>
              <a:ext uri="{FF2B5EF4-FFF2-40B4-BE49-F238E27FC236}">
                <a16:creationId xmlns:a16="http://schemas.microsoft.com/office/drawing/2014/main" id="{1242C179-148C-4DF0-889D-E6C7B882CD5B}"/>
              </a:ext>
            </a:extLst>
          </p:cNvPr>
          <p:cNvSpPr/>
          <p:nvPr/>
        </p:nvSpPr>
        <p:spPr>
          <a:xfrm>
            <a:off x="-9832" y="0"/>
            <a:ext cx="511278"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672563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B4ADF399-127A-4D07-B1DD-0E36623E6678}"/>
              </a:ext>
            </a:extLst>
          </p:cNvPr>
          <p:cNvSpPr/>
          <p:nvPr/>
        </p:nvSpPr>
        <p:spPr>
          <a:xfrm>
            <a:off x="8632722" y="0"/>
            <a:ext cx="511278"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Rectangle 3">
            <a:extLst>
              <a:ext uri="{FF2B5EF4-FFF2-40B4-BE49-F238E27FC236}">
                <a16:creationId xmlns:a16="http://schemas.microsoft.com/office/drawing/2014/main" id="{FE5376DE-7A78-4203-8225-AD9C4AD61472}"/>
              </a:ext>
            </a:extLst>
          </p:cNvPr>
          <p:cNvSpPr txBox="1">
            <a:spLocks noChangeArrowheads="1"/>
          </p:cNvSpPr>
          <p:nvPr/>
        </p:nvSpPr>
        <p:spPr>
          <a:xfrm>
            <a:off x="511277" y="260648"/>
            <a:ext cx="8121445" cy="653717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None/>
            </a:pPr>
            <a:r>
              <a:rPr lang="en-US" altLang="es-ES" sz="2400" b="1" dirty="0">
                <a:solidFill>
                  <a:srgbClr val="0000FF"/>
                </a:solidFill>
                <a:latin typeface="Arial" panose="020B0604020202020204" pitchFamily="34" charset="0"/>
                <a:cs typeface="Arial" panose="020B0604020202020204" pitchFamily="34" charset="0"/>
              </a:rPr>
              <a:t>Open access to scientific publications</a:t>
            </a:r>
          </a:p>
          <a:p>
            <a:pPr algn="ctr">
              <a:buNone/>
            </a:pPr>
            <a:endParaRPr lang="en-US" altLang="en-US" sz="1200" dirty="0">
              <a:latin typeface="Arial" panose="020B0604020202020204" pitchFamily="34" charset="0"/>
              <a:cs typeface="Arial" panose="020B0604020202020204" pitchFamily="34" charset="0"/>
            </a:endParaRPr>
          </a:p>
          <a:p>
            <a:r>
              <a:rPr lang="en-US" altLang="en-US" sz="1600" u="sng" dirty="0">
                <a:solidFill>
                  <a:srgbClr val="0000FF"/>
                </a:solidFill>
                <a:latin typeface="Arial" panose="020B0604020202020204" pitchFamily="34" charset="0"/>
                <a:cs typeface="Arial" panose="020B0604020202020204" pitchFamily="34" charset="0"/>
              </a:rPr>
              <a:t>29.2 Open access to scientific publications</a:t>
            </a:r>
            <a:r>
              <a:rPr lang="en-US" altLang="en-US" sz="1600" dirty="0">
                <a:latin typeface="Arial" panose="020B0604020202020204" pitchFamily="34" charset="0"/>
                <a:cs typeface="Arial" panose="020B0604020202020204" pitchFamily="34" charset="0"/>
              </a:rPr>
              <a:t>: </a:t>
            </a:r>
          </a:p>
          <a:p>
            <a:r>
              <a:rPr lang="en-US" altLang="en-US" sz="1400" dirty="0">
                <a:latin typeface="Arial" panose="020B0604020202020204" pitchFamily="34" charset="0"/>
                <a:cs typeface="Arial" panose="020B0604020202020204" pitchFamily="34" charset="0"/>
              </a:rPr>
              <a:t>Each beneficiary must ensure open access (free of charge, online access for any user) to all peer-reviewed scientific publications relating to its results. </a:t>
            </a:r>
          </a:p>
          <a:p>
            <a:r>
              <a:rPr lang="en-US" altLang="en-US" sz="1400" dirty="0">
                <a:latin typeface="Arial" panose="020B0604020202020204" pitchFamily="34" charset="0"/>
                <a:cs typeface="Arial" panose="020B0604020202020204" pitchFamily="34" charset="0"/>
              </a:rPr>
              <a:t>In particular, it must: </a:t>
            </a:r>
          </a:p>
          <a:p>
            <a:pPr marL="719138" lvl="1" indent="-319088">
              <a:buNone/>
            </a:pPr>
            <a:r>
              <a:rPr lang="en-US" altLang="en-US" sz="1400" dirty="0">
                <a:latin typeface="Arial" panose="020B0604020202020204" pitchFamily="34" charset="0"/>
                <a:cs typeface="Arial" panose="020B0604020202020204" pitchFamily="34" charset="0"/>
              </a:rPr>
              <a:t>(a) as soon as possible and at the latest on publication, </a:t>
            </a:r>
            <a:r>
              <a:rPr lang="en-US" altLang="en-US" sz="1400" dirty="0">
                <a:solidFill>
                  <a:srgbClr val="0000FF"/>
                </a:solidFill>
                <a:latin typeface="Arial" panose="020B0604020202020204" pitchFamily="34" charset="0"/>
                <a:cs typeface="Arial" panose="020B0604020202020204" pitchFamily="34" charset="0"/>
              </a:rPr>
              <a:t>deposit a machine-readable electronic copy</a:t>
            </a:r>
            <a:r>
              <a:rPr lang="en-US" altLang="en-US" sz="1400" dirty="0">
                <a:latin typeface="Arial" panose="020B0604020202020204" pitchFamily="34" charset="0"/>
                <a:cs typeface="Arial" panose="020B0604020202020204" pitchFamily="34" charset="0"/>
              </a:rPr>
              <a:t> of the published version or final peer-reviewed manuscript accepted for publication </a:t>
            </a:r>
            <a:r>
              <a:rPr lang="en-US" altLang="en-US" sz="1400" dirty="0">
                <a:solidFill>
                  <a:srgbClr val="0000FF"/>
                </a:solidFill>
                <a:latin typeface="Arial" panose="020B0604020202020204" pitchFamily="34" charset="0"/>
                <a:cs typeface="Arial" panose="020B0604020202020204" pitchFamily="34" charset="0"/>
              </a:rPr>
              <a:t>in a repository for scientific publications</a:t>
            </a:r>
            <a:r>
              <a:rPr lang="en-US" altLang="en-US" sz="1400" dirty="0">
                <a:latin typeface="Arial" panose="020B0604020202020204" pitchFamily="34" charset="0"/>
                <a:cs typeface="Arial" panose="020B0604020202020204" pitchFamily="34" charset="0"/>
              </a:rPr>
              <a:t>; </a:t>
            </a:r>
          </a:p>
          <a:p>
            <a:pPr marL="719138" lvl="1" indent="-319088">
              <a:buNone/>
            </a:pPr>
            <a:r>
              <a:rPr lang="en-US" altLang="en-US" sz="1400" dirty="0">
                <a:latin typeface="Arial" panose="020B0604020202020204" pitchFamily="34" charset="0"/>
                <a:cs typeface="Arial" panose="020B0604020202020204" pitchFamily="34" charset="0"/>
              </a:rPr>
              <a:t>	Moreover, the beneficiary must aim to </a:t>
            </a:r>
            <a:r>
              <a:rPr lang="en-US" altLang="en-US" sz="1400" dirty="0">
                <a:solidFill>
                  <a:srgbClr val="0000FF"/>
                </a:solidFill>
                <a:latin typeface="Arial" panose="020B0604020202020204" pitchFamily="34" charset="0"/>
                <a:cs typeface="Arial" panose="020B0604020202020204" pitchFamily="34" charset="0"/>
              </a:rPr>
              <a:t>deposit at the same time the research data needed to validate the results</a:t>
            </a:r>
            <a:r>
              <a:rPr lang="en-US" altLang="en-US" sz="1400" dirty="0">
                <a:latin typeface="Arial" panose="020B0604020202020204" pitchFamily="34" charset="0"/>
                <a:cs typeface="Arial" panose="020B0604020202020204" pitchFamily="34" charset="0"/>
              </a:rPr>
              <a:t> presented in the deposited scientific publications. </a:t>
            </a:r>
          </a:p>
          <a:p>
            <a:pPr marL="400050" lvl="1" indent="0">
              <a:buNone/>
            </a:pPr>
            <a:r>
              <a:rPr lang="en-US" altLang="en-US" sz="1400" dirty="0">
                <a:latin typeface="Arial" panose="020B0604020202020204" pitchFamily="34" charset="0"/>
                <a:cs typeface="Arial" panose="020B0604020202020204" pitchFamily="34" charset="0"/>
              </a:rPr>
              <a:t>(b) </a:t>
            </a:r>
            <a:r>
              <a:rPr lang="en-US" altLang="en-US" sz="1400" dirty="0">
                <a:solidFill>
                  <a:srgbClr val="0000FF"/>
                </a:solidFill>
                <a:latin typeface="Arial" panose="020B0604020202020204" pitchFamily="34" charset="0"/>
                <a:cs typeface="Arial" panose="020B0604020202020204" pitchFamily="34" charset="0"/>
              </a:rPr>
              <a:t>ensure open access to the deposited publication </a:t>
            </a:r>
            <a:r>
              <a:rPr lang="en-US" altLang="en-US" sz="1400" dirty="0">
                <a:latin typeface="Arial" panose="020B0604020202020204" pitchFamily="34" charset="0"/>
                <a:cs typeface="Arial" panose="020B0604020202020204" pitchFamily="34" charset="0"/>
              </a:rPr>
              <a:t>— via the repository — at the latest:  </a:t>
            </a:r>
          </a:p>
          <a:p>
            <a:pPr marL="1200150" lvl="2" indent="-400050">
              <a:buAutoNum type="romanLcParenBoth"/>
            </a:pPr>
            <a:r>
              <a:rPr lang="en-US" altLang="en-US" sz="1400" dirty="0">
                <a:latin typeface="Arial" panose="020B0604020202020204" pitchFamily="34" charset="0"/>
                <a:cs typeface="Arial" panose="020B0604020202020204" pitchFamily="34" charset="0"/>
              </a:rPr>
              <a:t>on publication, if an electronic version is available for free via the publisher, or </a:t>
            </a:r>
          </a:p>
          <a:p>
            <a:pPr marL="1200150" lvl="2" indent="-400050">
              <a:buAutoNum type="romanLcParenBoth"/>
            </a:pPr>
            <a:r>
              <a:rPr lang="en-US" altLang="en-US" sz="1400" dirty="0">
                <a:latin typeface="Arial" panose="020B0604020202020204" pitchFamily="34" charset="0"/>
                <a:cs typeface="Arial" panose="020B0604020202020204" pitchFamily="34" charset="0"/>
              </a:rPr>
              <a:t>within six months of publication (twelve months for publications in the social sciences and humanities) in any other case. </a:t>
            </a:r>
          </a:p>
          <a:p>
            <a:pPr marL="719138" lvl="1" indent="-319088">
              <a:buNone/>
            </a:pPr>
            <a:r>
              <a:rPr lang="en-US" altLang="en-US" sz="1400" dirty="0">
                <a:latin typeface="Arial" panose="020B0604020202020204" pitchFamily="34" charset="0"/>
                <a:cs typeface="Arial" panose="020B0604020202020204" pitchFamily="34" charset="0"/>
              </a:rPr>
              <a:t>(c) ensure open access — via the repository — to the </a:t>
            </a:r>
            <a:r>
              <a:rPr lang="en-US" altLang="en-US" sz="1400" dirty="0">
                <a:solidFill>
                  <a:srgbClr val="0000FF"/>
                </a:solidFill>
                <a:latin typeface="Arial" panose="020B0604020202020204" pitchFamily="34" charset="0"/>
                <a:cs typeface="Arial" panose="020B0604020202020204" pitchFamily="34" charset="0"/>
              </a:rPr>
              <a:t>bibliographic metadata </a:t>
            </a:r>
            <a:r>
              <a:rPr lang="en-US" altLang="en-US" sz="1400" dirty="0">
                <a:latin typeface="Arial" panose="020B0604020202020204" pitchFamily="34" charset="0"/>
                <a:cs typeface="Arial" panose="020B0604020202020204" pitchFamily="34" charset="0"/>
              </a:rPr>
              <a:t>that identify the deposited publication. </a:t>
            </a:r>
          </a:p>
          <a:p>
            <a:pPr marL="719138" lvl="1" indent="-319088">
              <a:buNone/>
            </a:pPr>
            <a:r>
              <a:rPr lang="en-US" altLang="en-US" sz="1400" dirty="0">
                <a:latin typeface="Arial" panose="020B0604020202020204" pitchFamily="34" charset="0"/>
                <a:cs typeface="Arial" panose="020B0604020202020204" pitchFamily="34" charset="0"/>
              </a:rPr>
              <a:t>	The bibliographic metadata must be in a standard format and must include all of the following: </a:t>
            </a:r>
          </a:p>
          <a:p>
            <a:pPr marL="1074738" lvl="2" indent="-177800">
              <a:buNone/>
            </a:pPr>
            <a:r>
              <a:rPr lang="en-US" altLang="en-US" sz="1400" dirty="0">
                <a:latin typeface="Arial" panose="020B0604020202020204" pitchFamily="34" charset="0"/>
                <a:cs typeface="Arial" panose="020B0604020202020204" pitchFamily="34" charset="0"/>
              </a:rPr>
              <a:t>- the terms ["European Union (EU)" and "Horizon 2020"]["Euratom" and Euratom research and training </a:t>
            </a:r>
            <a:r>
              <a:rPr lang="en-US" altLang="en-US" sz="1400" dirty="0" err="1">
                <a:latin typeface="Arial" panose="020B0604020202020204" pitchFamily="34" charset="0"/>
                <a:cs typeface="Arial" panose="020B0604020202020204" pitchFamily="34" charset="0"/>
              </a:rPr>
              <a:t>programme</a:t>
            </a:r>
            <a:r>
              <a:rPr lang="en-US" altLang="en-US" sz="1400" dirty="0">
                <a:latin typeface="Arial" panose="020B0604020202020204" pitchFamily="34" charset="0"/>
                <a:cs typeface="Arial" panose="020B0604020202020204" pitchFamily="34" charset="0"/>
              </a:rPr>
              <a:t> 2014-2018’]; </a:t>
            </a:r>
          </a:p>
          <a:p>
            <a:pPr marL="1074738" lvl="2" indent="-177800">
              <a:buNone/>
            </a:pPr>
            <a:r>
              <a:rPr lang="en-US" altLang="en-US" sz="1400" dirty="0">
                <a:latin typeface="Arial" panose="020B0604020202020204" pitchFamily="34" charset="0"/>
                <a:cs typeface="Arial" panose="020B0604020202020204" pitchFamily="34" charset="0"/>
              </a:rPr>
              <a:t>- the name of the action, acronym and grant number; </a:t>
            </a:r>
          </a:p>
          <a:p>
            <a:pPr marL="1074738" lvl="2" indent="-177800">
              <a:buNone/>
            </a:pPr>
            <a:r>
              <a:rPr lang="en-US" altLang="en-US" sz="1400" dirty="0">
                <a:latin typeface="Arial" panose="020B0604020202020204" pitchFamily="34" charset="0"/>
                <a:cs typeface="Arial" panose="020B0604020202020204" pitchFamily="34" charset="0"/>
              </a:rPr>
              <a:t>- the publication date, and length of embargo period if applicable, and </a:t>
            </a:r>
          </a:p>
          <a:p>
            <a:pPr marL="1182688" lvl="2" indent="-285750">
              <a:buFontTx/>
              <a:buChar char="-"/>
            </a:pPr>
            <a:r>
              <a:rPr lang="en-US" altLang="en-US" sz="1400" dirty="0">
                <a:latin typeface="Arial" panose="020B0604020202020204" pitchFamily="34" charset="0"/>
                <a:cs typeface="Arial" panose="020B0604020202020204" pitchFamily="34" charset="0"/>
              </a:rPr>
              <a:t>a persistent identifier. </a:t>
            </a:r>
          </a:p>
          <a:p>
            <a:pPr marL="0" lvl="2" indent="0">
              <a:buNone/>
            </a:pPr>
            <a:r>
              <a:rPr lang="en-US" altLang="en-US" sz="1400" dirty="0">
                <a:latin typeface="Arial" panose="020B0604020202020204" pitchFamily="34" charset="0"/>
                <a:cs typeface="Arial" panose="020B0604020202020204" pitchFamily="34" charset="0"/>
              </a:rPr>
              <a:t>More info at: </a:t>
            </a:r>
            <a:r>
              <a:rPr lang="en-US" altLang="en-US" sz="1400" i="1" dirty="0">
                <a:solidFill>
                  <a:srgbClr val="0000FF"/>
                </a:solidFill>
                <a:latin typeface="Arial" panose="020B0604020202020204" pitchFamily="34" charset="0"/>
                <a:cs typeface="Arial" panose="020B0604020202020204" pitchFamily="34" charset="0"/>
              </a:rPr>
              <a:t>https://ec.europa.eu/research/participants/docs/h2020-funding-guide/cross-cutting-issues/open-access-data-management/open-access_en.htm</a:t>
            </a:r>
          </a:p>
        </p:txBody>
      </p:sp>
      <p:sp>
        <p:nvSpPr>
          <p:cNvPr id="4" name="Rectángulo 3">
            <a:extLst>
              <a:ext uri="{FF2B5EF4-FFF2-40B4-BE49-F238E27FC236}">
                <a16:creationId xmlns:a16="http://schemas.microsoft.com/office/drawing/2014/main" id="{507F63F6-599B-4F1E-95E1-E3DAE4A29F28}"/>
              </a:ext>
            </a:extLst>
          </p:cNvPr>
          <p:cNvSpPr/>
          <p:nvPr/>
        </p:nvSpPr>
        <p:spPr>
          <a:xfrm>
            <a:off x="-9832" y="0"/>
            <a:ext cx="511278"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311309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82C7620F-3E04-4CF2-9B93-8CE282EA9CE7}"/>
              </a:ext>
            </a:extLst>
          </p:cNvPr>
          <p:cNvSpPr/>
          <p:nvPr/>
        </p:nvSpPr>
        <p:spPr>
          <a:xfrm>
            <a:off x="8622890" y="0"/>
            <a:ext cx="521109"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Rectangle 3">
            <a:extLst>
              <a:ext uri="{FF2B5EF4-FFF2-40B4-BE49-F238E27FC236}">
                <a16:creationId xmlns:a16="http://schemas.microsoft.com/office/drawing/2014/main" id="{917EAE7B-C015-4B06-812C-B7AB9C657F47}"/>
              </a:ext>
            </a:extLst>
          </p:cNvPr>
          <p:cNvSpPr txBox="1">
            <a:spLocks noChangeArrowheads="1"/>
          </p:cNvSpPr>
          <p:nvPr/>
        </p:nvSpPr>
        <p:spPr>
          <a:xfrm>
            <a:off x="521109" y="404664"/>
            <a:ext cx="8121445" cy="578619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None/>
            </a:pPr>
            <a:r>
              <a:rPr lang="en-US" altLang="es-ES" sz="2400" b="1" dirty="0">
                <a:solidFill>
                  <a:srgbClr val="0000FF"/>
                </a:solidFill>
                <a:latin typeface="Arial" panose="020B0604020202020204" pitchFamily="34" charset="0"/>
                <a:cs typeface="Arial" panose="020B0604020202020204" pitchFamily="34" charset="0"/>
              </a:rPr>
              <a:t>Open access to scientific publications</a:t>
            </a:r>
          </a:p>
          <a:p>
            <a:pPr algn="ctr">
              <a:buNone/>
            </a:pPr>
            <a:endParaRPr lang="en-US" altLang="en-US" sz="1200" dirty="0">
              <a:latin typeface="Arial" panose="020B0604020202020204" pitchFamily="34" charset="0"/>
              <a:cs typeface="Arial" panose="020B0604020202020204" pitchFamily="34" charset="0"/>
            </a:endParaRPr>
          </a:p>
          <a:p>
            <a:pPr marL="0" indent="0">
              <a:buNone/>
            </a:pPr>
            <a:r>
              <a:rPr lang="en-US" altLang="en-US" sz="1600" b="1" dirty="0">
                <a:solidFill>
                  <a:srgbClr val="C00000"/>
                </a:solidFill>
                <a:latin typeface="Arial" panose="020B0604020202020204" pitchFamily="34" charset="0"/>
                <a:cs typeface="Arial" panose="020B0604020202020204" pitchFamily="34" charset="0"/>
              </a:rPr>
              <a:t>Step 1 - Depositing publications in repositories</a:t>
            </a:r>
          </a:p>
          <a:p>
            <a:pPr marL="0" indent="0">
              <a:buNone/>
            </a:pPr>
            <a:endParaRPr lang="es-ES" sz="1400" dirty="0">
              <a:latin typeface="Arial" panose="020B0604020202020204" pitchFamily="34" charset="0"/>
              <a:cs typeface="Arial" panose="020B0604020202020204" pitchFamily="34" charset="0"/>
            </a:endParaRPr>
          </a:p>
          <a:p>
            <a:pPr marL="0" indent="0">
              <a:buNone/>
            </a:pPr>
            <a:r>
              <a:rPr lang="es-ES" sz="1400" dirty="0" err="1">
                <a:latin typeface="Arial" panose="020B0604020202020204" pitchFamily="34" charset="0"/>
                <a:cs typeface="Arial" panose="020B0604020202020204" pitchFamily="34" charset="0"/>
              </a:rPr>
              <a:t>This</a:t>
            </a:r>
            <a:r>
              <a:rPr lang="es-ES" sz="1400" dirty="0">
                <a:latin typeface="Arial" panose="020B0604020202020204" pitchFamily="34" charset="0"/>
                <a:cs typeface="Arial" panose="020B0604020202020204" pitchFamily="34" charset="0"/>
              </a:rPr>
              <a:t> </a:t>
            </a:r>
            <a:r>
              <a:rPr lang="es-ES" sz="1400" dirty="0" err="1">
                <a:latin typeface="Arial" panose="020B0604020202020204" pitchFamily="34" charset="0"/>
                <a:cs typeface="Arial" panose="020B0604020202020204" pitchFamily="34" charset="0"/>
              </a:rPr>
              <a:t>step</a:t>
            </a:r>
            <a:r>
              <a:rPr lang="es-ES" sz="1400" dirty="0">
                <a:latin typeface="Arial" panose="020B0604020202020204" pitchFamily="34" charset="0"/>
                <a:cs typeface="Arial" panose="020B0604020202020204" pitchFamily="34" charset="0"/>
              </a:rPr>
              <a:t> </a:t>
            </a:r>
            <a:r>
              <a:rPr lang="es-ES" sz="1400" dirty="0" err="1">
                <a:latin typeface="Arial" panose="020B0604020202020204" pitchFamily="34" charset="0"/>
                <a:cs typeface="Arial" panose="020B0604020202020204" pitchFamily="34" charset="0"/>
              </a:rPr>
              <a:t>applies</a:t>
            </a:r>
            <a:r>
              <a:rPr lang="es-ES" sz="1400" dirty="0">
                <a:latin typeface="Arial" panose="020B0604020202020204" pitchFamily="34" charset="0"/>
                <a:cs typeface="Arial" panose="020B0604020202020204" pitchFamily="34" charset="0"/>
              </a:rPr>
              <a:t> </a:t>
            </a:r>
            <a:r>
              <a:rPr lang="es-ES" sz="1400" b="1" dirty="0" err="1">
                <a:latin typeface="Arial" panose="020B0604020202020204" pitchFamily="34" charset="0"/>
                <a:cs typeface="Arial" panose="020B0604020202020204" pitchFamily="34" charset="0"/>
              </a:rPr>
              <a:t>even</a:t>
            </a:r>
            <a:r>
              <a:rPr lang="es-ES" sz="1400" b="1" dirty="0">
                <a:latin typeface="Arial" panose="020B0604020202020204" pitchFamily="34" charset="0"/>
                <a:cs typeface="Arial" panose="020B0604020202020204" pitchFamily="34" charset="0"/>
              </a:rPr>
              <a:t> </a:t>
            </a:r>
            <a:r>
              <a:rPr lang="es-ES" sz="1400" b="1" dirty="0" err="1">
                <a:latin typeface="Arial" panose="020B0604020202020204" pitchFamily="34" charset="0"/>
                <a:cs typeface="Arial" panose="020B0604020202020204" pitchFamily="34" charset="0"/>
              </a:rPr>
              <a:t>where</a:t>
            </a:r>
            <a:r>
              <a:rPr lang="es-ES" sz="1400" b="1" dirty="0">
                <a:latin typeface="Arial" panose="020B0604020202020204" pitchFamily="34" charset="0"/>
                <a:cs typeface="Arial" panose="020B0604020202020204" pitchFamily="34" charset="0"/>
              </a:rPr>
              <a:t> open </a:t>
            </a:r>
            <a:r>
              <a:rPr lang="es-ES" sz="1400" b="1" dirty="0" err="1">
                <a:latin typeface="Arial" panose="020B0604020202020204" pitchFamily="34" charset="0"/>
                <a:cs typeface="Arial" panose="020B0604020202020204" pitchFamily="34" charset="0"/>
              </a:rPr>
              <a:t>access</a:t>
            </a:r>
            <a:r>
              <a:rPr lang="es-ES" sz="1400" b="1" dirty="0">
                <a:latin typeface="Arial" panose="020B0604020202020204" pitchFamily="34" charset="0"/>
                <a:cs typeface="Arial" panose="020B0604020202020204" pitchFamily="34" charset="0"/>
              </a:rPr>
              <a:t> </a:t>
            </a:r>
            <a:r>
              <a:rPr lang="es-ES" sz="1400" b="1" dirty="0" err="1">
                <a:latin typeface="Arial" panose="020B0604020202020204" pitchFamily="34" charset="0"/>
                <a:cs typeface="Arial" panose="020B0604020202020204" pitchFamily="34" charset="0"/>
              </a:rPr>
              <a:t>publishing</a:t>
            </a:r>
            <a:r>
              <a:rPr lang="es-ES" sz="1400" b="1" dirty="0">
                <a:latin typeface="Arial" panose="020B0604020202020204" pitchFamily="34" charset="0"/>
                <a:cs typeface="Arial" panose="020B0604020202020204" pitchFamily="34" charset="0"/>
              </a:rPr>
              <a:t> ('</a:t>
            </a:r>
            <a:r>
              <a:rPr lang="es-ES" sz="1400" b="1" dirty="0" err="1">
                <a:latin typeface="Arial" panose="020B0604020202020204" pitchFamily="34" charset="0"/>
                <a:cs typeface="Arial" panose="020B0604020202020204" pitchFamily="34" charset="0"/>
              </a:rPr>
              <a:t>gold</a:t>
            </a:r>
            <a:r>
              <a:rPr lang="es-ES" sz="1400" b="1" dirty="0">
                <a:latin typeface="Arial" panose="020B0604020202020204" pitchFamily="34" charset="0"/>
                <a:cs typeface="Arial" panose="020B0604020202020204" pitchFamily="34" charset="0"/>
              </a:rPr>
              <a:t>' open </a:t>
            </a:r>
            <a:r>
              <a:rPr lang="es-ES" sz="1400" b="1" dirty="0" err="1">
                <a:latin typeface="Arial" panose="020B0604020202020204" pitchFamily="34" charset="0"/>
                <a:cs typeface="Arial" panose="020B0604020202020204" pitchFamily="34" charset="0"/>
              </a:rPr>
              <a:t>access</a:t>
            </a:r>
            <a:r>
              <a:rPr lang="es-ES" sz="1400" b="1" dirty="0">
                <a:latin typeface="Arial" panose="020B0604020202020204" pitchFamily="34" charset="0"/>
                <a:cs typeface="Arial" panose="020B0604020202020204" pitchFamily="34" charset="0"/>
              </a:rPr>
              <a:t>) </a:t>
            </a:r>
            <a:r>
              <a:rPr lang="es-ES" sz="1400" b="1" dirty="0" err="1">
                <a:latin typeface="Arial" panose="020B0604020202020204" pitchFamily="34" charset="0"/>
                <a:cs typeface="Arial" panose="020B0604020202020204" pitchFamily="34" charset="0"/>
              </a:rPr>
              <a:t>is</a:t>
            </a:r>
            <a:r>
              <a:rPr lang="es-ES" sz="1400" b="1" dirty="0">
                <a:latin typeface="Arial" panose="020B0604020202020204" pitchFamily="34" charset="0"/>
                <a:cs typeface="Arial" panose="020B0604020202020204" pitchFamily="34" charset="0"/>
              </a:rPr>
              <a:t> </a:t>
            </a:r>
            <a:r>
              <a:rPr lang="es-ES" sz="1400" b="1" dirty="0" err="1">
                <a:latin typeface="Arial" panose="020B0604020202020204" pitchFamily="34" charset="0"/>
                <a:cs typeface="Arial" panose="020B0604020202020204" pitchFamily="34" charset="0"/>
              </a:rPr>
              <a:t>chosen</a:t>
            </a:r>
            <a:endParaRPr lang="es-ES" sz="1400" b="1" dirty="0">
              <a:latin typeface="Arial" panose="020B0604020202020204" pitchFamily="34" charset="0"/>
              <a:cs typeface="Arial" panose="020B0604020202020204" pitchFamily="34" charset="0"/>
            </a:endParaRPr>
          </a:p>
          <a:p>
            <a:pPr marL="0" indent="0">
              <a:buNone/>
            </a:pPr>
            <a:endParaRPr lang="es-ES" altLang="en-US" sz="1400" b="1" dirty="0">
              <a:latin typeface="Arial" panose="020B0604020202020204" pitchFamily="34" charset="0"/>
              <a:cs typeface="Arial" panose="020B0604020202020204" pitchFamily="34" charset="0"/>
            </a:endParaRPr>
          </a:p>
          <a:p>
            <a:pPr marL="0" indent="0">
              <a:buNone/>
            </a:pPr>
            <a:r>
              <a:rPr lang="en-US" altLang="en-US" sz="1400" u="sng" dirty="0">
                <a:latin typeface="Arial" panose="020B0604020202020204" pitchFamily="34" charset="0"/>
                <a:cs typeface="Arial" panose="020B0604020202020204" pitchFamily="34" charset="0"/>
              </a:rPr>
              <a:t>'Machine-readable electronic copy</a:t>
            </a:r>
            <a:r>
              <a:rPr lang="en-US" altLang="en-US" sz="1400" dirty="0">
                <a:latin typeface="Arial" panose="020B0604020202020204" pitchFamily="34" charset="0"/>
                <a:cs typeface="Arial" panose="020B0604020202020204" pitchFamily="34" charset="0"/>
              </a:rPr>
              <a:t>' - publications must be in a format that can be used and understood by a computer. </a:t>
            </a:r>
          </a:p>
          <a:p>
            <a:pPr marL="0" indent="0">
              <a:buNone/>
            </a:pPr>
            <a:endParaRPr lang="en-US" altLang="en-US" sz="1400" dirty="0">
              <a:latin typeface="Arial" panose="020B0604020202020204" pitchFamily="34" charset="0"/>
              <a:cs typeface="Arial" panose="020B0604020202020204" pitchFamily="34" charset="0"/>
            </a:endParaRPr>
          </a:p>
          <a:p>
            <a:pPr marL="0" indent="0">
              <a:buNone/>
            </a:pPr>
            <a:r>
              <a:rPr lang="en-US" altLang="en-US" sz="1400" b="1" dirty="0">
                <a:solidFill>
                  <a:srgbClr val="FF0000"/>
                </a:solidFill>
                <a:latin typeface="Arial" panose="020B0604020202020204" pitchFamily="34" charset="0"/>
                <a:cs typeface="Arial" panose="020B0604020202020204" pitchFamily="34" charset="0"/>
              </a:rPr>
              <a:t>The latest acceptable time to deposit a publication is the date of publication</a:t>
            </a:r>
            <a:r>
              <a:rPr lang="en-US" altLang="en-US" sz="1400" dirty="0">
                <a:latin typeface="Arial" panose="020B0604020202020204" pitchFamily="34" charset="0"/>
                <a:cs typeface="Arial" panose="020B0604020202020204" pitchFamily="34" charset="0"/>
              </a:rPr>
              <a:t>.</a:t>
            </a:r>
          </a:p>
          <a:p>
            <a:pPr marL="0" indent="0">
              <a:buNone/>
            </a:pPr>
            <a:endParaRPr lang="en-US" altLang="en-US" sz="1400" dirty="0">
              <a:latin typeface="Arial" panose="020B0604020202020204" pitchFamily="34" charset="0"/>
              <a:cs typeface="Arial" panose="020B0604020202020204" pitchFamily="34" charset="0"/>
            </a:endParaRPr>
          </a:p>
          <a:p>
            <a:pPr marL="0" indent="0">
              <a:buNone/>
            </a:pPr>
            <a:r>
              <a:rPr lang="en-US" altLang="en-US" sz="1400" dirty="0">
                <a:latin typeface="Arial" panose="020B0604020202020204" pitchFamily="34" charset="0"/>
                <a:cs typeface="Arial" panose="020B0604020202020204" pitchFamily="34" charset="0"/>
              </a:rPr>
              <a:t>'</a:t>
            </a:r>
            <a:r>
              <a:rPr lang="en-US" altLang="en-US" sz="1400" u="sng" dirty="0">
                <a:latin typeface="Arial" panose="020B0604020202020204" pitchFamily="34" charset="0"/>
                <a:cs typeface="Arial" panose="020B0604020202020204" pitchFamily="34" charset="0"/>
              </a:rPr>
              <a:t>Repository</a:t>
            </a:r>
            <a:r>
              <a:rPr lang="en-US" altLang="en-US" sz="1400" dirty="0">
                <a:latin typeface="Arial" panose="020B0604020202020204" pitchFamily="34" charset="0"/>
                <a:cs typeface="Arial" panose="020B0604020202020204" pitchFamily="34" charset="0"/>
              </a:rPr>
              <a:t>' for scientific publications is an online archive. Institutional, subject-based and </a:t>
            </a:r>
            <a:r>
              <a:rPr lang="en-US" altLang="en-US" sz="1400" dirty="0" err="1">
                <a:latin typeface="Arial" panose="020B0604020202020204" pitchFamily="34" charset="0"/>
                <a:cs typeface="Arial" panose="020B0604020202020204" pitchFamily="34" charset="0"/>
              </a:rPr>
              <a:t>centralised</a:t>
            </a:r>
            <a:r>
              <a:rPr lang="en-US" altLang="en-US" sz="1400" dirty="0">
                <a:latin typeface="Arial" panose="020B0604020202020204" pitchFamily="34" charset="0"/>
                <a:cs typeface="Arial" panose="020B0604020202020204" pitchFamily="34" charset="0"/>
              </a:rPr>
              <a:t> repositories are all acceptable choices. Repositories that claim rights over deposited publications and preclude access are not.</a:t>
            </a:r>
          </a:p>
          <a:p>
            <a:pPr marL="0" indent="0">
              <a:buNone/>
            </a:pPr>
            <a:endParaRPr lang="en-US" altLang="en-US" sz="1400" dirty="0">
              <a:latin typeface="Arial" panose="020B0604020202020204" pitchFamily="34" charset="0"/>
              <a:cs typeface="Arial" panose="020B0604020202020204" pitchFamily="34" charset="0"/>
            </a:endParaRPr>
          </a:p>
          <a:p>
            <a:pPr marL="0" indent="0">
              <a:buNone/>
            </a:pPr>
            <a:r>
              <a:rPr lang="en-US" altLang="en-US" sz="1600" dirty="0">
                <a:latin typeface="Arial" panose="020B0604020202020204" pitchFamily="34" charset="0"/>
                <a:cs typeface="Arial" panose="020B0604020202020204" pitchFamily="34" charset="0"/>
              </a:rPr>
              <a:t>Possible repositories:  </a:t>
            </a:r>
            <a:r>
              <a:rPr lang="en-US" altLang="en-US" sz="1600" b="1" dirty="0" err="1">
                <a:solidFill>
                  <a:srgbClr val="0000FF"/>
                </a:solidFill>
                <a:latin typeface="Arial" panose="020B0604020202020204" pitchFamily="34" charset="0"/>
                <a:cs typeface="Arial" panose="020B0604020202020204" pitchFamily="34" charset="0"/>
              </a:rPr>
              <a:t>arXiv</a:t>
            </a:r>
            <a:r>
              <a:rPr lang="en-US" altLang="en-US" sz="1600" b="1" dirty="0">
                <a:solidFill>
                  <a:srgbClr val="0000FF"/>
                </a:solidFill>
                <a:latin typeface="Arial" panose="020B0604020202020204" pitchFamily="34" charset="0"/>
                <a:cs typeface="Arial" panose="020B0604020202020204" pitchFamily="34" charset="0"/>
              </a:rPr>
              <a:t>, </a:t>
            </a:r>
            <a:r>
              <a:rPr lang="en-US" altLang="en-US" sz="1600" b="1" dirty="0" err="1">
                <a:solidFill>
                  <a:srgbClr val="0000FF"/>
                </a:solidFill>
                <a:latin typeface="Arial" panose="020B0604020202020204" pitchFamily="34" charset="0"/>
                <a:cs typeface="Arial" panose="020B0604020202020204" pitchFamily="34" charset="0"/>
              </a:rPr>
              <a:t>RePEc</a:t>
            </a:r>
            <a:r>
              <a:rPr lang="en-US" altLang="en-US" sz="1600" b="1" dirty="0">
                <a:solidFill>
                  <a:srgbClr val="0000FF"/>
                </a:solidFill>
                <a:latin typeface="Arial" panose="020B0604020202020204" pitchFamily="34" charset="0"/>
                <a:cs typeface="Arial" panose="020B0604020202020204" pitchFamily="34" charset="0"/>
              </a:rPr>
              <a:t>, </a:t>
            </a:r>
            <a:r>
              <a:rPr lang="en-US" altLang="en-US" sz="1600" b="1" dirty="0" err="1">
                <a:solidFill>
                  <a:srgbClr val="0000FF"/>
                </a:solidFill>
                <a:latin typeface="Arial" panose="020B0604020202020204" pitchFamily="34" charset="0"/>
                <a:cs typeface="Arial" panose="020B0604020202020204" pitchFamily="34" charset="0"/>
              </a:rPr>
              <a:t>OpenAIRE</a:t>
            </a:r>
            <a:r>
              <a:rPr lang="en-US" altLang="en-US" sz="1600" b="1" dirty="0">
                <a:solidFill>
                  <a:srgbClr val="0000FF"/>
                </a:solidFill>
                <a:latin typeface="Arial" panose="020B0604020202020204" pitchFamily="34" charset="0"/>
                <a:cs typeface="Arial" panose="020B0604020202020204" pitchFamily="34" charset="0"/>
              </a:rPr>
              <a:t>, National or Laboratory OA repositories</a:t>
            </a:r>
          </a:p>
          <a:p>
            <a:pPr marL="0" indent="0">
              <a:buNone/>
            </a:pPr>
            <a:endParaRPr lang="en-US" altLang="en-US" sz="1400" dirty="0">
              <a:latin typeface="Arial" panose="020B0604020202020204" pitchFamily="34" charset="0"/>
              <a:cs typeface="Arial" panose="020B0604020202020204" pitchFamily="34" charset="0"/>
            </a:endParaRPr>
          </a:p>
          <a:p>
            <a:pPr marL="0" indent="0">
              <a:buNone/>
            </a:pPr>
            <a:endParaRPr lang="en-US" altLang="en-US" sz="1400" dirty="0">
              <a:latin typeface="Arial" panose="020B0604020202020204" pitchFamily="34" charset="0"/>
              <a:cs typeface="Arial" panose="020B0604020202020204" pitchFamily="34" charset="0"/>
            </a:endParaRPr>
          </a:p>
          <a:p>
            <a:pPr>
              <a:buFont typeface="Arial" panose="020B0604020202020204" pitchFamily="34" charset="0"/>
              <a:buChar char="-"/>
            </a:pPr>
            <a:r>
              <a:rPr lang="en-US" altLang="en-US" sz="1400" i="1" dirty="0">
                <a:latin typeface="Arial" panose="020B0604020202020204" pitchFamily="34" charset="0"/>
                <a:cs typeface="Arial" panose="020B0604020202020204" pitchFamily="34" charset="0"/>
              </a:rPr>
              <a:t>The Open Access Infrastructure for Research in Europe </a:t>
            </a:r>
            <a:r>
              <a:rPr lang="en-US" altLang="en-US" sz="1400" i="1" dirty="0">
                <a:solidFill>
                  <a:srgbClr val="0000FF"/>
                </a:solidFill>
                <a:latin typeface="Arial" panose="020B0604020202020204" pitchFamily="34" charset="0"/>
                <a:cs typeface="Arial" panose="020B0604020202020204" pitchFamily="34" charset="0"/>
              </a:rPr>
              <a:t>(</a:t>
            </a:r>
            <a:r>
              <a:rPr lang="en-US" altLang="en-US" sz="1400" i="1" dirty="0" err="1">
                <a:solidFill>
                  <a:srgbClr val="0000FF"/>
                </a:solidFill>
                <a:latin typeface="Arial" panose="020B0604020202020204" pitchFamily="34" charset="0"/>
                <a:cs typeface="Arial" panose="020B0604020202020204" pitchFamily="34" charset="0"/>
              </a:rPr>
              <a:t>OpenAIRE</a:t>
            </a:r>
            <a:r>
              <a:rPr lang="en-US" altLang="en-US" sz="1400" i="1" dirty="0">
                <a:solidFill>
                  <a:srgbClr val="0000FF"/>
                </a:solidFill>
                <a:latin typeface="Arial" panose="020B0604020202020204" pitchFamily="34" charset="0"/>
                <a:cs typeface="Arial" panose="020B0604020202020204" pitchFamily="34" charset="0"/>
              </a:rPr>
              <a:t>) </a:t>
            </a:r>
          </a:p>
          <a:p>
            <a:pPr>
              <a:buFont typeface="Arial" panose="020B0604020202020204" pitchFamily="34" charset="0"/>
              <a:buChar char="-"/>
            </a:pPr>
            <a:r>
              <a:rPr lang="en-US" altLang="en-US" sz="1400" i="1" dirty="0">
                <a:latin typeface="Arial" panose="020B0604020202020204" pitchFamily="34" charset="0"/>
                <a:cs typeface="Arial" panose="020B0604020202020204" pitchFamily="34" charset="0"/>
              </a:rPr>
              <a:t>Registry of Open Access Repositories </a:t>
            </a:r>
            <a:r>
              <a:rPr lang="en-US" altLang="en-US" sz="1400" i="1" dirty="0">
                <a:solidFill>
                  <a:srgbClr val="0000FF"/>
                </a:solidFill>
                <a:latin typeface="Arial" panose="020B0604020202020204" pitchFamily="34" charset="0"/>
                <a:cs typeface="Arial" panose="020B0604020202020204" pitchFamily="34" charset="0"/>
              </a:rPr>
              <a:t>(ROAR)</a:t>
            </a:r>
          </a:p>
          <a:p>
            <a:pPr>
              <a:buFont typeface="Arial" panose="020B0604020202020204" pitchFamily="34" charset="0"/>
              <a:buChar char="-"/>
            </a:pPr>
            <a:r>
              <a:rPr lang="en-US" altLang="en-US" sz="1400" i="1" dirty="0">
                <a:latin typeface="Arial" panose="020B0604020202020204" pitchFamily="34" charset="0"/>
                <a:cs typeface="Arial" panose="020B0604020202020204" pitchFamily="34" charset="0"/>
              </a:rPr>
              <a:t>Directory of Open Access Repositories </a:t>
            </a:r>
            <a:r>
              <a:rPr lang="en-US" altLang="en-US" sz="1400" i="1" dirty="0">
                <a:solidFill>
                  <a:srgbClr val="0000FF"/>
                </a:solidFill>
                <a:latin typeface="Arial" panose="020B0604020202020204" pitchFamily="34" charset="0"/>
                <a:cs typeface="Arial" panose="020B0604020202020204" pitchFamily="34" charset="0"/>
              </a:rPr>
              <a:t>(</a:t>
            </a:r>
            <a:r>
              <a:rPr lang="en-US" altLang="en-US" sz="1400" i="1" dirty="0" err="1">
                <a:solidFill>
                  <a:srgbClr val="0000FF"/>
                </a:solidFill>
                <a:latin typeface="Arial" panose="020B0604020202020204" pitchFamily="34" charset="0"/>
                <a:cs typeface="Arial" panose="020B0604020202020204" pitchFamily="34" charset="0"/>
              </a:rPr>
              <a:t>OpenDOAR</a:t>
            </a:r>
            <a:r>
              <a:rPr lang="en-US" altLang="en-US" sz="1400" dirty="0">
                <a:latin typeface="Arial" panose="020B0604020202020204" pitchFamily="34" charset="0"/>
                <a:cs typeface="Arial" panose="020B0604020202020204" pitchFamily="34" charset="0"/>
              </a:rPr>
              <a:t>)</a:t>
            </a:r>
          </a:p>
        </p:txBody>
      </p:sp>
      <p:sp>
        <p:nvSpPr>
          <p:cNvPr id="6" name="Rectángulo 5">
            <a:extLst>
              <a:ext uri="{FF2B5EF4-FFF2-40B4-BE49-F238E27FC236}">
                <a16:creationId xmlns:a16="http://schemas.microsoft.com/office/drawing/2014/main" id="{F3354450-A4CC-483A-BD51-B7E6B7BAB714}"/>
              </a:ext>
            </a:extLst>
          </p:cNvPr>
          <p:cNvSpPr/>
          <p:nvPr/>
        </p:nvSpPr>
        <p:spPr>
          <a:xfrm>
            <a:off x="-9832" y="0"/>
            <a:ext cx="511278"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002508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7049E3A9-9D55-47C8-A309-5D0B42AF1EF3}"/>
              </a:ext>
            </a:extLst>
          </p:cNvPr>
          <p:cNvSpPr/>
          <p:nvPr/>
        </p:nvSpPr>
        <p:spPr>
          <a:xfrm>
            <a:off x="8645506" y="0"/>
            <a:ext cx="498494"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Rectangle 3">
            <a:extLst>
              <a:ext uri="{FF2B5EF4-FFF2-40B4-BE49-F238E27FC236}">
                <a16:creationId xmlns:a16="http://schemas.microsoft.com/office/drawing/2014/main" id="{D9D03BD3-7845-49B3-B64B-DE2CA2E6213F}"/>
              </a:ext>
            </a:extLst>
          </p:cNvPr>
          <p:cNvSpPr txBox="1">
            <a:spLocks noChangeArrowheads="1"/>
          </p:cNvSpPr>
          <p:nvPr/>
        </p:nvSpPr>
        <p:spPr>
          <a:xfrm>
            <a:off x="524061" y="308515"/>
            <a:ext cx="8121445" cy="6777240"/>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None/>
            </a:pPr>
            <a:r>
              <a:rPr lang="en-US" altLang="es-ES" sz="2400" b="1" dirty="0">
                <a:solidFill>
                  <a:srgbClr val="0000FF"/>
                </a:solidFill>
                <a:latin typeface="Arial" panose="020B0604020202020204" pitchFamily="34" charset="0"/>
                <a:cs typeface="Arial" panose="020B0604020202020204" pitchFamily="34" charset="0"/>
              </a:rPr>
              <a:t>Open access to scientific publications</a:t>
            </a:r>
          </a:p>
          <a:p>
            <a:pPr algn="ctr">
              <a:buNone/>
            </a:pPr>
            <a:endParaRPr lang="en-US" altLang="en-US" sz="800" dirty="0">
              <a:latin typeface="Arial" panose="020B0604020202020204" pitchFamily="34" charset="0"/>
              <a:cs typeface="Arial" panose="020B0604020202020204" pitchFamily="34" charset="0"/>
            </a:endParaRPr>
          </a:p>
          <a:p>
            <a:pPr marL="0" indent="0">
              <a:buNone/>
            </a:pPr>
            <a:r>
              <a:rPr lang="en-US" altLang="en-US" sz="1600" b="1" dirty="0">
                <a:solidFill>
                  <a:srgbClr val="C00000"/>
                </a:solidFill>
                <a:latin typeface="Arial" panose="020B0604020202020204" pitchFamily="34" charset="0"/>
                <a:cs typeface="Arial" panose="020B0604020202020204" pitchFamily="34" charset="0"/>
              </a:rPr>
              <a:t>Step 2 - Providing open access to publications</a:t>
            </a:r>
          </a:p>
          <a:p>
            <a:pPr marL="0" indent="0">
              <a:buNone/>
            </a:pPr>
            <a:endParaRPr lang="es-ES" sz="800" dirty="0">
              <a:latin typeface="Arial" panose="020B0604020202020204" pitchFamily="34" charset="0"/>
              <a:cs typeface="Arial" panose="020B0604020202020204" pitchFamily="34" charset="0"/>
            </a:endParaRPr>
          </a:p>
          <a:p>
            <a:pPr>
              <a:buFont typeface="+mj-lt"/>
              <a:buAutoNum type="arabicPeriod"/>
            </a:pPr>
            <a:r>
              <a:rPr lang="en-US" sz="1400" b="1" dirty="0">
                <a:latin typeface="Arial" panose="020B0604020202020204" pitchFamily="34" charset="0"/>
                <a:cs typeface="Arial" panose="020B0604020202020204" pitchFamily="34" charset="0"/>
              </a:rPr>
              <a:t>Self-archiving /</a:t>
            </a:r>
            <a:r>
              <a:rPr lang="en-US" sz="1400" b="1" dirty="0">
                <a:solidFill>
                  <a:srgbClr val="006600"/>
                </a:solidFill>
                <a:latin typeface="Arial" panose="020B0604020202020204" pitchFamily="34" charset="0"/>
                <a:cs typeface="Arial" panose="020B0604020202020204" pitchFamily="34" charset="0"/>
              </a:rPr>
              <a:t> 'green' OA</a:t>
            </a:r>
            <a:r>
              <a:rPr lang="en-US" sz="1400" dirty="0">
                <a:latin typeface="Arial" panose="020B0604020202020204" pitchFamily="34" charset="0"/>
                <a:cs typeface="Arial" panose="020B0604020202020204" pitchFamily="34" charset="0"/>
              </a:rPr>
              <a:t>: beneficiaries can deposit the final peer-reviewed manuscript in a </a:t>
            </a:r>
            <a:r>
              <a:rPr lang="en-US" sz="1400" u="sng" dirty="0">
                <a:latin typeface="Arial" panose="020B0604020202020204" pitchFamily="34" charset="0"/>
                <a:cs typeface="Arial" panose="020B0604020202020204" pitchFamily="34" charset="0"/>
                <a:hlinkClick r:id="rId2"/>
              </a:rPr>
              <a:t>repository</a:t>
            </a:r>
            <a:r>
              <a:rPr lang="en-US" sz="1400" dirty="0">
                <a:latin typeface="Arial" panose="020B0604020202020204" pitchFamily="34" charset="0"/>
                <a:cs typeface="Arial" panose="020B0604020202020204" pitchFamily="34" charset="0"/>
              </a:rPr>
              <a:t> of their choice. They must ensure open access to the publication within at most 6 months.</a:t>
            </a:r>
          </a:p>
          <a:p>
            <a:pPr marL="457200" lvl="1" indent="0">
              <a:buNone/>
            </a:pPr>
            <a:r>
              <a:rPr lang="en-US" sz="1400" dirty="0">
                <a:solidFill>
                  <a:srgbClr val="0000FF"/>
                </a:solidFill>
                <a:latin typeface="Arial" panose="020B0604020202020204" pitchFamily="34" charset="0"/>
                <a:cs typeface="Arial" panose="020B0604020202020204" pitchFamily="34" charset="0"/>
              </a:rPr>
              <a:t>Publishers may impose embargo periods</a:t>
            </a:r>
            <a:r>
              <a:rPr lang="en-US" sz="1400" dirty="0">
                <a:latin typeface="Arial" panose="020B0604020202020204" pitchFamily="34" charset="0"/>
                <a:cs typeface="Arial" panose="020B0604020202020204" pitchFamily="34" charset="0"/>
              </a:rPr>
              <a:t>.</a:t>
            </a:r>
          </a:p>
          <a:p>
            <a:pPr marL="457200" lvl="1" indent="0">
              <a:buNone/>
            </a:pPr>
            <a:r>
              <a:rPr lang="en-US" sz="1400" dirty="0">
                <a:latin typeface="Arial" panose="020B0604020202020204" pitchFamily="34" charset="0"/>
                <a:cs typeface="Arial" panose="020B0604020202020204" pitchFamily="34" charset="0"/>
              </a:rPr>
              <a:t>It may be necessary to sign special agreements with the publisher (EC provides model).</a:t>
            </a:r>
          </a:p>
          <a:p>
            <a:pPr marL="457200" lvl="1" indent="0">
              <a:buNone/>
            </a:pPr>
            <a:endParaRPr lang="en-US" sz="800" dirty="0">
              <a:latin typeface="Arial" panose="020B0604020202020204" pitchFamily="34" charset="0"/>
              <a:cs typeface="Arial" panose="020B0604020202020204" pitchFamily="34" charset="0"/>
            </a:endParaRPr>
          </a:p>
          <a:p>
            <a:pPr>
              <a:buFont typeface="+mj-lt"/>
              <a:buAutoNum type="arabicPeriod"/>
            </a:pPr>
            <a:r>
              <a:rPr lang="en-US" sz="1400" b="1" dirty="0">
                <a:latin typeface="Arial" panose="020B0604020202020204" pitchFamily="34" charset="0"/>
                <a:cs typeface="Arial" panose="020B0604020202020204" pitchFamily="34" charset="0"/>
              </a:rPr>
              <a:t>Open access publishing / </a:t>
            </a:r>
            <a:r>
              <a:rPr lang="en-US" sz="1400" b="1" dirty="0">
                <a:solidFill>
                  <a:schemeClr val="accent6">
                    <a:lumMod val="75000"/>
                  </a:schemeClr>
                </a:solidFill>
                <a:latin typeface="Arial" panose="020B0604020202020204" pitchFamily="34" charset="0"/>
                <a:cs typeface="Arial" panose="020B0604020202020204" pitchFamily="34" charset="0"/>
              </a:rPr>
              <a:t>'gold' OA</a:t>
            </a:r>
            <a:r>
              <a:rPr lang="en-US" sz="1400" dirty="0">
                <a:latin typeface="Arial" panose="020B0604020202020204" pitchFamily="34" charset="0"/>
                <a:cs typeface="Arial" panose="020B0604020202020204" pitchFamily="34" charset="0"/>
              </a:rPr>
              <a:t>: researchers can also publish in open access journals, or in hybrid journals that both sell subscriptions and offer the option of making individual articles openly accessible. </a:t>
            </a:r>
          </a:p>
          <a:p>
            <a:pPr marL="355600" indent="0">
              <a:buNone/>
            </a:pPr>
            <a:r>
              <a:rPr lang="en-US" sz="1400" dirty="0">
                <a:solidFill>
                  <a:srgbClr val="0000FF"/>
                </a:solidFill>
                <a:latin typeface="Arial" panose="020B0604020202020204" pitchFamily="34" charset="0"/>
                <a:cs typeface="Arial" panose="020B0604020202020204" pitchFamily="34" charset="0"/>
              </a:rPr>
              <a:t>'Article processing charges' are eligible </a:t>
            </a:r>
            <a:r>
              <a:rPr lang="en-US" sz="1400" dirty="0">
                <a:latin typeface="Arial" panose="020B0604020202020204" pitchFamily="34" charset="0"/>
                <a:cs typeface="Arial" panose="020B0604020202020204" pitchFamily="34" charset="0"/>
              </a:rPr>
              <a:t>for reimbursement during the duration of the project (as other costs defined in article 6.2.D.3 of the Model Grant Agreement). As stated, the article must also be made accessible through a repository upon publication.</a:t>
            </a:r>
          </a:p>
          <a:p>
            <a:pPr marL="355600" indent="0">
              <a:buNone/>
            </a:pPr>
            <a:r>
              <a:rPr lang="en-US" sz="1400" dirty="0">
                <a:latin typeface="Arial" panose="020B0604020202020204" pitchFamily="34" charset="0"/>
                <a:cs typeface="Arial" panose="020B0604020202020204" pitchFamily="34" charset="0"/>
              </a:rPr>
              <a:t>The costs of 'gold' open access publications incurred </a:t>
            </a:r>
            <a:r>
              <a:rPr lang="en-US" sz="1400" dirty="0">
                <a:solidFill>
                  <a:srgbClr val="0000FF"/>
                </a:solidFill>
                <a:latin typeface="Arial" panose="020B0604020202020204" pitchFamily="34" charset="0"/>
                <a:cs typeface="Arial" panose="020B0604020202020204" pitchFamily="34" charset="0"/>
              </a:rPr>
              <a:t>once a project is completed cannot be refunded</a:t>
            </a:r>
            <a:r>
              <a:rPr lang="en-US" sz="1400" dirty="0">
                <a:latin typeface="Arial" panose="020B0604020202020204" pitchFamily="34" charset="0"/>
                <a:cs typeface="Arial" panose="020B0604020202020204" pitchFamily="34" charset="0"/>
              </a:rPr>
              <a:t> from that project's budget.</a:t>
            </a:r>
          </a:p>
          <a:p>
            <a:pPr>
              <a:buFont typeface="+mj-lt"/>
              <a:buAutoNum type="arabicPeriod"/>
            </a:pPr>
            <a:endParaRPr lang="en-US" sz="800" dirty="0">
              <a:latin typeface="Arial" panose="020B0604020202020204" pitchFamily="34" charset="0"/>
              <a:cs typeface="Arial" panose="020B0604020202020204" pitchFamily="34" charset="0"/>
            </a:endParaRPr>
          </a:p>
          <a:p>
            <a:pPr marL="0" indent="0">
              <a:buNone/>
            </a:pPr>
            <a:r>
              <a:rPr lang="en-US" sz="1400" dirty="0">
                <a:latin typeface="Arial" panose="020B0604020202020204" pitchFamily="34" charset="0"/>
                <a:cs typeface="Arial" panose="020B0604020202020204" pitchFamily="34" charset="0"/>
              </a:rPr>
              <a:t>Beneficiaries must also provide open access, through the repository, to the </a:t>
            </a:r>
            <a:r>
              <a:rPr lang="en-US" sz="1400" dirty="0">
                <a:solidFill>
                  <a:srgbClr val="0000FF"/>
                </a:solidFill>
                <a:latin typeface="Arial" panose="020B0604020202020204" pitchFamily="34" charset="0"/>
                <a:cs typeface="Arial" panose="020B0604020202020204" pitchFamily="34" charset="0"/>
              </a:rPr>
              <a:t>bibliographic metadata </a:t>
            </a:r>
            <a:r>
              <a:rPr lang="en-US" sz="1400" dirty="0">
                <a:latin typeface="Arial" panose="020B0604020202020204" pitchFamily="34" charset="0"/>
                <a:cs typeface="Arial" panose="020B0604020202020204" pitchFamily="34" charset="0"/>
              </a:rPr>
              <a:t>that identify the deposited publication. These must be in a standard format and must include Terms EURATOM, name of the action, acronym &amp; grant number, publication date, the length of the embargo period (if applicable) and a persistent identifier.</a:t>
            </a:r>
          </a:p>
          <a:p>
            <a:pPr marL="0" indent="0">
              <a:buNone/>
            </a:pPr>
            <a:endParaRPr lang="en-US" sz="800" dirty="0">
              <a:latin typeface="Arial" panose="020B0604020202020204" pitchFamily="34" charset="0"/>
              <a:cs typeface="Arial" panose="020B0604020202020204" pitchFamily="34" charset="0"/>
            </a:endParaRPr>
          </a:p>
          <a:p>
            <a:pPr marL="0" indent="0">
              <a:buNone/>
            </a:pPr>
            <a:r>
              <a:rPr lang="en-US" sz="1400" dirty="0">
                <a:latin typeface="Arial" panose="020B0604020202020204" pitchFamily="34" charset="0"/>
                <a:cs typeface="Arial" panose="020B0604020202020204" pitchFamily="34" charset="0"/>
              </a:rPr>
              <a:t>Commission encourages authors to retain their </a:t>
            </a:r>
            <a:r>
              <a:rPr lang="en-US" sz="1400" dirty="0">
                <a:solidFill>
                  <a:srgbClr val="0000FF"/>
                </a:solidFill>
                <a:latin typeface="Arial" panose="020B0604020202020204" pitchFamily="34" charset="0"/>
                <a:cs typeface="Arial" panose="020B0604020202020204" pitchFamily="34" charset="0"/>
              </a:rPr>
              <a:t>copyright and grant adequate </a:t>
            </a:r>
            <a:r>
              <a:rPr lang="en-US" sz="1400" dirty="0" err="1">
                <a:solidFill>
                  <a:srgbClr val="0000FF"/>
                </a:solidFill>
                <a:latin typeface="Arial" panose="020B0604020202020204" pitchFamily="34" charset="0"/>
                <a:cs typeface="Arial" panose="020B0604020202020204" pitchFamily="34" charset="0"/>
              </a:rPr>
              <a:t>licences</a:t>
            </a:r>
            <a:r>
              <a:rPr lang="en-US" sz="1400" dirty="0">
                <a:solidFill>
                  <a:srgbClr val="0000FF"/>
                </a:solidFill>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to publishers. </a:t>
            </a:r>
            <a:r>
              <a:rPr lang="en-US" sz="1400" dirty="0">
                <a:solidFill>
                  <a:srgbClr val="0000FF"/>
                </a:solidFill>
                <a:latin typeface="Arial" panose="020B0604020202020204" pitchFamily="34" charset="0"/>
                <a:cs typeface="Arial" panose="020B0604020202020204" pitchFamily="34" charset="0"/>
              </a:rPr>
              <a:t>Creative Commons </a:t>
            </a:r>
            <a:r>
              <a:rPr lang="en-US" sz="1400" dirty="0">
                <a:latin typeface="Arial" panose="020B0604020202020204" pitchFamily="34" charset="0"/>
                <a:cs typeface="Arial" panose="020B0604020202020204" pitchFamily="34" charset="0"/>
              </a:rPr>
              <a:t>offers useful licensing solutions. </a:t>
            </a:r>
          </a:p>
          <a:p>
            <a:pPr marL="0" indent="0">
              <a:buNone/>
            </a:pPr>
            <a:endParaRPr lang="en-US" sz="800" dirty="0">
              <a:latin typeface="Arial" panose="020B0604020202020204" pitchFamily="34" charset="0"/>
              <a:cs typeface="Arial" panose="020B0604020202020204" pitchFamily="34" charset="0"/>
            </a:endParaRPr>
          </a:p>
          <a:p>
            <a:pPr marL="0" indent="0">
              <a:buNone/>
            </a:pPr>
            <a:r>
              <a:rPr lang="en-US" sz="1400" dirty="0">
                <a:latin typeface="Arial" panose="020B0604020202020204" pitchFamily="34" charset="0"/>
                <a:cs typeface="Arial" panose="020B0604020202020204" pitchFamily="34" charset="0"/>
              </a:rPr>
              <a:t>EC recommends to use identifiers which are persistent, non-proprietary, open and interoperable such as ORCID for contributor identifiers and </a:t>
            </a:r>
            <a:r>
              <a:rPr lang="en-US" sz="1400" dirty="0" err="1">
                <a:latin typeface="Arial" panose="020B0604020202020204" pitchFamily="34" charset="0"/>
                <a:cs typeface="Arial" panose="020B0604020202020204" pitchFamily="34" charset="0"/>
              </a:rPr>
              <a:t>DataCite</a:t>
            </a:r>
            <a:r>
              <a:rPr lang="en-US" sz="1400" dirty="0">
                <a:latin typeface="Arial" panose="020B0604020202020204" pitchFamily="34" charset="0"/>
                <a:cs typeface="Arial" panose="020B0604020202020204" pitchFamily="34" charset="0"/>
              </a:rPr>
              <a:t> for data identifiers.</a:t>
            </a:r>
          </a:p>
        </p:txBody>
      </p:sp>
      <p:sp>
        <p:nvSpPr>
          <p:cNvPr id="4" name="Rectángulo 3">
            <a:extLst>
              <a:ext uri="{FF2B5EF4-FFF2-40B4-BE49-F238E27FC236}">
                <a16:creationId xmlns:a16="http://schemas.microsoft.com/office/drawing/2014/main" id="{D96A46EE-6B4F-49F9-B269-9D4BBCE54C17}"/>
              </a:ext>
            </a:extLst>
          </p:cNvPr>
          <p:cNvSpPr/>
          <p:nvPr/>
        </p:nvSpPr>
        <p:spPr>
          <a:xfrm>
            <a:off x="-9832" y="0"/>
            <a:ext cx="511278"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030515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Rectángulo"/>
          <p:cNvSpPr/>
          <p:nvPr/>
        </p:nvSpPr>
        <p:spPr>
          <a:xfrm>
            <a:off x="251520" y="548680"/>
            <a:ext cx="8094972" cy="646331"/>
          </a:xfrm>
          <a:prstGeom prst="rect">
            <a:avLst/>
          </a:prstGeom>
        </p:spPr>
        <p:txBody>
          <a:bodyPr wrap="square">
            <a:spAutoFit/>
          </a:bodyPr>
          <a:lstStyle/>
          <a:p>
            <a:pPr>
              <a:buFont typeface="Arial" pitchFamily="34" charset="0"/>
              <a:buNone/>
            </a:pPr>
            <a:r>
              <a:rPr lang="en-US" altLang="es-ES" b="1" dirty="0">
                <a:solidFill>
                  <a:srgbClr val="0000FF"/>
                </a:solidFill>
                <a:latin typeface="Arial" panose="020B0604020202020204" pitchFamily="34" charset="0"/>
                <a:cs typeface="Arial" panose="020B0604020202020204" pitchFamily="34" charset="0"/>
              </a:rPr>
              <a:t>SANDA Task 6.4: Coordination of Dissemination and Communication activities. </a:t>
            </a:r>
            <a:r>
              <a:rPr lang="en-US" altLang="es-ES" dirty="0">
                <a:latin typeface="Arial" panose="020B0604020202020204" pitchFamily="34" charset="0"/>
                <a:cs typeface="Arial" panose="020B0604020202020204" pitchFamily="34" charset="0"/>
              </a:rPr>
              <a:t>CIEMAT</a:t>
            </a:r>
          </a:p>
        </p:txBody>
      </p:sp>
      <p:sp>
        <p:nvSpPr>
          <p:cNvPr id="5" name="Rectangle 4"/>
          <p:cNvSpPr/>
          <p:nvPr/>
        </p:nvSpPr>
        <p:spPr>
          <a:xfrm>
            <a:off x="251520" y="1340768"/>
            <a:ext cx="8640960" cy="5116785"/>
          </a:xfrm>
          <a:prstGeom prst="rect">
            <a:avLst/>
          </a:prstGeom>
        </p:spPr>
        <p:txBody>
          <a:bodyPr wrap="square">
            <a:spAutoFit/>
          </a:bodyPr>
          <a:lstStyle/>
          <a:p>
            <a:pPr>
              <a:spcBef>
                <a:spcPts val="600"/>
              </a:spcBef>
            </a:pPr>
            <a:r>
              <a:rPr lang="en-US" sz="1400" dirty="0">
                <a:latin typeface="Arial" panose="020B0604020202020204" pitchFamily="34" charset="0"/>
                <a:cs typeface="Arial" panose="020B0604020202020204" pitchFamily="34" charset="0"/>
              </a:rPr>
              <a:t>This task will prepare a </a:t>
            </a:r>
            <a:r>
              <a:rPr lang="en-US" sz="1400" dirty="0">
                <a:solidFill>
                  <a:srgbClr val="0000FF"/>
                </a:solidFill>
                <a:latin typeface="Arial" panose="020B0604020202020204" pitchFamily="34" charset="0"/>
                <a:cs typeface="Arial" panose="020B0604020202020204" pitchFamily="34" charset="0"/>
              </a:rPr>
              <a:t>Project presentation </a:t>
            </a:r>
            <a:r>
              <a:rPr lang="en-US" sz="1400" dirty="0">
                <a:latin typeface="Arial" panose="020B0604020202020204" pitchFamily="34" charset="0"/>
                <a:cs typeface="Arial" panose="020B0604020202020204" pitchFamily="34" charset="0"/>
              </a:rPr>
              <a:t>and a </a:t>
            </a:r>
            <a:r>
              <a:rPr lang="en-US" sz="1400" dirty="0">
                <a:solidFill>
                  <a:srgbClr val="0000FF"/>
                </a:solidFill>
                <a:latin typeface="Arial" panose="020B0604020202020204" pitchFamily="34" charset="0"/>
                <a:cs typeface="Arial" panose="020B0604020202020204" pitchFamily="34" charset="0"/>
              </a:rPr>
              <a:t>Communication and Dissemination Action Plan </a:t>
            </a:r>
            <a:r>
              <a:rPr lang="en-US" sz="1400" dirty="0">
                <a:latin typeface="Arial" panose="020B0604020202020204" pitchFamily="34" charset="0"/>
                <a:cs typeface="Arial" panose="020B0604020202020204" pitchFamily="34" charset="0"/>
              </a:rPr>
              <a:t>to be implemented by all the tasks and partners. </a:t>
            </a:r>
          </a:p>
          <a:p>
            <a:pPr>
              <a:spcBef>
                <a:spcPts val="600"/>
              </a:spcBef>
            </a:pPr>
            <a:r>
              <a:rPr lang="en-US" sz="1600" b="1" dirty="0">
                <a:latin typeface="Arial" panose="020B0604020202020204" pitchFamily="34" charset="0"/>
                <a:cs typeface="Arial" panose="020B0604020202020204" pitchFamily="34" charset="0"/>
              </a:rPr>
              <a:t>D.6.6 : “</a:t>
            </a:r>
            <a:r>
              <a:rPr lang="en-US" sz="1600" dirty="0">
                <a:solidFill>
                  <a:srgbClr val="0000FF"/>
                </a:solidFill>
                <a:latin typeface="Arial" panose="020B0604020202020204" pitchFamily="34" charset="0"/>
                <a:cs typeface="Arial" panose="020B0604020202020204" pitchFamily="34" charset="0"/>
              </a:rPr>
              <a:t>Project Data Management Plan</a:t>
            </a:r>
            <a:r>
              <a:rPr lang="en-US" sz="1600" b="1" dirty="0">
                <a:latin typeface="Arial" panose="020B0604020202020204" pitchFamily="34" charset="0"/>
                <a:cs typeface="Arial" panose="020B0604020202020204" pitchFamily="34" charset="0"/>
              </a:rPr>
              <a:t>”: CIEMAT, Month 6 Public. </a:t>
            </a:r>
            <a:r>
              <a:rPr lang="en-US" sz="1600" b="1" dirty="0">
                <a:solidFill>
                  <a:srgbClr val="FF0000"/>
                </a:solidFill>
                <a:latin typeface="Arial" panose="020B0604020202020204" pitchFamily="34" charset="0"/>
                <a:cs typeface="Arial" panose="020B0604020202020204" pitchFamily="34" charset="0"/>
              </a:rPr>
              <a:t>Pending needs to be completed soon.</a:t>
            </a:r>
            <a:endParaRPr lang="en-US" sz="1600" b="1" dirty="0">
              <a:solidFill>
                <a:srgbClr val="00B050"/>
              </a:solidFill>
              <a:latin typeface="Arial" panose="020B0604020202020204" pitchFamily="34" charset="0"/>
              <a:cs typeface="Arial" panose="020B0604020202020204" pitchFamily="34" charset="0"/>
            </a:endParaRPr>
          </a:p>
          <a:p>
            <a:pPr marL="285750" indent="-285750">
              <a:spcBef>
                <a:spcPts val="300"/>
              </a:spcBef>
              <a:buFontTx/>
              <a:buChar char="-"/>
            </a:pPr>
            <a:endParaRPr lang="en-US" sz="1400" dirty="0">
              <a:latin typeface="Arial" panose="020B0604020202020204" pitchFamily="34" charset="0"/>
              <a:cs typeface="Arial" panose="020B0604020202020204" pitchFamily="34" charset="0"/>
            </a:endParaRPr>
          </a:p>
          <a:p>
            <a:pPr>
              <a:spcBef>
                <a:spcPts val="300"/>
              </a:spcBef>
            </a:pPr>
            <a:r>
              <a:rPr lang="en-US" sz="1400" dirty="0">
                <a:latin typeface="Arial" panose="020B0604020202020204" pitchFamily="34" charset="0"/>
                <a:cs typeface="Arial" panose="020B0604020202020204" pitchFamily="34" charset="0"/>
              </a:rPr>
              <a:t>Data Management Plant, DMP, will be prepared to comply with the principles of the Open Research Data Pilot, ORDP. </a:t>
            </a:r>
          </a:p>
          <a:p>
            <a:pPr>
              <a:spcBef>
                <a:spcPts val="300"/>
              </a:spcBef>
            </a:pPr>
            <a:r>
              <a:rPr lang="en-US" sz="1400" dirty="0">
                <a:latin typeface="Arial" panose="020B0604020202020204" pitchFamily="34" charset="0"/>
                <a:cs typeface="Arial" panose="020B0604020202020204" pitchFamily="34" charset="0"/>
              </a:rPr>
              <a:t>The DMP will explain:</a:t>
            </a:r>
          </a:p>
          <a:p>
            <a:pPr marL="285750" indent="-285750">
              <a:spcBef>
                <a:spcPts val="300"/>
              </a:spcBef>
              <a:buFontTx/>
              <a:buChar char="-"/>
            </a:pPr>
            <a:r>
              <a:rPr lang="en-US" sz="1400" dirty="0">
                <a:latin typeface="Arial" panose="020B0604020202020204" pitchFamily="34" charset="0"/>
                <a:cs typeface="Arial" panose="020B0604020202020204" pitchFamily="34" charset="0"/>
              </a:rPr>
              <a:t>that the digital research data generated in the action associated to a number of deliverables whose main results are data will be deposited in a research data repository (EXFOR of IAEA, and others of IAEA or NEA/OECD) and </a:t>
            </a:r>
          </a:p>
          <a:p>
            <a:pPr marL="285750" indent="-285750">
              <a:spcBef>
                <a:spcPts val="300"/>
              </a:spcBef>
              <a:buFontTx/>
              <a:buChar char="-"/>
            </a:pPr>
            <a:r>
              <a:rPr lang="en-US" sz="1400" dirty="0">
                <a:latin typeface="Arial" panose="020B0604020202020204" pitchFamily="34" charset="0"/>
                <a:cs typeface="Arial" panose="020B0604020202020204" pitchFamily="34" charset="0"/>
              </a:rPr>
              <a:t>the measures that will be taken to make possible for third parties to access, mine, exploit, reproduce and disseminate, free of charge for any user: (</a:t>
            </a:r>
            <a:r>
              <a:rPr lang="en-US" sz="1400" dirty="0" err="1">
                <a:latin typeface="Arial" panose="020B0604020202020204" pitchFamily="34" charset="0"/>
                <a:cs typeface="Arial" panose="020B0604020202020204" pitchFamily="34" charset="0"/>
              </a:rPr>
              <a:t>i</a:t>
            </a:r>
            <a:r>
              <a:rPr lang="en-US" sz="1400" dirty="0">
                <a:latin typeface="Arial" panose="020B0604020202020204" pitchFamily="34" charset="0"/>
                <a:cs typeface="Arial" panose="020B0604020202020204" pitchFamily="34" charset="0"/>
              </a:rPr>
              <a:t>) the data, including associated metadata, needed to validate the results presented in scientific publications, as soon as possible; (ii) other data, including associated metadata, as specified and within the deadlines laid down in the ‘data management plan’, DMP. </a:t>
            </a:r>
          </a:p>
          <a:p>
            <a:pPr marL="285750" indent="-285750">
              <a:spcBef>
                <a:spcPts val="300"/>
              </a:spcBef>
              <a:buFontTx/>
              <a:buChar char="-"/>
            </a:pPr>
            <a:r>
              <a:rPr lang="en-US" sz="1400" dirty="0">
                <a:latin typeface="Arial" panose="020B0604020202020204" pitchFamily="34" charset="0"/>
                <a:cs typeface="Arial" panose="020B0604020202020204" pitchFamily="34" charset="0"/>
              </a:rPr>
              <a:t>The selected repositories will still be available long after the completion of the project by agreements with international organizations IAEA or NEA/OECD. Together with these organizations the consortium will provide information about tools and instruments at the disposal of the beneficiaries and necessary for validating the results.</a:t>
            </a:r>
          </a:p>
          <a:p>
            <a:pPr marL="285750" indent="-285750">
              <a:spcBef>
                <a:spcPts val="300"/>
              </a:spcBef>
              <a:buFontTx/>
              <a:buChar char="-"/>
            </a:pP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43212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9CEFCC6E-208E-4ECA-9361-6D3EB33C5448}"/>
              </a:ext>
            </a:extLst>
          </p:cNvPr>
          <p:cNvSpPr/>
          <p:nvPr/>
        </p:nvSpPr>
        <p:spPr>
          <a:xfrm>
            <a:off x="-9832" y="0"/>
            <a:ext cx="511278"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Rectángulo 2">
            <a:extLst>
              <a:ext uri="{FF2B5EF4-FFF2-40B4-BE49-F238E27FC236}">
                <a16:creationId xmlns:a16="http://schemas.microsoft.com/office/drawing/2014/main" id="{59D1A50B-857D-46DD-9D05-C8530475C2FD}"/>
              </a:ext>
            </a:extLst>
          </p:cNvPr>
          <p:cNvSpPr/>
          <p:nvPr/>
        </p:nvSpPr>
        <p:spPr>
          <a:xfrm>
            <a:off x="8632722" y="0"/>
            <a:ext cx="511278"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angle 3">
            <a:extLst>
              <a:ext uri="{FF2B5EF4-FFF2-40B4-BE49-F238E27FC236}">
                <a16:creationId xmlns:a16="http://schemas.microsoft.com/office/drawing/2014/main" id="{CE9A8C6F-1381-4F2A-A671-A01BCE61E092}"/>
              </a:ext>
            </a:extLst>
          </p:cNvPr>
          <p:cNvSpPr txBox="1">
            <a:spLocks noChangeArrowheads="1"/>
          </p:cNvSpPr>
          <p:nvPr/>
        </p:nvSpPr>
        <p:spPr>
          <a:xfrm>
            <a:off x="527166" y="279402"/>
            <a:ext cx="8121445" cy="655871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None/>
            </a:pPr>
            <a:r>
              <a:rPr lang="en-US" altLang="es-ES" sz="2400" b="1" dirty="0">
                <a:solidFill>
                  <a:srgbClr val="0000FF"/>
                </a:solidFill>
                <a:latin typeface="Arial" panose="020B0604020202020204" pitchFamily="34" charset="0"/>
                <a:cs typeface="Arial" panose="020B0604020202020204" pitchFamily="34" charset="0"/>
              </a:rPr>
              <a:t>Open access to Research Data</a:t>
            </a:r>
          </a:p>
          <a:p>
            <a:pPr marL="0" indent="0">
              <a:spcBef>
                <a:spcPts val="1200"/>
              </a:spcBef>
              <a:buNone/>
            </a:pPr>
            <a:r>
              <a:rPr lang="en-US" altLang="en-US" sz="1600" b="1" dirty="0">
                <a:solidFill>
                  <a:srgbClr val="C00000"/>
                </a:solidFill>
                <a:latin typeface="Arial" panose="020B0604020202020204" pitchFamily="34" charset="0"/>
                <a:cs typeface="Arial" panose="020B0604020202020204" pitchFamily="34" charset="0"/>
              </a:rPr>
              <a:t>Step 1 - Depositing data in repositories</a:t>
            </a:r>
          </a:p>
          <a:p>
            <a:pPr marL="0" indent="0">
              <a:spcBef>
                <a:spcPts val="1200"/>
              </a:spcBef>
              <a:buNone/>
            </a:pPr>
            <a:r>
              <a:rPr lang="en-US" sz="1400" dirty="0">
                <a:latin typeface="Arial" panose="020B0604020202020204" pitchFamily="34" charset="0"/>
                <a:cs typeface="Arial" panose="020B0604020202020204" pitchFamily="34" charset="0"/>
              </a:rPr>
              <a:t>Deposit the research data described above, preferably in a research data repository. These are online research data archives, which may be subject-based/thematic, institutional or </a:t>
            </a:r>
            <a:r>
              <a:rPr lang="en-US" sz="1400" dirty="0" err="1">
                <a:latin typeface="Arial" panose="020B0604020202020204" pitchFamily="34" charset="0"/>
                <a:cs typeface="Arial" panose="020B0604020202020204" pitchFamily="34" charset="0"/>
              </a:rPr>
              <a:t>centralised</a:t>
            </a:r>
            <a:r>
              <a:rPr lang="en-US" sz="1400" dirty="0">
                <a:latin typeface="Arial" panose="020B0604020202020204" pitchFamily="34" charset="0"/>
                <a:cs typeface="Arial" panose="020B0604020202020204" pitchFamily="34" charset="0"/>
              </a:rPr>
              <a:t>.</a:t>
            </a:r>
          </a:p>
          <a:p>
            <a:pPr marL="0" indent="0">
              <a:spcBef>
                <a:spcPts val="1200"/>
              </a:spcBef>
              <a:buNone/>
            </a:pPr>
            <a:r>
              <a:rPr lang="en-US" sz="1400" dirty="0">
                <a:latin typeface="Arial" panose="020B0604020202020204" pitchFamily="34" charset="0"/>
                <a:cs typeface="Arial" panose="020B0604020202020204" pitchFamily="34" charset="0"/>
              </a:rPr>
              <a:t>Useful listings of repositories include the </a:t>
            </a:r>
            <a:r>
              <a:rPr lang="en-US" sz="1400" u="sng" dirty="0">
                <a:latin typeface="Arial" panose="020B0604020202020204" pitchFamily="34" charset="0"/>
                <a:cs typeface="Arial" panose="020B0604020202020204" pitchFamily="34" charset="0"/>
                <a:hlinkClick r:id="rId2"/>
              </a:rPr>
              <a:t>Registry of Research Data Repositories</a:t>
            </a:r>
            <a:r>
              <a:rPr lang="en-US" sz="1400" dirty="0">
                <a:latin typeface="Arial" panose="020B0604020202020204" pitchFamily="34" charset="0"/>
                <a:cs typeface="Arial" panose="020B0604020202020204" pitchFamily="34" charset="0"/>
              </a:rPr>
              <a:t> and </a:t>
            </a:r>
            <a:r>
              <a:rPr lang="en-US" sz="1400" u="sng" dirty="0" err="1">
                <a:latin typeface="Arial" panose="020B0604020202020204" pitchFamily="34" charset="0"/>
                <a:cs typeface="Arial" panose="020B0604020202020204" pitchFamily="34" charset="0"/>
                <a:hlinkClick r:id="rId3"/>
              </a:rPr>
              <a:t>Databib</a:t>
            </a:r>
            <a:r>
              <a:rPr lang="en-US" sz="1400" dirty="0">
                <a:latin typeface="Arial" panose="020B0604020202020204" pitchFamily="34" charset="0"/>
                <a:cs typeface="Arial" panose="020B0604020202020204" pitchFamily="34" charset="0"/>
              </a:rPr>
              <a:t>. </a:t>
            </a:r>
          </a:p>
          <a:p>
            <a:pPr marL="0" indent="0">
              <a:spcBef>
                <a:spcPts val="1200"/>
              </a:spcBef>
              <a:buNone/>
            </a:pPr>
            <a:r>
              <a:rPr lang="en-US" sz="1400" dirty="0">
                <a:solidFill>
                  <a:srgbClr val="0000FF"/>
                </a:solidFill>
                <a:latin typeface="Arial" panose="020B0604020202020204" pitchFamily="34" charset="0"/>
                <a:cs typeface="Arial" panose="020B0604020202020204" pitchFamily="34" charset="0"/>
              </a:rPr>
              <a:t>IAEA-NDS</a:t>
            </a:r>
            <a:r>
              <a:rPr lang="en-US" sz="1400" dirty="0">
                <a:latin typeface="Arial" panose="020B0604020202020204" pitchFamily="34" charset="0"/>
                <a:cs typeface="Arial" panose="020B0604020202020204" pitchFamily="34" charset="0"/>
              </a:rPr>
              <a:t> (Nuclear Data Services), </a:t>
            </a:r>
            <a:r>
              <a:rPr lang="en-US" sz="1400" dirty="0">
                <a:solidFill>
                  <a:srgbClr val="0000FF"/>
                </a:solidFill>
                <a:latin typeface="Arial" panose="020B0604020202020204" pitchFamily="34" charset="0"/>
                <a:cs typeface="Arial" panose="020B0604020202020204" pitchFamily="34" charset="0"/>
              </a:rPr>
              <a:t>EXFOR, ENDF, NRDC </a:t>
            </a:r>
            <a:r>
              <a:rPr lang="en-US" sz="1400" dirty="0">
                <a:latin typeface="Arial" panose="020B0604020202020204" pitchFamily="34" charset="0"/>
                <a:cs typeface="Arial" panose="020B0604020202020204" pitchFamily="34" charset="0"/>
              </a:rPr>
              <a:t>(International Network of Nuclear Reaction Data </a:t>
            </a:r>
            <a:r>
              <a:rPr lang="en-US" sz="1400" dirty="0" err="1">
                <a:latin typeface="Arial" panose="020B0604020202020204" pitchFamily="34" charset="0"/>
                <a:cs typeface="Arial" panose="020B0604020202020204" pitchFamily="34" charset="0"/>
              </a:rPr>
              <a:t>Centres</a:t>
            </a:r>
            <a:r>
              <a:rPr lang="en-US" sz="1400" dirty="0">
                <a:latin typeface="Arial" panose="020B0604020202020204" pitchFamily="34" charset="0"/>
                <a:cs typeface="Arial" panose="020B0604020202020204" pitchFamily="34" charset="0"/>
              </a:rPr>
              <a:t>), NEA-</a:t>
            </a:r>
            <a:r>
              <a:rPr lang="en-US" sz="1400" dirty="0" err="1">
                <a:latin typeface="Arial" panose="020B0604020202020204" pitchFamily="34" charset="0"/>
                <a:cs typeface="Arial" panose="020B0604020202020204" pitchFamily="34" charset="0"/>
              </a:rPr>
              <a:t>DataBank</a:t>
            </a:r>
            <a:r>
              <a:rPr lang="en-US" sz="1400" dirty="0">
                <a:latin typeface="Arial" panose="020B0604020202020204" pitchFamily="34" charset="0"/>
                <a:cs typeface="Arial" panose="020B0604020202020204" pitchFamily="34" charset="0"/>
              </a:rPr>
              <a:t>, JEFF, </a:t>
            </a:r>
            <a:r>
              <a:rPr lang="en-US" sz="1400" dirty="0" err="1">
                <a:latin typeface="Arial" panose="020B0604020202020204" pitchFamily="34" charset="0"/>
                <a:cs typeface="Arial" panose="020B0604020202020204" pitchFamily="34" charset="0"/>
              </a:rPr>
              <a:t>KADoNIS</a:t>
            </a:r>
            <a:r>
              <a:rPr lang="en-US" sz="1400" dirty="0">
                <a:latin typeface="Arial" panose="020B0604020202020204" pitchFamily="34" charset="0"/>
                <a:cs typeface="Arial" panose="020B0604020202020204" pitchFamily="34" charset="0"/>
              </a:rPr>
              <a:t>, CERN Open Data, AMBDAS, … are all included in the Registry.</a:t>
            </a:r>
          </a:p>
          <a:p>
            <a:pPr marL="0" indent="0">
              <a:spcBef>
                <a:spcPts val="1200"/>
              </a:spcBef>
              <a:buNone/>
            </a:pPr>
            <a:r>
              <a:rPr lang="en-US" sz="1400" dirty="0">
                <a:latin typeface="Arial" panose="020B0604020202020204" pitchFamily="34" charset="0"/>
                <a:cs typeface="Arial" panose="020B0604020202020204" pitchFamily="34" charset="0"/>
              </a:rPr>
              <a:t>The Open Access Infrastructure for Research in Europe (</a:t>
            </a:r>
            <a:r>
              <a:rPr lang="en-US" sz="1400" dirty="0" err="1">
                <a:latin typeface="Arial" panose="020B0604020202020204" pitchFamily="34" charset="0"/>
                <a:cs typeface="Arial" panose="020B0604020202020204" pitchFamily="34" charset="0"/>
              </a:rPr>
              <a:t>OpenAIRE</a:t>
            </a:r>
            <a:r>
              <a:rPr lang="en-US" sz="1400" dirty="0">
                <a:latin typeface="Arial" panose="020B0604020202020204" pitchFamily="34" charset="0"/>
                <a:cs typeface="Arial" panose="020B0604020202020204" pitchFamily="34" charset="0"/>
              </a:rPr>
              <a:t>) provides additional information and support on linking publications to underlying research data. </a:t>
            </a:r>
          </a:p>
          <a:p>
            <a:pPr marL="0" indent="0">
              <a:spcBef>
                <a:spcPts val="1200"/>
              </a:spcBef>
              <a:buNone/>
            </a:pPr>
            <a:r>
              <a:rPr lang="en-US" sz="1400" dirty="0">
                <a:latin typeface="Arial" panose="020B0604020202020204" pitchFamily="34" charset="0"/>
                <a:cs typeface="Arial" panose="020B0604020202020204" pitchFamily="34" charset="0"/>
              </a:rPr>
              <a:t>Some repositories like </a:t>
            </a:r>
            <a:r>
              <a:rPr lang="en-US" sz="1400" u="sng" dirty="0" err="1">
                <a:latin typeface="Arial" panose="020B0604020202020204" pitchFamily="34" charset="0"/>
                <a:cs typeface="Arial" panose="020B0604020202020204" pitchFamily="34" charset="0"/>
                <a:hlinkClick r:id="rId4"/>
              </a:rPr>
              <a:t>Zenodo</a:t>
            </a:r>
            <a:r>
              <a:rPr lang="en-US" sz="1400" dirty="0">
                <a:latin typeface="Arial" panose="020B0604020202020204" pitchFamily="34" charset="0"/>
                <a:cs typeface="Arial" panose="020B0604020202020204" pitchFamily="34" charset="0"/>
              </a:rPr>
              <a:t> (an </a:t>
            </a:r>
            <a:r>
              <a:rPr lang="en-US" sz="1400" dirty="0" err="1">
                <a:latin typeface="Arial" panose="020B0604020202020204" pitchFamily="34" charset="0"/>
                <a:cs typeface="Arial" panose="020B0604020202020204" pitchFamily="34" charset="0"/>
              </a:rPr>
              <a:t>OpenAIRE</a:t>
            </a:r>
            <a:r>
              <a:rPr lang="en-US" sz="1400" dirty="0">
                <a:latin typeface="Arial" panose="020B0604020202020204" pitchFamily="34" charset="0"/>
                <a:cs typeface="Arial" panose="020B0604020202020204" pitchFamily="34" charset="0"/>
              </a:rPr>
              <a:t> and CERN collaboration), allows researchers to deposit both publications and data, while providing tools to link them. </a:t>
            </a:r>
            <a:r>
              <a:rPr lang="en-US" sz="1400" dirty="0" err="1">
                <a:latin typeface="Arial" panose="020B0604020202020204" pitchFamily="34" charset="0"/>
                <a:cs typeface="Arial" panose="020B0604020202020204" pitchFamily="34" charset="0"/>
              </a:rPr>
              <a:t>Zenodo</a:t>
            </a:r>
            <a:r>
              <a:rPr lang="en-US" sz="1400" dirty="0">
                <a:latin typeface="Arial" panose="020B0604020202020204" pitchFamily="34" charset="0"/>
                <a:cs typeface="Arial" panose="020B0604020202020204" pitchFamily="34" charset="0"/>
              </a:rPr>
              <a:t> and some other repositories as well as many academic publishers also facilitate linking publications and underlying data through persistent identifiers and data citations.</a:t>
            </a:r>
          </a:p>
          <a:p>
            <a:pPr marL="0" indent="0">
              <a:buNone/>
            </a:pPr>
            <a:r>
              <a:rPr lang="en-US" altLang="en-US" sz="1600" b="1" dirty="0">
                <a:solidFill>
                  <a:srgbClr val="C00000"/>
                </a:solidFill>
                <a:latin typeface="Arial" panose="020B0604020202020204" pitchFamily="34" charset="0"/>
                <a:cs typeface="Arial" panose="020B0604020202020204" pitchFamily="34" charset="0"/>
              </a:rPr>
              <a:t>Step 2 – Enable access</a:t>
            </a:r>
          </a:p>
          <a:p>
            <a:pPr marL="0" indent="0">
              <a:spcBef>
                <a:spcPts val="1200"/>
              </a:spcBef>
              <a:buNone/>
            </a:pPr>
            <a:r>
              <a:rPr lang="en-US" sz="1400" dirty="0">
                <a:latin typeface="Arial" panose="020B0604020202020204" pitchFamily="34" charset="0"/>
                <a:cs typeface="Arial" panose="020B0604020202020204" pitchFamily="34" charset="0"/>
              </a:rPr>
              <a:t>As far as possible, projects must then take measures to enable third parties to access, mine, exploit, reproduce and disseminate (free of charge for any user) this research data. </a:t>
            </a:r>
          </a:p>
          <a:p>
            <a:pPr marL="0" indent="0">
              <a:spcBef>
                <a:spcPts val="1200"/>
              </a:spcBef>
              <a:buNone/>
            </a:pPr>
            <a:r>
              <a:rPr lang="en-US" sz="1400" dirty="0">
                <a:latin typeface="Arial" panose="020B0604020202020204" pitchFamily="34" charset="0"/>
                <a:cs typeface="Arial" panose="020B0604020202020204" pitchFamily="34" charset="0"/>
              </a:rPr>
              <a:t>One straightforward and effective way of doing this is to attach Creative Commons </a:t>
            </a:r>
            <a:r>
              <a:rPr lang="en-US" sz="1400" dirty="0" err="1">
                <a:latin typeface="Arial" panose="020B0604020202020204" pitchFamily="34" charset="0"/>
                <a:cs typeface="Arial" panose="020B0604020202020204" pitchFamily="34" charset="0"/>
              </a:rPr>
              <a:t>Licences</a:t>
            </a:r>
            <a:r>
              <a:rPr lang="en-US" sz="1400" dirty="0">
                <a:latin typeface="Arial" panose="020B0604020202020204" pitchFamily="34" charset="0"/>
                <a:cs typeface="Arial" panose="020B0604020202020204" pitchFamily="34" charset="0"/>
              </a:rPr>
              <a:t> (CC BY or CC0) to the data deposited. </a:t>
            </a:r>
          </a:p>
          <a:p>
            <a:pPr marL="0" indent="0">
              <a:spcBef>
                <a:spcPts val="1200"/>
              </a:spcBef>
              <a:buNone/>
            </a:pPr>
            <a:r>
              <a:rPr lang="en-US" sz="1400" dirty="0">
                <a:latin typeface="Arial" panose="020B0604020202020204" pitchFamily="34" charset="0"/>
                <a:cs typeface="Arial" panose="020B0604020202020204" pitchFamily="34" charset="0"/>
              </a:rPr>
              <a:t>Projects should provide information via the chosen repository about the tools available to validate the results, e.g. specialized software or software code, algorithms and analysis protocols. Where possible, they should provide these instruments themselves.</a:t>
            </a:r>
          </a:p>
        </p:txBody>
      </p:sp>
    </p:spTree>
    <p:extLst>
      <p:ext uri="{BB962C8B-B14F-4D97-AF65-F5344CB8AC3E}">
        <p14:creationId xmlns:p14="http://schemas.microsoft.com/office/powerpoint/2010/main" val="1273533548"/>
      </p:ext>
    </p:extLst>
  </p:cSld>
  <p:clrMapOvr>
    <a:masterClrMapping/>
  </p:clrMapOvr>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2452</Words>
  <Application>Microsoft Office PowerPoint</Application>
  <PresentationFormat>Presentación en pantalla (4:3)</PresentationFormat>
  <Paragraphs>140</Paragraphs>
  <Slides>11</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11</vt:i4>
      </vt:variant>
    </vt:vector>
  </HeadingPairs>
  <TitlesOfParts>
    <vt:vector size="14" baseType="lpstr">
      <vt:lpstr>Arial</vt:lpstr>
      <vt:lpstr>Calibri</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Kike</dc:creator>
  <cp:lastModifiedBy>Enr Gon</cp:lastModifiedBy>
  <cp:revision>101</cp:revision>
  <dcterms:created xsi:type="dcterms:W3CDTF">2019-05-03T11:16:22Z</dcterms:created>
  <dcterms:modified xsi:type="dcterms:W3CDTF">2021-02-11T12:54:01Z</dcterms:modified>
</cp:coreProperties>
</file>