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8" r:id="rId5"/>
    <p:sldId id="288" r:id="rId6"/>
    <p:sldId id="277" r:id="rId7"/>
    <p:sldId id="289" r:id="rId8"/>
    <p:sldId id="291" r:id="rId9"/>
    <p:sldId id="290" r:id="rId10"/>
    <p:sldId id="292" r:id="rId11"/>
    <p:sldId id="293" r:id="rId12"/>
    <p:sldId id="287" r:id="rId13"/>
    <p:sldId id="286" r:id="rId14"/>
    <p:sldId id="276" r:id="rId15"/>
    <p:sldId id="28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9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915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592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806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dorothea.schumann@psi.ch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goedele.sibbens@ec.europa.eu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15707" y="2026426"/>
            <a:ext cx="10065224" cy="2149523"/>
          </a:xfrm>
        </p:spPr>
        <p:txBody>
          <a:bodyPr>
            <a:noAutofit/>
          </a:bodyPr>
          <a:lstStyle/>
          <a:p>
            <a:pPr algn="ctr"/>
            <a:r>
              <a:rPr lang="en-GB" sz="4400" dirty="0" smtClean="0"/>
              <a:t>SANDA WP3</a:t>
            </a:r>
            <a:r>
              <a:rPr lang="en-GB" dirty="0"/>
              <a:t/>
            </a:r>
            <a:br>
              <a:rPr lang="en-GB" dirty="0"/>
            </a:br>
            <a:r>
              <a:rPr lang="en-GB" sz="3600" dirty="0" smtClean="0"/>
              <a:t>Task </a:t>
            </a:r>
            <a:r>
              <a:rPr lang="en-GB" sz="3600" dirty="0"/>
              <a:t>3.3: Target production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Goedele Sibbens, </a:t>
            </a:r>
            <a:r>
              <a:rPr lang="nl-NL" dirty="0"/>
              <a:t>EC-JRC Geel, Belgium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SANDA meeting 11-02-2021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93084" y="1415425"/>
            <a:ext cx="10174607" cy="57727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Backings</a:t>
            </a:r>
            <a:r>
              <a:rPr lang="en-US" dirty="0" smtClean="0"/>
              <a:t> for target request </a:t>
            </a:r>
            <a:r>
              <a:rPr lang="en-GB" dirty="0"/>
              <a:t>4x </a:t>
            </a:r>
            <a:r>
              <a:rPr lang="en-GB" baseline="30000" dirty="0" smtClean="0"/>
              <a:t>23</a:t>
            </a:r>
            <a:r>
              <a:rPr lang="en-GB" baseline="30000" dirty="0"/>
              <a:t>8</a:t>
            </a:r>
            <a:r>
              <a:rPr lang="en-GB" dirty="0" smtClean="0"/>
              <a:t>U </a:t>
            </a:r>
            <a:r>
              <a:rPr lang="en-GB" dirty="0"/>
              <a:t>350µg/cm</a:t>
            </a:r>
            <a:r>
              <a:rPr lang="en-GB" baseline="30000" dirty="0"/>
              <a:t>2</a:t>
            </a:r>
            <a:r>
              <a:rPr lang="en-GB" dirty="0"/>
              <a:t> Ø 30mm (</a:t>
            </a:r>
            <a:r>
              <a:rPr lang="en-GB" dirty="0" smtClean="0"/>
              <a:t>SANDA </a:t>
            </a:r>
            <a:r>
              <a:rPr lang="en-US" dirty="0" smtClean="0"/>
              <a:t>T1.2.3)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6" t="690" r="15206" b="5219"/>
          <a:stretch/>
        </p:blipFill>
        <p:spPr>
          <a:xfrm>
            <a:off x="970722" y="3211920"/>
            <a:ext cx="2828292" cy="2791851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3"/>
          <a:stretch/>
        </p:blipFill>
        <p:spPr>
          <a:xfrm>
            <a:off x="8640400" y="3193297"/>
            <a:ext cx="2948117" cy="28104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8624" y="3211920"/>
            <a:ext cx="2898612" cy="27918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81276" y="2593657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+ 62 µg/cm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PI </a:t>
            </a:r>
            <a:r>
              <a:rPr lang="en-GB" dirty="0" smtClean="0"/>
              <a:t>foil (</a:t>
            </a:r>
            <a:r>
              <a:rPr lang="en-GB" dirty="0" err="1" smtClean="0"/>
              <a:t>JRC-Geel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1750" y="2313792"/>
            <a:ext cx="364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1mm thick </a:t>
            </a:r>
            <a:r>
              <a:rPr lang="en-GB" dirty="0" smtClean="0"/>
              <a:t>Al ring </a:t>
            </a:r>
          </a:p>
          <a:p>
            <a:pPr algn="ctr"/>
            <a:r>
              <a:rPr lang="en-GB" dirty="0" err="1" smtClean="0"/>
              <a:t>Ø</a:t>
            </a:r>
            <a:r>
              <a:rPr lang="en-GB" baseline="-25000" dirty="0" err="1" smtClean="0"/>
              <a:t>out</a:t>
            </a:r>
            <a:r>
              <a:rPr lang="en-GB" dirty="0" smtClean="0"/>
              <a:t> </a:t>
            </a:r>
            <a:r>
              <a:rPr lang="en-GB" dirty="0"/>
              <a:t>60mm </a:t>
            </a:r>
            <a:r>
              <a:rPr lang="en-GB" dirty="0" err="1"/>
              <a:t>Ø</a:t>
            </a:r>
            <a:r>
              <a:rPr lang="en-GB" baseline="-25000" dirty="0" err="1"/>
              <a:t>in</a:t>
            </a:r>
            <a:r>
              <a:rPr lang="en-GB" dirty="0"/>
              <a:t> </a:t>
            </a:r>
            <a:r>
              <a:rPr lang="en-GB" dirty="0" smtClean="0"/>
              <a:t>40 mm (</a:t>
            </a:r>
            <a:r>
              <a:rPr lang="en-GB" dirty="0" err="1" smtClean="0"/>
              <a:t>JRC-Geel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640400" y="2590791"/>
            <a:ext cx="2781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+ 87 nm Al deposit (CEA)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8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329" y="78825"/>
            <a:ext cx="4688075" cy="6629231"/>
          </a:xfrm>
          <a:prstGeom prst="rect">
            <a:avLst/>
          </a:prstGeo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990178" y="621726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SANDA </a:t>
            </a:r>
            <a:br>
              <a:rPr lang="en-GB" sz="4000" dirty="0" smtClean="0"/>
            </a:br>
            <a:r>
              <a:rPr lang="en-GB" sz="4000" dirty="0" smtClean="0"/>
              <a:t>target request form</a:t>
            </a:r>
            <a:endParaRPr lang="en-GB" sz="4000" dirty="0"/>
          </a:p>
        </p:txBody>
      </p:sp>
      <p:sp>
        <p:nvSpPr>
          <p:cNvPr id="7" name="Rectangle 6"/>
          <p:cNvSpPr/>
          <p:nvPr/>
        </p:nvSpPr>
        <p:spPr>
          <a:xfrm>
            <a:off x="1209472" y="2301743"/>
            <a:ext cx="39850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Target request to </a:t>
            </a:r>
            <a:r>
              <a:rPr lang="en-US" sz="2000" dirty="0"/>
              <a:t>be sent to</a:t>
            </a:r>
          </a:p>
          <a:p>
            <a:r>
              <a:rPr lang="en-US" sz="2000" dirty="0"/>
              <a:t>Dorothea Schumann</a:t>
            </a:r>
          </a:p>
          <a:p>
            <a:r>
              <a:rPr lang="de-CH" sz="2000" u="sng" dirty="0">
                <a:hlinkClick r:id="rId3"/>
              </a:rPr>
              <a:t>dorothea.schumann@psi.ch</a:t>
            </a:r>
            <a:r>
              <a:rPr lang="de-CH" sz="2000" dirty="0"/>
              <a:t> </a:t>
            </a:r>
            <a:endParaRPr lang="en-US" sz="2000" dirty="0"/>
          </a:p>
          <a:p>
            <a:r>
              <a:rPr lang="en-US" sz="2000" dirty="0"/>
              <a:t>Goedele Sibbens</a:t>
            </a:r>
          </a:p>
          <a:p>
            <a:r>
              <a:rPr lang="en-US" sz="2000" dirty="0">
                <a:hlinkClick r:id="rId4"/>
              </a:rPr>
              <a:t>goedele.sibbens@ec.europa.eu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511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196" y="233464"/>
            <a:ext cx="10156297" cy="2528080"/>
          </a:xfrm>
        </p:spPr>
        <p:txBody>
          <a:bodyPr/>
          <a:lstStyle/>
          <a:p>
            <a:r>
              <a:rPr lang="en-IE" dirty="0" smtClean="0"/>
              <a:t>Thank you</a:t>
            </a:r>
            <a:br>
              <a:rPr lang="en-IE" dirty="0" smtClean="0"/>
            </a:br>
            <a:r>
              <a:rPr lang="en-IE" sz="4000" dirty="0" smtClean="0"/>
              <a:t/>
            </a:r>
            <a:br>
              <a:rPr lang="en-IE" sz="4000" dirty="0" smtClean="0"/>
            </a:br>
            <a:r>
              <a:rPr lang="en-IE" sz="2000" dirty="0" smtClean="0"/>
              <a:t>Goedele Sibbens</a:t>
            </a:r>
            <a:br>
              <a:rPr lang="en-IE" sz="2000" dirty="0" smtClean="0"/>
            </a:br>
            <a:r>
              <a:rPr lang="nl-NL" sz="2000" dirty="0"/>
              <a:t>EC-JRC Geel, Belgium</a:t>
            </a:r>
            <a:r>
              <a:rPr lang="en-IE" sz="2000" dirty="0" smtClean="0"/>
              <a:t/>
            </a:r>
            <a:br>
              <a:rPr lang="en-IE" sz="2000" dirty="0" smtClean="0"/>
            </a:br>
            <a:r>
              <a:rPr lang="en-IE" sz="2000" dirty="0" smtClean="0"/>
              <a:t>goedele.sibbens@ec.europa.eu</a:t>
            </a:r>
            <a:endParaRPr lang="en-GB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E84B60B-9BF5-43A7-8F4F-88E01A76E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722" y="1953476"/>
            <a:ext cx="10666312" cy="2428744"/>
          </a:xfrm>
        </p:spPr>
        <p:txBody>
          <a:bodyPr/>
          <a:lstStyle/>
          <a:p>
            <a:r>
              <a:rPr lang="en-GB" dirty="0"/>
              <a:t>Task 3.3: Target production </a:t>
            </a:r>
          </a:p>
          <a:p>
            <a:r>
              <a:rPr lang="en-GB" dirty="0" smtClean="0"/>
              <a:t>Target </a:t>
            </a:r>
            <a:r>
              <a:rPr lang="en-GB" dirty="0"/>
              <a:t>requests</a:t>
            </a:r>
          </a:p>
          <a:p>
            <a:r>
              <a:rPr lang="en-GB" dirty="0"/>
              <a:t>Status pending target requests</a:t>
            </a:r>
          </a:p>
          <a:p>
            <a:r>
              <a:rPr lang="en-GB" dirty="0"/>
              <a:t>Some examples of prepared </a:t>
            </a:r>
            <a:r>
              <a:rPr lang="en-GB" dirty="0" smtClean="0"/>
              <a:t>targets</a:t>
            </a:r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8B92A54-5842-425E-A4CF-A4FCA3D99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20626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970722" y="2136484"/>
            <a:ext cx="10677307" cy="2581005"/>
          </a:xfrm>
        </p:spPr>
        <p:txBody>
          <a:bodyPr/>
          <a:lstStyle/>
          <a:p>
            <a:r>
              <a:rPr lang="en-US" dirty="0" smtClean="0"/>
              <a:t>Task coordinator: JRC, partners: PSI</a:t>
            </a:r>
          </a:p>
          <a:p>
            <a:r>
              <a:rPr lang="en-US" dirty="0" smtClean="0"/>
              <a:t>Target requests related to energy and non-energy </a:t>
            </a:r>
            <a:r>
              <a:rPr lang="en-GB" dirty="0" smtClean="0"/>
              <a:t>applications are considered.</a:t>
            </a:r>
          </a:p>
          <a:p>
            <a:r>
              <a:rPr lang="en-GB" dirty="0" smtClean="0"/>
              <a:t>During the first 12 months of the project, target requests from collaborators were collected.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3.3: Target production </a:t>
            </a:r>
          </a:p>
        </p:txBody>
      </p:sp>
    </p:spTree>
    <p:extLst>
      <p:ext uri="{BB962C8B-B14F-4D97-AF65-F5344CB8AC3E}">
        <p14:creationId xmlns:p14="http://schemas.microsoft.com/office/powerpoint/2010/main" val="141725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arget requests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265217"/>
            <a:ext cx="988695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2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arget requests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265217"/>
            <a:ext cx="99060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7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Pending target requests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265217"/>
            <a:ext cx="9925050" cy="55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56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0722" y="2577738"/>
            <a:ext cx="468102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Backing</a:t>
            </a:r>
            <a:r>
              <a:rPr lang="en-GB" dirty="0" smtClean="0"/>
              <a:t> </a:t>
            </a:r>
          </a:p>
          <a:p>
            <a:r>
              <a:rPr lang="en-US" dirty="0" smtClean="0"/>
              <a:t>0.635 </a:t>
            </a:r>
            <a:r>
              <a:rPr lang="en-US" dirty="0"/>
              <a:t>µm thick </a:t>
            </a:r>
            <a:r>
              <a:rPr lang="en-US" dirty="0" smtClean="0"/>
              <a:t>polyethylene film</a:t>
            </a:r>
          </a:p>
          <a:p>
            <a:endParaRPr lang="en-GB" baseline="30000" dirty="0"/>
          </a:p>
          <a:p>
            <a:r>
              <a:rPr lang="en-GB" sz="2400" b="1" dirty="0" smtClean="0"/>
              <a:t>Deposit</a:t>
            </a:r>
          </a:p>
          <a:p>
            <a:r>
              <a:rPr lang="en-US" dirty="0"/>
              <a:t>Be(NO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baseline="-25000" dirty="0"/>
              <a:t>2</a:t>
            </a:r>
            <a:r>
              <a:rPr lang="en-GB" dirty="0" smtClean="0"/>
              <a:t> thickness: </a:t>
            </a:r>
            <a:r>
              <a:rPr lang="en-US" dirty="0"/>
              <a:t>0.36 µm </a:t>
            </a:r>
            <a:endParaRPr lang="en-US" dirty="0" smtClean="0"/>
          </a:p>
          <a:p>
            <a:r>
              <a:rPr lang="en-GB" baseline="30000" dirty="0" smtClean="0"/>
              <a:t>7</a:t>
            </a:r>
            <a:r>
              <a:rPr lang="en-GB" dirty="0" smtClean="0"/>
              <a:t>Be activity: </a:t>
            </a:r>
            <a:r>
              <a:rPr lang="en-US" dirty="0"/>
              <a:t>24.5 </a:t>
            </a:r>
            <a:r>
              <a:rPr lang="en-US" dirty="0" err="1"/>
              <a:t>GBq</a:t>
            </a:r>
            <a:r>
              <a:rPr lang="en-US" dirty="0"/>
              <a:t> </a:t>
            </a:r>
            <a:endParaRPr lang="en-GB" baseline="30000" dirty="0" smtClean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893084" y="1415425"/>
            <a:ext cx="10174607" cy="5772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aseline="30000" dirty="0" smtClean="0"/>
              <a:t>7</a:t>
            </a:r>
            <a:r>
              <a:rPr lang="en-US" dirty="0" smtClean="0"/>
              <a:t>Be(NO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GB" dirty="0" smtClean="0"/>
              <a:t> layer by drop deposition</a:t>
            </a:r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988" y="1557070"/>
            <a:ext cx="2988695" cy="24303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44" y="3892548"/>
            <a:ext cx="4638675" cy="22574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3084" y="6139576"/>
            <a:ext cx="4985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E.A. Maugeri et al., Preparation </a:t>
            </a:r>
            <a:r>
              <a:rPr lang="en-US" sz="1200" dirty="0"/>
              <a:t>of </a:t>
            </a:r>
            <a:r>
              <a:rPr lang="en-US" sz="1200" baseline="30000" dirty="0"/>
              <a:t>7</a:t>
            </a:r>
            <a:r>
              <a:rPr lang="en-US" sz="1200" dirty="0"/>
              <a:t>Be targets for nuclear astrophysics</a:t>
            </a:r>
          </a:p>
          <a:p>
            <a:r>
              <a:rPr lang="en-US" sz="1200" dirty="0" smtClean="0"/>
              <a:t>research, </a:t>
            </a:r>
            <a:r>
              <a:rPr lang="en-US" sz="1200" dirty="0"/>
              <a:t>2017 </a:t>
            </a:r>
            <a:r>
              <a:rPr lang="en-US" sz="1200" dirty="0" smtClean="0"/>
              <a:t>JINST, Published </a:t>
            </a:r>
            <a:r>
              <a:rPr lang="en-US" sz="1200" dirty="0"/>
              <a:t>by IOP Publishing for </a:t>
            </a:r>
            <a:r>
              <a:rPr lang="en-US" sz="1200" dirty="0" err="1"/>
              <a:t>Sissa</a:t>
            </a:r>
            <a:r>
              <a:rPr lang="en-US" sz="1200" dirty="0"/>
              <a:t> </a:t>
            </a:r>
            <a:r>
              <a:rPr lang="en-US" sz="1200" dirty="0" err="1"/>
              <a:t>Medialab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8841160" y="5394066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PSI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60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0722" y="2551858"/>
            <a:ext cx="468102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Backing</a:t>
            </a:r>
            <a:r>
              <a:rPr lang="en-GB" dirty="0" smtClean="0"/>
              <a:t> </a:t>
            </a:r>
          </a:p>
          <a:p>
            <a:r>
              <a:rPr lang="en-US" dirty="0" smtClean="0"/>
              <a:t>50 </a:t>
            </a:r>
            <a:r>
              <a:rPr lang="en-US" dirty="0"/>
              <a:t>× 50 × </a:t>
            </a:r>
            <a:r>
              <a:rPr lang="en-US" dirty="0" smtClean="0"/>
              <a:t>0.018 mm Al foil</a:t>
            </a:r>
            <a:endParaRPr lang="en-US" dirty="0"/>
          </a:p>
          <a:p>
            <a:r>
              <a:rPr lang="en-US" dirty="0"/>
              <a:t>placed between two </a:t>
            </a:r>
            <a:r>
              <a:rPr lang="en-US" dirty="0" smtClean="0"/>
              <a:t>Al frames </a:t>
            </a:r>
          </a:p>
          <a:p>
            <a:r>
              <a:rPr lang="en-US" dirty="0" smtClean="0"/>
              <a:t>with </a:t>
            </a:r>
            <a:r>
              <a:rPr lang="en-US" dirty="0"/>
              <a:t>a 40 mm diameter central </a:t>
            </a:r>
            <a:r>
              <a:rPr lang="en-US" dirty="0" smtClean="0"/>
              <a:t>hole</a:t>
            </a:r>
          </a:p>
          <a:p>
            <a:r>
              <a:rPr lang="en-US" dirty="0" smtClean="0"/>
              <a:t> </a:t>
            </a:r>
          </a:p>
          <a:p>
            <a:r>
              <a:rPr lang="en-GB" sz="2400" b="1" dirty="0" smtClean="0"/>
              <a:t>Implantation</a:t>
            </a:r>
          </a:p>
          <a:p>
            <a:r>
              <a:rPr lang="en-GB" baseline="30000" dirty="0" smtClean="0"/>
              <a:t>7</a:t>
            </a:r>
            <a:r>
              <a:rPr lang="en-GB" dirty="0" smtClean="0"/>
              <a:t>Be activity: </a:t>
            </a:r>
            <a:r>
              <a:rPr lang="en-US" dirty="0" smtClean="0"/>
              <a:t>1 </a:t>
            </a:r>
            <a:r>
              <a:rPr lang="en-US" dirty="0" err="1"/>
              <a:t>GBq</a:t>
            </a:r>
            <a:r>
              <a:rPr lang="en-US" dirty="0"/>
              <a:t> </a:t>
            </a:r>
            <a:endParaRPr lang="en-GB" baseline="30000" dirty="0" smtClean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893084" y="1415425"/>
            <a:ext cx="10174607" cy="5772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Implantation of </a:t>
            </a:r>
            <a:r>
              <a:rPr lang="en-US" baseline="30000" dirty="0"/>
              <a:t>7</a:t>
            </a:r>
            <a:r>
              <a:rPr lang="en-US" dirty="0"/>
              <a:t>Be into </a:t>
            </a:r>
            <a:r>
              <a:rPr lang="en-US" dirty="0" err="1"/>
              <a:t>aluminium</a:t>
            </a:r>
            <a:r>
              <a:rPr lang="en-US" dirty="0"/>
              <a:t> foils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893084" y="6139576"/>
            <a:ext cx="9033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E.A. Maugeri et al., Preparation and characterization of three </a:t>
            </a:r>
            <a:r>
              <a:rPr lang="en-US" sz="1200" baseline="30000" dirty="0"/>
              <a:t>7</a:t>
            </a:r>
            <a:r>
              <a:rPr lang="en-US" sz="1200" dirty="0"/>
              <a:t>Be targets for the measurement</a:t>
            </a:r>
          </a:p>
          <a:p>
            <a:r>
              <a:rPr lang="en-US" sz="1200" dirty="0"/>
              <a:t>of the </a:t>
            </a:r>
            <a:r>
              <a:rPr lang="en-US" sz="1200" baseline="30000" dirty="0"/>
              <a:t>7</a:t>
            </a:r>
            <a:r>
              <a:rPr lang="en-US" sz="1200" dirty="0"/>
              <a:t>Be(n, p)</a:t>
            </a:r>
            <a:r>
              <a:rPr lang="en-US" sz="1200" baseline="30000" dirty="0"/>
              <a:t>7</a:t>
            </a:r>
            <a:r>
              <a:rPr lang="en-US" sz="1200" dirty="0"/>
              <a:t>Li and </a:t>
            </a:r>
            <a:r>
              <a:rPr lang="en-US" sz="1200" baseline="30000" dirty="0"/>
              <a:t>7</a:t>
            </a:r>
            <a:r>
              <a:rPr lang="en-US" sz="1200" dirty="0"/>
              <a:t>Be(n, 𝛼)</a:t>
            </a:r>
            <a:r>
              <a:rPr lang="en-US" sz="1200" baseline="30000" dirty="0"/>
              <a:t>7</a:t>
            </a:r>
            <a:r>
              <a:rPr lang="en-US" sz="1200" dirty="0"/>
              <a:t>Li reaction cross </a:t>
            </a:r>
            <a:r>
              <a:rPr lang="en-US" sz="1200" dirty="0" smtClean="0"/>
              <a:t>sections</a:t>
            </a:r>
            <a:r>
              <a:rPr lang="en-US" sz="1200" dirty="0"/>
              <a:t>, Nuclear Inst. and Methods in Physics Research, A 889 (2018) 138–144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5" b="6677"/>
          <a:stretch/>
        </p:blipFill>
        <p:spPr>
          <a:xfrm>
            <a:off x="6278596" y="2111734"/>
            <a:ext cx="4607943" cy="32711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9" t="3238" r="4595" b="2700"/>
          <a:stretch/>
        </p:blipFill>
        <p:spPr>
          <a:xfrm>
            <a:off x="5294466" y="2321514"/>
            <a:ext cx="1968260" cy="27586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13952" y="4471039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PSI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6366" y="2128104"/>
            <a:ext cx="3599234" cy="34166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0722" y="2551033"/>
            <a:ext cx="468102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Backing</a:t>
            </a:r>
            <a:r>
              <a:rPr lang="en-GB" dirty="0" smtClean="0"/>
              <a:t> </a:t>
            </a:r>
          </a:p>
          <a:p>
            <a:r>
              <a:rPr lang="en-GB" dirty="0" smtClean="0"/>
              <a:t>34 µg/cm</a:t>
            </a:r>
            <a:r>
              <a:rPr lang="en-GB" baseline="30000" dirty="0" smtClean="0"/>
              <a:t>2 </a:t>
            </a:r>
            <a:r>
              <a:rPr lang="en-GB" dirty="0" smtClean="0"/>
              <a:t>polyimide </a:t>
            </a:r>
            <a:r>
              <a:rPr lang="en-GB" dirty="0"/>
              <a:t>foil </a:t>
            </a:r>
            <a:endParaRPr lang="en-GB" dirty="0" smtClean="0"/>
          </a:p>
          <a:p>
            <a:r>
              <a:rPr lang="en-GB" dirty="0" smtClean="0"/>
              <a:t>on 1 mm </a:t>
            </a:r>
            <a:r>
              <a:rPr lang="en-GB" dirty="0"/>
              <a:t>thick </a:t>
            </a:r>
            <a:r>
              <a:rPr lang="en-GB" dirty="0" smtClean="0"/>
              <a:t>Al ring </a:t>
            </a:r>
            <a:r>
              <a:rPr lang="en-GB" dirty="0" err="1"/>
              <a:t>Ø</a:t>
            </a:r>
            <a:r>
              <a:rPr lang="en-GB" baseline="-25000" dirty="0" err="1"/>
              <a:t>out</a:t>
            </a:r>
            <a:r>
              <a:rPr lang="en-GB" dirty="0"/>
              <a:t> </a:t>
            </a:r>
            <a:r>
              <a:rPr lang="en-GB" dirty="0" smtClean="0"/>
              <a:t>90 mm </a:t>
            </a:r>
            <a:r>
              <a:rPr lang="en-GB" dirty="0" err="1"/>
              <a:t>Ø</a:t>
            </a:r>
            <a:r>
              <a:rPr lang="en-GB" baseline="-25000" dirty="0" err="1"/>
              <a:t>in</a:t>
            </a:r>
            <a:r>
              <a:rPr lang="en-GB" dirty="0"/>
              <a:t> </a:t>
            </a:r>
            <a:r>
              <a:rPr lang="en-GB" dirty="0" smtClean="0"/>
              <a:t>70 mm</a:t>
            </a:r>
          </a:p>
          <a:p>
            <a:endParaRPr lang="en-GB" baseline="30000" dirty="0"/>
          </a:p>
          <a:p>
            <a:r>
              <a:rPr lang="en-GB" sz="2400" b="1" dirty="0" smtClean="0"/>
              <a:t>Deposit</a:t>
            </a:r>
          </a:p>
          <a:p>
            <a:r>
              <a:rPr lang="en-GB" baseline="30000" dirty="0" smtClean="0"/>
              <a:t>238</a:t>
            </a:r>
            <a:r>
              <a:rPr lang="en-GB" dirty="0" smtClean="0"/>
              <a:t>U diameter: 20 mm</a:t>
            </a:r>
          </a:p>
          <a:p>
            <a:r>
              <a:rPr lang="en-GB" baseline="30000" dirty="0" smtClean="0"/>
              <a:t>238</a:t>
            </a:r>
            <a:r>
              <a:rPr lang="en-GB" dirty="0" smtClean="0"/>
              <a:t>U areal density: </a:t>
            </a:r>
            <a:r>
              <a:rPr lang="en-GB" dirty="0"/>
              <a:t>377 µg/cm</a:t>
            </a:r>
            <a:r>
              <a:rPr lang="en-GB" baseline="30000" dirty="0"/>
              <a:t>2 </a:t>
            </a:r>
            <a:endParaRPr lang="en-GB" baseline="30000" dirty="0" smtClean="0"/>
          </a:p>
          <a:p>
            <a:r>
              <a:rPr lang="en-GB" baseline="30000" dirty="0"/>
              <a:t>238</a:t>
            </a:r>
            <a:r>
              <a:rPr lang="en-GB" dirty="0"/>
              <a:t>U </a:t>
            </a:r>
            <a:r>
              <a:rPr lang="en-GB" dirty="0" smtClean="0"/>
              <a:t>mass:1.84 mg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657673" y="5267767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chemeClr val="bg1"/>
                </a:solidFill>
              </a:rPr>
              <a:t>JRC-Geel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893084" y="1415425"/>
            <a:ext cx="10174607" cy="5772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aseline="30000" dirty="0" smtClean="0"/>
              <a:t>238</a:t>
            </a:r>
            <a:r>
              <a:rPr lang="en-GB" dirty="0" smtClean="0"/>
              <a:t>UF</a:t>
            </a:r>
            <a:r>
              <a:rPr lang="en-GB" baseline="-25000" dirty="0" smtClean="0"/>
              <a:t>4</a:t>
            </a:r>
            <a:r>
              <a:rPr lang="en-GB" dirty="0" smtClean="0"/>
              <a:t> deposit by vacuum evaporation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325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5a8770b97c883eee6e80458dbe9e6cc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F87431-2774-4E17-BE38-8A579357848D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2EEACE0-6474-4130-B64E-D9F9E5478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4819</TotalTime>
  <Words>394</Words>
  <Application>Microsoft Office PowerPoint</Application>
  <PresentationFormat>Widescreen</PresentationFormat>
  <Paragraphs>70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SANDA WP3 Task 3.3: Target production </vt:lpstr>
      <vt:lpstr>Content</vt:lpstr>
      <vt:lpstr>Task 3.3: Target production </vt:lpstr>
      <vt:lpstr>Target requests</vt:lpstr>
      <vt:lpstr>Target requests</vt:lpstr>
      <vt:lpstr>Pending target requests</vt:lpstr>
      <vt:lpstr>Examples</vt:lpstr>
      <vt:lpstr>Examples</vt:lpstr>
      <vt:lpstr>Examples</vt:lpstr>
      <vt:lpstr>Examples</vt:lpstr>
      <vt:lpstr>PowerPoint Presentation</vt:lpstr>
      <vt:lpstr>Thank you  Goedele Sibbens EC-JRC Geel, Belgium goedele.sibbens@ec.europa.eu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SIBBENS Goedele (JRC-GEEL)</cp:lastModifiedBy>
  <cp:revision>120</cp:revision>
  <dcterms:created xsi:type="dcterms:W3CDTF">2019-08-09T12:06:42Z</dcterms:created>
  <dcterms:modified xsi:type="dcterms:W3CDTF">2021-02-10T19:49:28Z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</Properties>
</file>