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gif" ContentType="image/gif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8" r:id="rId1"/>
  </p:sldMasterIdLst>
  <p:notesMasterIdLst>
    <p:notesMasterId r:id="rId32"/>
  </p:notesMasterIdLst>
  <p:handoutMasterIdLst>
    <p:handoutMasterId r:id="rId33"/>
  </p:handoutMasterIdLst>
  <p:sldIdLst>
    <p:sldId id="477" r:id="rId2"/>
    <p:sldId id="738" r:id="rId3"/>
    <p:sldId id="257" r:id="rId4"/>
    <p:sldId id="276" r:id="rId5"/>
    <p:sldId id="279" r:id="rId6"/>
    <p:sldId id="278" r:id="rId7"/>
    <p:sldId id="478" r:id="rId8"/>
    <p:sldId id="293" r:id="rId9"/>
    <p:sldId id="260" r:id="rId10"/>
    <p:sldId id="294" r:id="rId11"/>
    <p:sldId id="479" r:id="rId12"/>
    <p:sldId id="295" r:id="rId13"/>
    <p:sldId id="301" r:id="rId14"/>
    <p:sldId id="480" r:id="rId15"/>
    <p:sldId id="481" r:id="rId16"/>
    <p:sldId id="261" r:id="rId17"/>
    <p:sldId id="484" r:id="rId18"/>
    <p:sldId id="485" r:id="rId19"/>
    <p:sldId id="486" r:id="rId20"/>
    <p:sldId id="262" r:id="rId21"/>
    <p:sldId id="488" r:id="rId22"/>
    <p:sldId id="482" r:id="rId23"/>
    <p:sldId id="487" r:id="rId24"/>
    <p:sldId id="264" r:id="rId25"/>
    <p:sldId id="303" r:id="rId26"/>
    <p:sldId id="304" r:id="rId27"/>
    <p:sldId id="266" r:id="rId28"/>
    <p:sldId id="267" r:id="rId29"/>
    <p:sldId id="268" r:id="rId30"/>
    <p:sldId id="265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  <a:srgbClr val="5C1A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3"/>
    <p:restoredTop sz="88661" autoAdjust="0"/>
  </p:normalViewPr>
  <p:slideViewPr>
    <p:cSldViewPr snapToGrid="0" snapToObjects="1">
      <p:cViewPr varScale="1">
        <p:scale>
          <a:sx n="112" d="100"/>
          <a:sy n="112" d="100"/>
        </p:scale>
        <p:origin x="28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4128"/>
    </p:cViewPr>
  </p:sorterViewPr>
  <p:notesViewPr>
    <p:cSldViewPr snapToGrid="0" snapToObjects="1">
      <p:cViewPr varScale="1">
        <p:scale>
          <a:sx n="91" d="100"/>
          <a:sy n="91" d="100"/>
        </p:scale>
        <p:origin x="-3224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CD628E-CC95-2E46-9EC7-9339272452B0}" type="datetimeFigureOut">
              <a:rPr lang="en-US" smtClean="0"/>
              <a:t>4/23/21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D514F9-15B4-3540-A61F-A41DBBAC5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1282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06C94-604F-3645-B06B-0128471F5701}" type="datetimeFigureOut">
              <a:rPr lang="en-US" smtClean="0"/>
              <a:t>4/23/21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B56108-6AB4-4443-ACD7-CE66E90696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3362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 inch wafer</a:t>
            </a:r>
            <a:r>
              <a:rPr lang="en-US" baseline="0" dirty="0"/>
              <a:t> (dots are 1cm apart)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B56108-6AB4-4443-ACD7-CE66E90696E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8825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www.research-collection.ethz.ch</a:t>
            </a:r>
            <a:r>
              <a:rPr lang="en-US" dirty="0"/>
              <a:t>/handle/20.500.11850/445547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B56108-6AB4-4443-ACD7-CE66E90696E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4294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www.google.com</a:t>
            </a:r>
            <a:r>
              <a:rPr lang="en-US" dirty="0"/>
              <a:t>/</a:t>
            </a:r>
            <a:r>
              <a:rPr lang="en-US" dirty="0" err="1"/>
              <a:t>search?q</a:t>
            </a:r>
            <a:r>
              <a:rPr lang="en-US" dirty="0"/>
              <a:t>=bcm%27+atlas&amp;client=</a:t>
            </a:r>
            <a:r>
              <a:rPr lang="en-US" dirty="0" err="1"/>
              <a:t>firefox-b-d&amp;ei</a:t>
            </a:r>
            <a:r>
              <a:rPr lang="en-US" dirty="0"/>
              <a:t>=ySSAYI6yKY6Ai-gP2tKnuA8&amp;oq=bcm%27+atlas&amp;gs_lcp=Cgdnd3Mtd2l6EAMyBggAEBYQHjoHCAAQRxCwAzoECAAQHjoICAAQFhAKEB5QoxFYmRpgjxtoAXACeACAAU-IAYwEkgEBN5gBAKABAaoBB2d3cy13aXrIAQjAAQE&amp;sclient=</a:t>
            </a:r>
            <a:r>
              <a:rPr lang="en-US" dirty="0" err="1"/>
              <a:t>gws-wiz&amp;ved</a:t>
            </a:r>
            <a:r>
              <a:rPr lang="en-US" dirty="0"/>
              <a:t>=0ahUKEwjOutmKtY_wAhUOwAIHHVrpCfcQ4dUDCA0&amp;uact=5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B56108-6AB4-4443-ACD7-CE66E90696E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395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be included in these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k_factor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determinations we have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to get the same signal (to within 5%? 10%?) for both polarities,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and then we plot the average of the two. All reference measurements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are at 1000V, typically on a (500+/-20) micron thick sensor.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B56108-6AB4-4443-ACD7-CE66E90696E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8762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B56108-6AB4-4443-ACD7-CE66E90696E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338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chemeClr val="bg1"/>
                </a:solidFill>
              </a:rPr>
              <a:t>k</a:t>
            </a:r>
            <a:r>
              <a:rPr lang="en-US" baseline="-25000" dirty="0">
                <a:solidFill>
                  <a:schemeClr val="bg1"/>
                </a:solidFill>
                <a:latin typeface="Symbol" charset="2"/>
                <a:cs typeface="Symbol" charset="2"/>
              </a:rPr>
              <a:t>l</a:t>
            </a:r>
            <a:r>
              <a:rPr lang="en-US" dirty="0">
                <a:solidFill>
                  <a:schemeClr val="bg1"/>
                </a:solidFill>
              </a:rPr>
              <a:t> = 0.67 ± 0.04 ×10</a:t>
            </a:r>
            <a:r>
              <a:rPr lang="en-US" baseline="30000" dirty="0">
                <a:solidFill>
                  <a:schemeClr val="bg1"/>
                </a:solidFill>
              </a:rPr>
              <a:t>-18 </a:t>
            </a:r>
            <a:r>
              <a:rPr lang="en-US" dirty="0">
                <a:solidFill>
                  <a:schemeClr val="bg1"/>
                </a:solidFill>
              </a:rPr>
              <a:t>cm</a:t>
            </a:r>
            <a:r>
              <a:rPr lang="en-US" baseline="30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  <a:latin typeface="Symbol" charset="2"/>
                <a:cs typeface="Symbol" charset="2"/>
              </a:rPr>
              <a:t>m</a:t>
            </a:r>
            <a:r>
              <a:rPr lang="en-US" dirty="0">
                <a:solidFill>
                  <a:schemeClr val="bg1"/>
                </a:solidFill>
              </a:rPr>
              <a:t>m</a:t>
            </a:r>
            <a:r>
              <a:rPr lang="en-US" baseline="30000" dirty="0">
                <a:solidFill>
                  <a:schemeClr val="bg1"/>
                </a:solidFill>
              </a:rPr>
              <a:t>-1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B56108-6AB4-4443-ACD7-CE66E90696E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3385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800 MeV proton update: https://</a:t>
            </a:r>
            <a:r>
              <a:rPr lang="en-US" dirty="0" err="1"/>
              <a:t>indico.cern.ch</a:t>
            </a:r>
            <a:r>
              <a:rPr lang="en-US" dirty="0"/>
              <a:t>/event/505107/contributions/1182410/attachments/1272791/1887710/RD42Meeting-May2016-800MeVResults.pdf</a:t>
            </a:r>
          </a:p>
          <a:p>
            <a:r>
              <a:rPr lang="en-US" dirty="0"/>
              <a:t>l = l_0 / (l_0 * k * Phi + 1)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B56108-6AB4-4443-ACD7-CE66E90696E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3385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ICHEP2020: July 29, 2020 </a:t>
            </a:r>
            <a:endParaRPr lang="en-US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B56108-6AB4-4443-ACD7-CE66E90696E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150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ICHEP2020: July 29, 2020 </a:t>
            </a:r>
            <a:endParaRPr lang="en-US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B56108-6AB4-4443-ACD7-CE66E90696E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0841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ICHEP2020: July 29, 2020 </a:t>
            </a:r>
            <a:endParaRPr lang="en-US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B56108-6AB4-4443-ACD7-CE66E90696E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2750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0.88 </a:t>
            </a:r>
            <a:r>
              <a:rPr lang="en-US" dirty="0" err="1"/>
              <a:t>normalisation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B56108-6AB4-4443-ACD7-CE66E90696E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258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9"/>
            <a:ext cx="5669280" cy="2781849"/>
          </a:xfrm>
          <a:prstGeom prst="rect">
            <a:avLst/>
          </a:prstGeom>
          <a:solidFill>
            <a:srgbClr val="5C1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3723670"/>
            <a:ext cx="5458968" cy="1533943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90525"/>
            <a:ext cx="5504688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23.4.2021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0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Alexander Oh, ECFA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3C726-C6EC-EC46-BA0C-D12602B4FB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solidFill>
            <a:srgbClr val="5C1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rgbClr val="5C1A7C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23.4.2021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10893" y="220178"/>
            <a:ext cx="795237" cy="646112"/>
          </a:xfrm>
          <a:prstGeom prst="rect">
            <a:avLst/>
          </a:prstGeom>
          <a:solidFill>
            <a:srgbClr val="5C1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861" y="798936"/>
            <a:ext cx="7297712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861" y="2094336"/>
            <a:ext cx="7297712" cy="391636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manchester_logo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3675" cy="154912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ila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650" y="6541558"/>
            <a:ext cx="558151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2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endParaRPr lang="en-US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245697" y="448234"/>
            <a:ext cx="37487" cy="6334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35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3140143" y="3458180"/>
            <a:ext cx="6513817" cy="257861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Nicolo Cartiglia, INFN, Torino, CSN1, 20/11/20</a:t>
            </a: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2061965" y="641762"/>
            <a:ext cx="536657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283184" y="76200"/>
            <a:ext cx="8860817" cy="64176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400">
                <a:solidFill>
                  <a:srgbClr val="800000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3360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23.4.2021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3C726-C6EC-EC46-BA0C-D12602B4FB0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361016"/>
            <a:ext cx="506506" cy="365125"/>
          </a:xfrm>
        </p:spPr>
        <p:txBody>
          <a:bodyPr/>
          <a:lstStyle/>
          <a:p>
            <a:fld id="{85A3C726-C6EC-EC46-BA0C-D12602B4FB0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</p:spPr>
        <p:txBody>
          <a:bodyPr/>
          <a:lstStyle/>
          <a:p>
            <a:fld id="{85A3C726-C6EC-EC46-BA0C-D12602B4FB0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9619" y="914400"/>
            <a:ext cx="7606875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9619" y="2209800"/>
            <a:ext cx="7606875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/>
              <a:t>23.4.2021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/>
              <a:t>Alexander Oh, ECFA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85A3C726-C6EC-EC46-BA0C-D12602B4FB0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manchester_logo.gif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3675" cy="15491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  <p:sldLayoutId id="2147483822" r:id="rId14"/>
    <p:sldLayoutId id="2147483823" r:id="rId15"/>
    <p:sldLayoutId id="2147483824" r:id="rId16"/>
    <p:sldLayoutId id="2147483825" r:id="rId17"/>
    <p:sldLayoutId id="2147483826" r:id="rId18"/>
    <p:sldLayoutId id="2147483827" r:id="rId19"/>
    <p:sldLayoutId id="2147483828" r:id="rId20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tiff"/><Relationship Id="rId3" Type="http://schemas.openxmlformats.org/officeDocument/2006/relationships/package" Target="../embeddings/Microsoft_Word_Document.docx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emf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tif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tiff"/><Relationship Id="rId4" Type="http://schemas.openxmlformats.org/officeDocument/2006/relationships/image" Target="../media/image42.tif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if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tif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E96AA-1323-2D46-968C-FDCD56E0DDD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What R&amp;D needs to be done to use it in the first layer of FCC?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5F1980-9F44-C648-974F-82F8BDC56A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8688" y="5394960"/>
            <a:ext cx="5458968" cy="961390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/>
              <a:t>Alexander Oh</a:t>
            </a:r>
          </a:p>
          <a:p>
            <a:r>
              <a:rPr lang="en-US" i="1" dirty="0"/>
              <a:t>University of Manchester</a:t>
            </a:r>
            <a:br>
              <a:rPr lang="en-US" dirty="0"/>
            </a:br>
            <a:br>
              <a:rPr lang="en-US" dirty="0"/>
            </a:br>
            <a:r>
              <a:rPr lang="en-US" dirty="0"/>
              <a:t>Results and material from the </a:t>
            </a:r>
            <a:r>
              <a:rPr lang="en-US" b="1" dirty="0"/>
              <a:t>RD42</a:t>
            </a:r>
            <a:r>
              <a:rPr lang="en-US" dirty="0"/>
              <a:t> collaboration.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842D2A-118D-164B-B304-78E17A0BE773}"/>
              </a:ext>
            </a:extLst>
          </p:cNvPr>
          <p:cNvSpPr txBox="1"/>
          <p:nvPr/>
        </p:nvSpPr>
        <p:spPr>
          <a:xfrm>
            <a:off x="3200400" y="952234"/>
            <a:ext cx="5774338" cy="11341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85" dirty="0">
                <a:solidFill>
                  <a:schemeClr val="bg1"/>
                </a:solidFill>
              </a:rPr>
              <a:t>Use of diamond detectors </a:t>
            </a:r>
            <a:br>
              <a:rPr lang="en-US" sz="3385" dirty="0">
                <a:solidFill>
                  <a:schemeClr val="bg1"/>
                </a:solidFill>
              </a:rPr>
            </a:br>
            <a:r>
              <a:rPr lang="en-US" sz="3385" dirty="0">
                <a:solidFill>
                  <a:schemeClr val="bg1"/>
                </a:solidFill>
              </a:rPr>
              <a:t>in 20 years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4DBCD9-9706-3B46-96B1-34EC76968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27D400-9832-B74C-957B-23EEB39D4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4CEB86-EC3E-0245-A7D9-EE5E405C7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0E46-0314-3548-847B-F847A42216C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773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861" y="154641"/>
            <a:ext cx="7297712" cy="1143000"/>
          </a:xfrm>
        </p:spPr>
        <p:txBody>
          <a:bodyPr/>
          <a:lstStyle/>
          <a:p>
            <a:r>
              <a:rPr lang="en-US" dirty="0"/>
              <a:t>Radiation Hardness (planar)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080" y="1979917"/>
            <a:ext cx="4054888" cy="391636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b="1" dirty="0"/>
              <a:t>Scaling to 24 GeV protons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Universal scaling for all particle types with fluence.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Poly and single crystal diamond show consistent damage constants.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Predictions are possible for any particle type and fluence.</a:t>
            </a:r>
            <a:endParaRPr lang="en-US" baseline="30000" dirty="0"/>
          </a:p>
          <a:p>
            <a:pPr marL="228600" lvl="1" indent="0">
              <a:lnSpc>
                <a:spcPct val="110000"/>
              </a:lnSpc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10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92643" y="6018782"/>
            <a:ext cx="5360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https://</a:t>
            </a:r>
            <a:r>
              <a:rPr lang="en-US" sz="1200" dirty="0" err="1"/>
              <a:t>www.research-collection.ethz.ch</a:t>
            </a:r>
            <a:r>
              <a:rPr lang="en-US" sz="1200" dirty="0"/>
              <a:t>/handle/20.500.11850/222412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355D98-6352-0A47-8A5A-549DC7F559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4014" y="1514325"/>
            <a:ext cx="4652217" cy="427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1855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581508B-93F3-0B4A-8285-103D37DED5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579"/>
          <a:stretch/>
        </p:blipFill>
        <p:spPr>
          <a:xfrm>
            <a:off x="210073" y="1570734"/>
            <a:ext cx="6541601" cy="49550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E20AEA0-2598-2043-B33A-4AA28708A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241" y="543578"/>
            <a:ext cx="7297712" cy="1143000"/>
          </a:xfrm>
        </p:spPr>
        <p:txBody>
          <a:bodyPr/>
          <a:lstStyle/>
          <a:p>
            <a:r>
              <a:rPr lang="en-US" dirty="0"/>
              <a:t>Radiation Hardness:</a:t>
            </a:r>
            <a:br>
              <a:rPr lang="en-US" dirty="0"/>
            </a:br>
            <a:r>
              <a:rPr lang="en-US" dirty="0"/>
              <a:t>Signal Uniformity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F1E6B-E30C-5F4E-A6B8-4A7D73A88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B0E380-E720-FE46-8DCE-A955150C8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46FBD2-E228-B04C-9C99-15E41D9D6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DA961B-8145-CC48-ABEE-0BC733F599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6244" y="2285999"/>
            <a:ext cx="2197756" cy="2941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099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861" y="154641"/>
            <a:ext cx="7297712" cy="1143000"/>
          </a:xfrm>
        </p:spPr>
        <p:txBody>
          <a:bodyPr/>
          <a:lstStyle/>
          <a:p>
            <a:r>
              <a:rPr lang="en-US" dirty="0"/>
              <a:t>Radiation Hardness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165" y="1979917"/>
            <a:ext cx="6046845" cy="391636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Summary of RD42 irradiation results: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14073" y="6171684"/>
            <a:ext cx="31765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*normalized to 24GeV protons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F8E3C1-3E30-E04B-9152-6DF528827E45}"/>
              </a:ext>
            </a:extLst>
          </p:cNvPr>
          <p:cNvSpPr txBox="1"/>
          <p:nvPr/>
        </p:nvSpPr>
        <p:spPr>
          <a:xfrm>
            <a:off x="668861" y="5255792"/>
            <a:ext cx="654858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”Back-of-an-envelope calculation, expect </a:t>
            </a:r>
            <a:r>
              <a:rPr lang="en-US" dirty="0" err="1"/>
              <a:t>Schubweg</a:t>
            </a:r>
            <a:r>
              <a:rPr lang="en-US" dirty="0"/>
              <a:t> of:</a:t>
            </a:r>
            <a:br>
              <a:rPr lang="en-US" dirty="0"/>
            </a:br>
            <a:r>
              <a:rPr lang="en-US" b="1" dirty="0">
                <a:latin typeface="Symbol" pitchFamily="2" charset="2"/>
              </a:rPr>
              <a:t>l ~ </a:t>
            </a:r>
            <a:r>
              <a:rPr lang="en-US" b="1" dirty="0"/>
              <a:t>16</a:t>
            </a:r>
            <a:r>
              <a:rPr lang="en-US" b="1" dirty="0">
                <a:latin typeface="Symbol" pitchFamily="2" charset="2"/>
              </a:rPr>
              <a:t>m</a:t>
            </a:r>
            <a:r>
              <a:rPr lang="en-US" b="1" dirty="0"/>
              <a:t>m at 10</a:t>
            </a:r>
            <a:r>
              <a:rPr lang="en-US" b="1" baseline="30000" dirty="0"/>
              <a:t>17</a:t>
            </a:r>
            <a:r>
              <a:rPr lang="en-US" b="1" dirty="0"/>
              <a:t> cm</a:t>
            </a:r>
            <a:r>
              <a:rPr lang="en-US" b="1" baseline="30000" dirty="0"/>
              <a:t>-2 </a:t>
            </a:r>
            <a:r>
              <a:rPr lang="en-US" b="1" dirty="0"/>
              <a:t>protons_24 </a:t>
            </a:r>
            <a:r>
              <a:rPr lang="en-US" b="1" dirty="0" err="1"/>
              <a:t>GeV_eq</a:t>
            </a:r>
            <a:endParaRPr lang="en-US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C7139E-38CE-4140-B3CD-18A67980403B}"/>
              </a:ext>
            </a:extLst>
          </p:cNvPr>
          <p:cNvSpPr txBox="1"/>
          <p:nvPr/>
        </p:nvSpPr>
        <p:spPr>
          <a:xfrm>
            <a:off x="4962591" y="1940974"/>
            <a:ext cx="27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*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1C66C97-F124-BA47-B93D-A82133117B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904" y="2302212"/>
            <a:ext cx="5800191" cy="2785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0935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FE08A40-458D-3945-BC2D-E1F54607DF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8076"/>
          <a:stretch/>
        </p:blipFill>
        <p:spPr>
          <a:xfrm>
            <a:off x="668861" y="5686707"/>
            <a:ext cx="7569468" cy="8225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861" y="154641"/>
            <a:ext cx="7297712" cy="1143000"/>
          </a:xfrm>
        </p:spPr>
        <p:txBody>
          <a:bodyPr/>
          <a:lstStyle/>
          <a:p>
            <a:r>
              <a:rPr lang="en-US" dirty="0"/>
              <a:t>High Rate 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861" y="1354851"/>
            <a:ext cx="7297712" cy="3916363"/>
          </a:xfrm>
        </p:spPr>
        <p:txBody>
          <a:bodyPr/>
          <a:lstStyle/>
          <a:p>
            <a:r>
              <a:rPr lang="en-US" dirty="0"/>
              <a:t>Tests the pulse height as function of particle rate.</a:t>
            </a:r>
          </a:p>
          <a:p>
            <a:r>
              <a:rPr lang="en-US" dirty="0"/>
              <a:t>Test single and poly crystalline diamond.</a:t>
            </a:r>
          </a:p>
          <a:p>
            <a:r>
              <a:rPr lang="en-US" dirty="0"/>
              <a:t>Irradiated and un-irradiated.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13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DB475E-6175-4343-BE2E-0EE7F1E9847E}"/>
              </a:ext>
            </a:extLst>
          </p:cNvPr>
          <p:cNvSpPr txBox="1"/>
          <p:nvPr/>
        </p:nvSpPr>
        <p:spPr>
          <a:xfrm>
            <a:off x="6489084" y="5762864"/>
            <a:ext cx="159932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 100um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C90FF2D-4B64-3B47-89FE-2DC09B46C1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992643"/>
            <a:ext cx="5029348" cy="238470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9E654D0-400C-694B-9DCA-E17FFF090E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8537" y="3037378"/>
            <a:ext cx="3430615" cy="213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1281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861" y="154641"/>
            <a:ext cx="7297712" cy="1143000"/>
          </a:xfrm>
        </p:spPr>
        <p:txBody>
          <a:bodyPr/>
          <a:lstStyle/>
          <a:p>
            <a:r>
              <a:rPr lang="en-US" dirty="0"/>
              <a:t>High Rate 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861" y="1354851"/>
            <a:ext cx="7297712" cy="633437"/>
          </a:xfrm>
        </p:spPr>
        <p:txBody>
          <a:bodyPr/>
          <a:lstStyle/>
          <a:p>
            <a:r>
              <a:rPr lang="en-US" dirty="0"/>
              <a:t>Raw Data from 10 MHz/cm</a:t>
            </a:r>
            <a:r>
              <a:rPr lang="en-US" baseline="30000" dirty="0"/>
              <a:t>2</a:t>
            </a:r>
            <a:r>
              <a:rPr lang="en-US" dirty="0"/>
              <a:t> Flux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14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E40E927-6F17-1F48-AB7D-8AA41B653D8F}"/>
              </a:ext>
            </a:extLst>
          </p:cNvPr>
          <p:cNvSpPr/>
          <p:nvPr/>
        </p:nvSpPr>
        <p:spPr>
          <a:xfrm>
            <a:off x="8763000" y="6166884"/>
            <a:ext cx="201706" cy="276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51127F0-F43C-3444-B11E-AB78287E7AC5}"/>
              </a:ext>
            </a:extLst>
          </p:cNvPr>
          <p:cNvGrpSpPr/>
          <p:nvPr/>
        </p:nvGrpSpPr>
        <p:grpSpPr>
          <a:xfrm>
            <a:off x="7515412" y="1501806"/>
            <a:ext cx="1624106" cy="5356194"/>
            <a:chOff x="7340600" y="1182718"/>
            <a:chExt cx="1624106" cy="535619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CF74E8E-7955-BE48-A724-0DC40A2D9A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2239"/>
            <a:stretch/>
          </p:blipFill>
          <p:spPr>
            <a:xfrm>
              <a:off x="7340600" y="1182718"/>
              <a:ext cx="1624106" cy="5356194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D22BA02-AD59-0640-B4FB-EADF22D46DCE}"/>
                </a:ext>
              </a:extLst>
            </p:cNvPr>
            <p:cNvSpPr/>
            <p:nvPr/>
          </p:nvSpPr>
          <p:spPr>
            <a:xfrm>
              <a:off x="8763000" y="5994751"/>
              <a:ext cx="201706" cy="2764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3BB7C3BD-74C0-C24C-9BB5-077F41511E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57" y="1745222"/>
            <a:ext cx="7570177" cy="232669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E91D7F2-5D0C-5D41-BC35-39F25B55E2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134" y="4072241"/>
            <a:ext cx="7429500" cy="2283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201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861" y="154641"/>
            <a:ext cx="7297712" cy="1143000"/>
          </a:xfrm>
        </p:spPr>
        <p:txBody>
          <a:bodyPr/>
          <a:lstStyle/>
          <a:p>
            <a:r>
              <a:rPr lang="en-US" dirty="0"/>
              <a:t>High Rate 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861" y="1354851"/>
            <a:ext cx="7297712" cy="97367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neutron irradiated </a:t>
            </a:r>
            <a:r>
              <a:rPr lang="en-US" dirty="0" err="1"/>
              <a:t>pCVD</a:t>
            </a:r>
            <a:r>
              <a:rPr lang="en-US" dirty="0"/>
              <a:t> </a:t>
            </a:r>
          </a:p>
          <a:p>
            <a:r>
              <a:rPr lang="en-US" dirty="0"/>
              <a:t>Flat to better than 2% up to 10-20 MHz/cm2. </a:t>
            </a:r>
            <a:br>
              <a:rPr lang="en-US" dirty="0"/>
            </a:br>
            <a:r>
              <a:rPr lang="en-US" dirty="0"/>
              <a:t>Exploring systematics of O(1%)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15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E40E927-6F17-1F48-AB7D-8AA41B653D8F}"/>
              </a:ext>
            </a:extLst>
          </p:cNvPr>
          <p:cNvSpPr/>
          <p:nvPr/>
        </p:nvSpPr>
        <p:spPr>
          <a:xfrm>
            <a:off x="8763000" y="6166884"/>
            <a:ext cx="201706" cy="276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126DA13-94D6-534F-B968-3A734ADCD8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95955"/>
            <a:ext cx="9144000" cy="492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946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9617F-353D-094B-B9A6-FD542017B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2" y="599291"/>
            <a:ext cx="7297712" cy="1055077"/>
          </a:xfrm>
        </p:spPr>
        <p:txBody>
          <a:bodyPr/>
          <a:lstStyle/>
          <a:p>
            <a:r>
              <a:rPr lang="en-US" dirty="0"/>
              <a:t>Carrier lifetime challenge – </a:t>
            </a:r>
            <a:br>
              <a:rPr lang="en-US" dirty="0"/>
            </a:br>
            <a:r>
              <a:rPr lang="en-US" dirty="0"/>
              <a:t>3D diamond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A8ADE7-21FF-BC4A-9189-537DAC0D8C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861" y="1858335"/>
            <a:ext cx="7704039" cy="2215521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rgbClr val="0432FF"/>
                </a:solidFill>
              </a:rPr>
              <a:t>After large radiation fluence all detectors are trap limited</a:t>
            </a:r>
          </a:p>
          <a:p>
            <a:r>
              <a:rPr lang="en-US" dirty="0">
                <a:solidFill>
                  <a:srgbClr val="0432FF"/>
                </a:solidFill>
              </a:rPr>
              <a:t>Mean free paths (</a:t>
            </a:r>
            <a:r>
              <a:rPr lang="en-US" dirty="0" err="1">
                <a:solidFill>
                  <a:srgbClr val="0432FF"/>
                </a:solidFill>
              </a:rPr>
              <a:t>schubweg</a:t>
            </a:r>
            <a:r>
              <a:rPr lang="en-US" dirty="0">
                <a:solidFill>
                  <a:srgbClr val="0432FF"/>
                </a:solidFill>
              </a:rPr>
              <a:t>) </a:t>
            </a:r>
            <a:r>
              <a:rPr lang="el-GR" dirty="0">
                <a:solidFill>
                  <a:srgbClr val="0432FF"/>
                </a:solidFill>
              </a:rPr>
              <a:t>λ&lt; 50μ</a:t>
            </a:r>
            <a:r>
              <a:rPr lang="en-US" dirty="0">
                <a:solidFill>
                  <a:srgbClr val="0432FF"/>
                </a:solidFill>
              </a:rPr>
              <a:t>m</a:t>
            </a:r>
          </a:p>
          <a:p>
            <a:r>
              <a:rPr lang="en-US" dirty="0"/>
              <a:t>Need to keep drift length (L) smaller than </a:t>
            </a:r>
            <a:r>
              <a:rPr lang="en-US" dirty="0" err="1"/>
              <a:t>mfp</a:t>
            </a:r>
            <a:r>
              <a:rPr lang="en-US" dirty="0"/>
              <a:t>(</a:t>
            </a:r>
            <a:r>
              <a:rPr lang="el-GR" dirty="0"/>
              <a:t>λ)</a:t>
            </a:r>
            <a:endParaRPr lang="en-US" dirty="0"/>
          </a:p>
          <a:p>
            <a:r>
              <a:rPr lang="en-US" dirty="0"/>
              <a:t>Build 3D detectors to reduce transit time.</a:t>
            </a:r>
          </a:p>
          <a:p>
            <a:r>
              <a:rPr lang="en-US" dirty="0"/>
              <a:t>Huge progress made in fabrication of 3D diamond detectors </a:t>
            </a:r>
            <a:br>
              <a:rPr lang="en-US" dirty="0"/>
            </a:br>
            <a:r>
              <a:rPr lang="en-US" dirty="0"/>
              <a:t>in the last 10 years.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4C96E3-C77D-AC44-A308-97A48E441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C239B6-AFA2-A84D-9E5C-1284F1A76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9E8B51-E1DB-5241-8421-0FA85FACC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0E46-0314-3548-847B-F847A42216C6}" type="slidenum">
              <a:rPr lang="en-US" smtClean="0"/>
              <a:t>16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C3B1956-9AA9-1343-9C29-0702B976CC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568" y="4156075"/>
            <a:ext cx="7480300" cy="256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2658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CE24E-E2CD-3D4B-8332-F5F6549CB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26DF4F-3744-D843-9DBD-A7AE1F50F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5A0DE4-F9D5-0D43-AF84-83737C4B3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494" y="456713"/>
            <a:ext cx="506506" cy="365125"/>
          </a:xfrm>
        </p:spPr>
        <p:txBody>
          <a:bodyPr/>
          <a:lstStyle/>
          <a:p>
            <a:fld id="{85A3C726-C6EC-EC46-BA0C-D12602B4FB0D}" type="slidenum">
              <a:rPr lang="en-US" smtClean="0"/>
              <a:t>17</a:t>
            </a:fld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E3D76A8-6674-A648-B00E-21D8A855D067}"/>
              </a:ext>
            </a:extLst>
          </p:cNvPr>
          <p:cNvCxnSpPr>
            <a:stCxn id="12" idx="3"/>
            <a:endCxn id="15" idx="1"/>
          </p:cNvCxnSpPr>
          <p:nvPr/>
        </p:nvCxnSpPr>
        <p:spPr>
          <a:xfrm>
            <a:off x="3635896" y="1407741"/>
            <a:ext cx="2383904" cy="17644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B55DB54-680B-3D45-BCAC-2AD4E845455F}"/>
              </a:ext>
            </a:extLst>
          </p:cNvPr>
          <p:cNvCxnSpPr>
            <a:stCxn id="13" idx="3"/>
            <a:endCxn id="15" idx="1"/>
          </p:cNvCxnSpPr>
          <p:nvPr/>
        </p:nvCxnSpPr>
        <p:spPr>
          <a:xfrm>
            <a:off x="3635896" y="2273294"/>
            <a:ext cx="2383904" cy="8988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A810FC1-84AA-5343-960C-1767E1846919}"/>
              </a:ext>
            </a:extLst>
          </p:cNvPr>
          <p:cNvCxnSpPr>
            <a:stCxn id="14" idx="3"/>
            <a:endCxn id="15" idx="1"/>
          </p:cNvCxnSpPr>
          <p:nvPr/>
        </p:nvCxnSpPr>
        <p:spPr>
          <a:xfrm flipV="1">
            <a:off x="3678749" y="3172185"/>
            <a:ext cx="2341051" cy="323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Alternate Process 11">
            <a:extLst>
              <a:ext uri="{FF2B5EF4-FFF2-40B4-BE49-F238E27FC236}">
                <a16:creationId xmlns:a16="http://schemas.microsoft.com/office/drawing/2014/main" id="{C2386D3A-08A0-8942-8F31-7D80A93B4231}"/>
              </a:ext>
            </a:extLst>
          </p:cNvPr>
          <p:cNvSpPr/>
          <p:nvPr/>
        </p:nvSpPr>
        <p:spPr>
          <a:xfrm>
            <a:off x="711725" y="1109871"/>
            <a:ext cx="2924171" cy="595740"/>
          </a:xfrm>
          <a:prstGeom prst="flowChartAlternate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5200" lvl="1"/>
            <a:r>
              <a:rPr lang="en-US" sz="1400" b="1" dirty="0" err="1"/>
              <a:t>Lasered</a:t>
            </a:r>
            <a:r>
              <a:rPr lang="en-US" sz="1400" b="1" dirty="0"/>
              <a:t> graphitic structures </a:t>
            </a:r>
            <a:r>
              <a:rPr lang="en-US" sz="1400" dirty="0"/>
              <a:t>in </a:t>
            </a:r>
            <a:r>
              <a:rPr lang="en-US" sz="1400" dirty="0" err="1"/>
              <a:t>pCVD</a:t>
            </a:r>
            <a:r>
              <a:rPr lang="en-US" sz="1400" dirty="0"/>
              <a:t> (</a:t>
            </a:r>
            <a:r>
              <a:rPr lang="fr-FR" sz="1400" dirty="0"/>
              <a:t>’</a:t>
            </a:r>
            <a:r>
              <a:rPr lang="en-US" sz="1400" dirty="0"/>
              <a:t>10)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E045199D-C086-0C4F-B162-61321C5B275D}"/>
              </a:ext>
            </a:extLst>
          </p:cNvPr>
          <p:cNvSpPr/>
          <p:nvPr/>
        </p:nvSpPr>
        <p:spPr>
          <a:xfrm>
            <a:off x="697266" y="1960381"/>
            <a:ext cx="2938630" cy="6258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5200" lvl="1"/>
            <a:r>
              <a:rPr lang="en-US" sz="1400" b="1" dirty="0"/>
              <a:t>Single crystal </a:t>
            </a:r>
            <a:r>
              <a:rPr lang="en-US" sz="1400" dirty="0"/>
              <a:t>with column structure (‘11)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22DC639B-39EE-DA4D-9C32-F215347FE7FB}"/>
              </a:ext>
            </a:extLst>
          </p:cNvPr>
          <p:cNvSpPr/>
          <p:nvPr/>
        </p:nvSpPr>
        <p:spPr>
          <a:xfrm>
            <a:off x="654413" y="2867520"/>
            <a:ext cx="3024336" cy="67396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5200" lvl="1"/>
            <a:r>
              <a:rPr lang="en-US" sz="1400" b="1" dirty="0"/>
              <a:t>Pico second laser </a:t>
            </a:r>
            <a:r>
              <a:rPr lang="en-US" sz="1400" dirty="0"/>
              <a:t>for improved graphitic electrodes (‘12)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236042B3-D6B6-D04E-93A2-6CB60C4222F7}"/>
              </a:ext>
            </a:extLst>
          </p:cNvPr>
          <p:cNvSpPr/>
          <p:nvPr/>
        </p:nvSpPr>
        <p:spPr>
          <a:xfrm>
            <a:off x="6019800" y="2438630"/>
            <a:ext cx="3124200" cy="146711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25200" lvl="1"/>
            <a:r>
              <a:rPr lang="en-US" sz="1400" dirty="0"/>
              <a:t>Several Prototypes tested at </a:t>
            </a:r>
            <a:br>
              <a:rPr lang="en-US" sz="1400" dirty="0"/>
            </a:br>
            <a:r>
              <a:rPr lang="en-US" sz="1400" b="1" dirty="0"/>
              <a:t>Diamond Light Source </a:t>
            </a:r>
            <a:br>
              <a:rPr lang="en-US" sz="1400" b="1" dirty="0"/>
            </a:br>
            <a:r>
              <a:rPr lang="en-US" sz="1400" b="1" dirty="0"/>
              <a:t>CERN test beam </a:t>
            </a:r>
            <a:br>
              <a:rPr lang="en-US" sz="1400" b="1" dirty="0"/>
            </a:br>
            <a:r>
              <a:rPr lang="en-US" sz="1400" b="1" dirty="0"/>
              <a:t>RBI proton beam</a:t>
            </a:r>
          </a:p>
          <a:p>
            <a:pPr marL="25200" lvl="1"/>
            <a:r>
              <a:rPr lang="en-US" sz="1400" b="1" dirty="0"/>
              <a:t>Clinical Photon beam</a:t>
            </a:r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967C8234-3A09-4E4C-B89E-676EB1E121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2645743"/>
              </p:ext>
            </p:extLst>
          </p:nvPr>
        </p:nvGraphicFramePr>
        <p:xfrm>
          <a:off x="3975014" y="831309"/>
          <a:ext cx="1205477" cy="8743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9" name="Document" r:id="rId3" imgW="5778500" imgH="4191000" progId="Word.Document.12">
                  <p:embed/>
                </p:oleObj>
              </mc:Choice>
              <mc:Fallback>
                <p:oleObj name="Document" r:id="rId3" imgW="5778500" imgH="4191000" progId="Word.Document.12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75014" y="831309"/>
                        <a:ext cx="1205477" cy="8743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4">
            <a:extLst>
              <a:ext uri="{FF2B5EF4-FFF2-40B4-BE49-F238E27FC236}">
                <a16:creationId xmlns:a16="http://schemas.microsoft.com/office/drawing/2014/main" id="{9761AE05-DF9D-8E49-A6CD-0CAB00207B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86019"/>
            <a:ext cx="864096" cy="80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55F3EA4-6920-9842-97F4-33A233B2E81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404" t="63333" r="55524"/>
          <a:stretch/>
        </p:blipFill>
        <p:spPr>
          <a:xfrm>
            <a:off x="4130984" y="2723087"/>
            <a:ext cx="870754" cy="81839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52F64FA-79A5-BF46-BA19-6337616CFF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67944" y="4641945"/>
            <a:ext cx="1700808" cy="1127573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4580720-506B-2840-9370-C75D198D6DEF}"/>
              </a:ext>
            </a:extLst>
          </p:cNvPr>
          <p:cNvCxnSpPr>
            <a:endCxn id="12" idx="0"/>
          </p:cNvCxnSpPr>
          <p:nvPr/>
        </p:nvCxnSpPr>
        <p:spPr>
          <a:xfrm>
            <a:off x="2159732" y="821838"/>
            <a:ext cx="14079" cy="2880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2D16A06-ED90-F74D-A621-EB4643F2B163}"/>
              </a:ext>
            </a:extLst>
          </p:cNvPr>
          <p:cNvCxnSpPr>
            <a:stCxn id="12" idx="2"/>
            <a:endCxn id="13" idx="0"/>
          </p:cNvCxnSpPr>
          <p:nvPr/>
        </p:nvCxnSpPr>
        <p:spPr>
          <a:xfrm flipH="1">
            <a:off x="2166581" y="1705611"/>
            <a:ext cx="7230" cy="2547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4A389E9-01E3-4E4C-B60A-109DE4C69D23}"/>
              </a:ext>
            </a:extLst>
          </p:cNvPr>
          <p:cNvCxnSpPr>
            <a:stCxn id="13" idx="2"/>
            <a:endCxn id="14" idx="0"/>
          </p:cNvCxnSpPr>
          <p:nvPr/>
        </p:nvCxnSpPr>
        <p:spPr>
          <a:xfrm>
            <a:off x="2166581" y="2586206"/>
            <a:ext cx="0" cy="2813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5A1C66A3-1CC0-CD46-A741-D0A5E12145F7}"/>
              </a:ext>
            </a:extLst>
          </p:cNvPr>
          <p:cNvSpPr/>
          <p:nvPr/>
        </p:nvSpPr>
        <p:spPr>
          <a:xfrm>
            <a:off x="647564" y="3905740"/>
            <a:ext cx="3024336" cy="67396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5200" lvl="1"/>
            <a:r>
              <a:rPr lang="en-US" sz="1400" b="1" dirty="0"/>
              <a:t>Femto second laser processing </a:t>
            </a:r>
            <a:r>
              <a:rPr lang="en-US" sz="1400" dirty="0"/>
              <a:t>and</a:t>
            </a:r>
            <a:r>
              <a:rPr lang="en-US" sz="1400" b="1" dirty="0"/>
              <a:t> TCAD simulation (</a:t>
            </a:r>
            <a:r>
              <a:rPr lang="fr-FR" sz="1400" b="1" dirty="0"/>
              <a:t>’</a:t>
            </a:r>
            <a:r>
              <a:rPr lang="en-US" sz="1400" b="1" dirty="0"/>
              <a:t>13,’14) </a:t>
            </a:r>
            <a:endParaRPr lang="en-US" sz="14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C0B29D1-57AA-9C4B-89A3-19C83EDFABF9}"/>
              </a:ext>
            </a:extLst>
          </p:cNvPr>
          <p:cNvCxnSpPr>
            <a:stCxn id="14" idx="2"/>
            <a:endCxn id="23" idx="0"/>
          </p:cNvCxnSpPr>
          <p:nvPr/>
        </p:nvCxnSpPr>
        <p:spPr>
          <a:xfrm flipH="1">
            <a:off x="2159732" y="3541485"/>
            <a:ext cx="6849" cy="3642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Untitled.tiff">
            <a:extLst>
              <a:ext uri="{FF2B5EF4-FFF2-40B4-BE49-F238E27FC236}">
                <a16:creationId xmlns:a16="http://schemas.microsoft.com/office/drawing/2014/main" id="{36A9E30C-5FBD-404F-9A3B-33E94B9B6EB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984" y="3672690"/>
            <a:ext cx="1205477" cy="907015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9E2B301-724C-6E46-9620-F77D83A5B070}"/>
              </a:ext>
            </a:extLst>
          </p:cNvPr>
          <p:cNvCxnSpPr>
            <a:endCxn id="15" idx="1"/>
          </p:cNvCxnSpPr>
          <p:nvPr/>
        </p:nvCxnSpPr>
        <p:spPr>
          <a:xfrm flipV="1">
            <a:off x="3685979" y="3172185"/>
            <a:ext cx="2333821" cy="10705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20F9468-93ED-CB4E-86FC-862C5D759D4E}"/>
              </a:ext>
            </a:extLst>
          </p:cNvPr>
          <p:cNvSpPr/>
          <p:nvPr/>
        </p:nvSpPr>
        <p:spPr>
          <a:xfrm>
            <a:off x="661643" y="4902202"/>
            <a:ext cx="3024336" cy="67396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5200" lvl="1"/>
            <a:r>
              <a:rPr lang="en-US" sz="1400" b="1" dirty="0"/>
              <a:t>Phase modulated laser processing  (</a:t>
            </a:r>
            <a:r>
              <a:rPr lang="fr-FR" sz="1400" b="1" dirty="0"/>
              <a:t>’</a:t>
            </a:r>
            <a:r>
              <a:rPr lang="en-US" sz="1400" b="1" dirty="0"/>
              <a:t>15,’16) </a:t>
            </a:r>
            <a:endParaRPr lang="en-US" sz="1400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1B281B2-DA01-CC4D-BD26-B4027B7D2366}"/>
              </a:ext>
            </a:extLst>
          </p:cNvPr>
          <p:cNvCxnSpPr>
            <a:stCxn id="23" idx="2"/>
            <a:endCxn id="27" idx="0"/>
          </p:cNvCxnSpPr>
          <p:nvPr/>
        </p:nvCxnSpPr>
        <p:spPr>
          <a:xfrm>
            <a:off x="2159732" y="4579705"/>
            <a:ext cx="14079" cy="3224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51C805A-BB13-BB48-9F12-57A4B83096AF}"/>
              </a:ext>
            </a:extLst>
          </p:cNvPr>
          <p:cNvCxnSpPr>
            <a:stCxn id="27" idx="3"/>
            <a:endCxn id="15" idx="1"/>
          </p:cNvCxnSpPr>
          <p:nvPr/>
        </p:nvCxnSpPr>
        <p:spPr>
          <a:xfrm flipV="1">
            <a:off x="3685979" y="3172185"/>
            <a:ext cx="2333821" cy="2067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D398FE67-260E-D14D-B47D-9012998BEC86}"/>
              </a:ext>
            </a:extLst>
          </p:cNvPr>
          <p:cNvSpPr/>
          <p:nvPr/>
        </p:nvSpPr>
        <p:spPr>
          <a:xfrm>
            <a:off x="650695" y="5787134"/>
            <a:ext cx="3024336" cy="67396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5200" lvl="1"/>
            <a:r>
              <a:rPr lang="en-US" sz="1400" b="1" dirty="0" err="1"/>
              <a:t>Polarised</a:t>
            </a:r>
            <a:r>
              <a:rPr lang="en-US" sz="1400" b="1" dirty="0"/>
              <a:t> &amp; Phase modulated laser processing  (</a:t>
            </a:r>
            <a:r>
              <a:rPr lang="fr-FR" sz="1400" b="1" dirty="0"/>
              <a:t>’</a:t>
            </a:r>
            <a:r>
              <a:rPr lang="en-US" sz="1400" b="1" dirty="0"/>
              <a:t>17,’18) </a:t>
            </a:r>
            <a:endParaRPr lang="en-US" sz="1400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2C5502B-77FA-DE42-9AA0-44094506DF44}"/>
              </a:ext>
            </a:extLst>
          </p:cNvPr>
          <p:cNvCxnSpPr>
            <a:endCxn id="30" idx="0"/>
          </p:cNvCxnSpPr>
          <p:nvPr/>
        </p:nvCxnSpPr>
        <p:spPr>
          <a:xfrm flipH="1">
            <a:off x="2162863" y="5576167"/>
            <a:ext cx="13132" cy="2109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3C7CAA9-D3D5-D643-8587-D1AB132A855D}"/>
              </a:ext>
            </a:extLst>
          </p:cNvPr>
          <p:cNvSpPr/>
          <p:nvPr/>
        </p:nvSpPr>
        <p:spPr>
          <a:xfrm>
            <a:off x="3975014" y="5832389"/>
            <a:ext cx="3024336" cy="67396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5200" lvl="1"/>
            <a:r>
              <a:rPr lang="en-US" sz="1400" b="1" dirty="0"/>
              <a:t>Prototypes with poly and single crystal diamond (2019 ++. </a:t>
            </a:r>
            <a:endParaRPr lang="en-US" sz="14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D65D565-561F-4D42-B2B4-DD8135C5AC05}"/>
              </a:ext>
            </a:extLst>
          </p:cNvPr>
          <p:cNvCxnSpPr>
            <a:cxnSpLocks/>
            <a:stCxn id="30" idx="3"/>
            <a:endCxn id="32" idx="1"/>
          </p:cNvCxnSpPr>
          <p:nvPr/>
        </p:nvCxnSpPr>
        <p:spPr>
          <a:xfrm>
            <a:off x="3675031" y="6124117"/>
            <a:ext cx="299983" cy="452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50412F66-7F20-D343-A9B7-507481F092DF}"/>
              </a:ext>
            </a:extLst>
          </p:cNvPr>
          <p:cNvSpPr txBox="1"/>
          <p:nvPr/>
        </p:nvSpPr>
        <p:spPr>
          <a:xfrm>
            <a:off x="943345" y="487430"/>
            <a:ext cx="246093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3D diamond?</a:t>
            </a:r>
            <a:r>
              <a:rPr lang="en-US" dirty="0"/>
              <a:t> (2008)</a:t>
            </a:r>
          </a:p>
        </p:txBody>
      </p:sp>
    </p:spTree>
    <p:extLst>
      <p:ext uri="{BB962C8B-B14F-4D97-AF65-F5344CB8AC3E}">
        <p14:creationId xmlns:p14="http://schemas.microsoft.com/office/powerpoint/2010/main" val="21722681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7658F-E87E-FB4B-BCF4-40EE6FDD9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903" y="210138"/>
            <a:ext cx="7297712" cy="1143000"/>
          </a:xfrm>
        </p:spPr>
        <p:txBody>
          <a:bodyPr/>
          <a:lstStyle/>
          <a:p>
            <a:r>
              <a:rPr lang="en-US" dirty="0"/>
              <a:t>3D diamond prototypes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2CD48E-D0FD-CA4B-8188-D69E9A8ED5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903" y="1583064"/>
            <a:ext cx="7297712" cy="3916363"/>
          </a:xfrm>
        </p:spPr>
        <p:txBody>
          <a:bodyPr/>
          <a:lstStyle/>
          <a:p>
            <a:r>
              <a:rPr lang="en-US" dirty="0"/>
              <a:t>CMS and ATLAS pixel prototypes tested: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B79AE3-B7DF-404D-B093-AFB60EF8C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0BEA85-78F7-184B-AEFD-C3B40D887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968CED-9DC1-0B4E-95DC-93253458D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18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35E491-A5FF-F543-8B82-94B3753AC6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812" y="2210061"/>
            <a:ext cx="4960725" cy="2748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0FF0A79-D2E4-E84A-8046-A5CDFE9C8C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3050" y="2516554"/>
            <a:ext cx="3671656" cy="244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423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7658F-E87E-FB4B-BCF4-40EE6FDD9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596" y="133929"/>
            <a:ext cx="7297712" cy="1143000"/>
          </a:xfrm>
        </p:spPr>
        <p:txBody>
          <a:bodyPr/>
          <a:lstStyle/>
          <a:p>
            <a:r>
              <a:rPr lang="en-US" sz="2800" dirty="0"/>
              <a:t>3D diamond prototypes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2CD48E-D0FD-CA4B-8188-D69E9A8ED5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903" y="1583064"/>
            <a:ext cx="7297712" cy="3916363"/>
          </a:xfrm>
        </p:spPr>
        <p:txBody>
          <a:bodyPr/>
          <a:lstStyle/>
          <a:p>
            <a:r>
              <a:rPr lang="en-US" dirty="0"/>
              <a:t>CMS and ATLAS pixel prototypes tested: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B79AE3-B7DF-404D-B093-AFB60EF8C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0BEA85-78F7-184B-AEFD-C3B40D887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968CED-9DC1-0B4E-95DC-93253458D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19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878082A-DEFC-FF4F-9A4E-1426F77B78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5758" y="894366"/>
            <a:ext cx="3048948" cy="213706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79C9049-2E10-4C43-B046-C3C6AD62D9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8637" y="1999335"/>
            <a:ext cx="1663700" cy="10287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C53BC05-B740-4F49-8F77-0699C0F659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939" y="3174575"/>
            <a:ext cx="5174024" cy="3546899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07287245-9DD2-7241-B857-358E56560F7D}"/>
              </a:ext>
            </a:extLst>
          </p:cNvPr>
          <p:cNvGrpSpPr/>
          <p:nvPr/>
        </p:nvGrpSpPr>
        <p:grpSpPr>
          <a:xfrm>
            <a:off x="5453814" y="3337562"/>
            <a:ext cx="3516584" cy="3423553"/>
            <a:chOff x="815781" y="1666182"/>
            <a:chExt cx="3516584" cy="3423553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E60EB0F-8BD6-394D-891E-283FD1EBF2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5400000">
              <a:off x="862296" y="1619667"/>
              <a:ext cx="3423553" cy="3516584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366638D-3B77-A14E-A84B-021F3B217B3B}"/>
                </a:ext>
              </a:extLst>
            </p:cNvPr>
            <p:cNvSpPr txBox="1"/>
            <p:nvPr/>
          </p:nvSpPr>
          <p:spPr>
            <a:xfrm>
              <a:off x="1872762" y="3015335"/>
              <a:ext cx="2018501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HV=-55V</a:t>
              </a:r>
            </a:p>
            <a:p>
              <a:r>
                <a:rPr lang="en-US" dirty="0"/>
                <a:t>Eff. &gt; 99.2%</a:t>
              </a:r>
            </a:p>
            <a:p>
              <a:endParaRPr lang="en-US" dirty="0"/>
            </a:p>
            <a:p>
              <a:r>
                <a:rPr lang="en-US" dirty="0"/>
                <a:t>RD42 Preliminary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2616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CD1B57-0C22-2944-AB1C-CA5024E69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z="1050"/>
              <a:pPr algn="l"/>
              <a:t>2</a:t>
            </a:fld>
            <a:endParaRPr lang="en-US" sz="10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CC3958-32D7-C54E-9E0C-734BE188A84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5730" y="1200384"/>
            <a:ext cx="8860817" cy="641762"/>
          </a:xfrm>
        </p:spPr>
        <p:txBody>
          <a:bodyPr/>
          <a:lstStyle/>
          <a:p>
            <a:r>
              <a:rPr lang="it-IT" sz="2100" b="1" dirty="0"/>
              <a:t>Solid state detectors for future  (4D) </a:t>
            </a:r>
            <a:r>
              <a:rPr lang="it-IT" sz="2100" b="1" dirty="0" err="1"/>
              <a:t>trackers</a:t>
            </a:r>
            <a:endParaRPr lang="it-IT" sz="2100" b="1" dirty="0"/>
          </a:p>
          <a:p>
            <a:endParaRPr lang="en-US" sz="2100" b="1" dirty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24616B42-F9EE-F047-822B-26A9264FB97C}"/>
              </a:ext>
            </a:extLst>
          </p:cNvPr>
          <p:cNvSpPr txBox="1">
            <a:spLocks/>
          </p:cNvSpPr>
          <p:nvPr/>
        </p:nvSpPr>
        <p:spPr>
          <a:xfrm>
            <a:off x="0" y="1863090"/>
            <a:ext cx="9144000" cy="5107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2400" b="1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8203D37-CB23-BC40-A2BD-56D4700BA24C}"/>
              </a:ext>
            </a:extLst>
          </p:cNvPr>
          <p:cNvGrpSpPr/>
          <p:nvPr/>
        </p:nvGrpSpPr>
        <p:grpSpPr>
          <a:xfrm>
            <a:off x="1403308" y="2617659"/>
            <a:ext cx="6062804" cy="636814"/>
            <a:chOff x="1861138" y="1821101"/>
            <a:chExt cx="8083739" cy="849085"/>
          </a:xfrm>
        </p:grpSpPr>
        <p:sp>
          <p:nvSpPr>
            <p:cNvPr id="9" name="Rettangolo con angoli arrotondati 6">
              <a:extLst>
                <a:ext uri="{FF2B5EF4-FFF2-40B4-BE49-F238E27FC236}">
                  <a16:creationId xmlns:a16="http://schemas.microsoft.com/office/drawing/2014/main" id="{ADB0300D-1A3A-6048-80BB-07ED58E59792}"/>
                </a:ext>
              </a:extLst>
            </p:cNvPr>
            <p:cNvSpPr/>
            <p:nvPr/>
          </p:nvSpPr>
          <p:spPr>
            <a:xfrm>
              <a:off x="1861138" y="1821101"/>
              <a:ext cx="2316283" cy="849085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b="1" dirty="0">
                  <a:solidFill>
                    <a:schemeClr val="tx1"/>
                  </a:solidFill>
                </a:rPr>
                <a:t>With </a:t>
              </a:r>
              <a:r>
                <a:rPr lang="it-IT" sz="1200" b="1" dirty="0" err="1">
                  <a:solidFill>
                    <a:schemeClr val="tx1"/>
                  </a:solidFill>
                </a:rPr>
                <a:t>avalanche</a:t>
              </a:r>
              <a:r>
                <a:rPr lang="it-IT" sz="1200" b="1" dirty="0">
                  <a:solidFill>
                    <a:schemeClr val="tx1"/>
                  </a:solidFill>
                </a:rPr>
                <a:t> gain</a:t>
              </a:r>
            </a:p>
          </p:txBody>
        </p:sp>
        <p:sp>
          <p:nvSpPr>
            <p:cNvPr id="10" name="Rettangolo con angoli arrotondati 7">
              <a:extLst>
                <a:ext uri="{FF2B5EF4-FFF2-40B4-BE49-F238E27FC236}">
                  <a16:creationId xmlns:a16="http://schemas.microsoft.com/office/drawing/2014/main" id="{EC669A0C-B375-E446-9E69-B57835C5EEE6}"/>
                </a:ext>
              </a:extLst>
            </p:cNvPr>
            <p:cNvSpPr/>
            <p:nvPr/>
          </p:nvSpPr>
          <p:spPr>
            <a:xfrm>
              <a:off x="7929465" y="1821101"/>
              <a:ext cx="2015412" cy="849085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b="1" err="1">
                  <a:solidFill>
                    <a:schemeClr val="tx1"/>
                  </a:solidFill>
                </a:rPr>
                <a:t>Without</a:t>
              </a:r>
              <a:r>
                <a:rPr lang="it-IT" sz="1200" b="1">
                  <a:solidFill>
                    <a:schemeClr val="tx1"/>
                  </a:solidFill>
                </a:rPr>
                <a:t> </a:t>
              </a:r>
              <a:r>
                <a:rPr lang="it-IT" sz="1200" b="1" err="1">
                  <a:solidFill>
                    <a:schemeClr val="tx1"/>
                  </a:solidFill>
                </a:rPr>
                <a:t>avalanche</a:t>
              </a:r>
              <a:r>
                <a:rPr lang="it-IT" sz="1200" b="1">
                  <a:solidFill>
                    <a:schemeClr val="tx1"/>
                  </a:solidFill>
                </a:rPr>
                <a:t> gain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A4EEA74-3855-2C41-AE1B-92E44783257C}"/>
              </a:ext>
            </a:extLst>
          </p:cNvPr>
          <p:cNvGrpSpPr/>
          <p:nvPr/>
        </p:nvGrpSpPr>
        <p:grpSpPr>
          <a:xfrm>
            <a:off x="769066" y="3254473"/>
            <a:ext cx="3574924" cy="1265522"/>
            <a:chOff x="1015482" y="2670186"/>
            <a:chExt cx="4766565" cy="1687362"/>
          </a:xfrm>
        </p:grpSpPr>
        <p:sp>
          <p:nvSpPr>
            <p:cNvPr id="11" name="Rettangolo con angoli arrotondati 8">
              <a:extLst>
                <a:ext uri="{FF2B5EF4-FFF2-40B4-BE49-F238E27FC236}">
                  <a16:creationId xmlns:a16="http://schemas.microsoft.com/office/drawing/2014/main" id="{FFC8E473-D8D4-AE47-BEFD-ACB63807C4D3}"/>
                </a:ext>
              </a:extLst>
            </p:cNvPr>
            <p:cNvSpPr/>
            <p:nvPr/>
          </p:nvSpPr>
          <p:spPr>
            <a:xfrm>
              <a:off x="1015482" y="3508463"/>
              <a:ext cx="2015412" cy="849085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b="1">
                  <a:solidFill>
                    <a:schemeClr val="tx1"/>
                  </a:solidFill>
                </a:rPr>
                <a:t>Sub-geiger mode (</a:t>
              </a:r>
              <a:r>
                <a:rPr lang="it-IT" sz="1200" b="1" err="1">
                  <a:solidFill>
                    <a:schemeClr val="tx1"/>
                  </a:solidFill>
                </a:rPr>
                <a:t>LGADs</a:t>
              </a:r>
              <a:r>
                <a:rPr lang="it-IT" sz="1200" b="1">
                  <a:solidFill>
                    <a:schemeClr val="tx1"/>
                  </a:solidFill>
                </a:rPr>
                <a:t>, </a:t>
              </a:r>
              <a:r>
                <a:rPr lang="it-IT" sz="1200" b="1" err="1">
                  <a:solidFill>
                    <a:schemeClr val="tx1"/>
                  </a:solidFill>
                </a:rPr>
                <a:t>APDs</a:t>
              </a:r>
              <a:r>
                <a:rPr lang="it-IT" sz="1200" b="1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12" name="Rettangolo con angoli arrotondati 9">
              <a:extLst>
                <a:ext uri="{FF2B5EF4-FFF2-40B4-BE49-F238E27FC236}">
                  <a16:creationId xmlns:a16="http://schemas.microsoft.com/office/drawing/2014/main" id="{0042A031-7B1E-E44F-B571-A7A191E01250}"/>
                </a:ext>
              </a:extLst>
            </p:cNvPr>
            <p:cNvSpPr/>
            <p:nvPr/>
          </p:nvSpPr>
          <p:spPr>
            <a:xfrm>
              <a:off x="3423738" y="3508463"/>
              <a:ext cx="2358309" cy="849079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b="1">
                  <a:solidFill>
                    <a:schemeClr val="tx1"/>
                  </a:solidFill>
                </a:rPr>
                <a:t>Geiger mode (</a:t>
              </a:r>
              <a:r>
                <a:rPr lang="it-IT" sz="1200" b="1" err="1">
                  <a:solidFill>
                    <a:schemeClr val="tx1"/>
                  </a:solidFill>
                </a:rPr>
                <a:t>SPADs</a:t>
              </a:r>
              <a:r>
                <a:rPr lang="it-IT" sz="1200" b="1">
                  <a:solidFill>
                    <a:schemeClr val="tx1"/>
                  </a:solidFill>
                </a:rPr>
                <a:t>)</a:t>
              </a:r>
            </a:p>
            <a:p>
              <a:pPr algn="ctr"/>
              <a:r>
                <a:rPr lang="it-IT" sz="900" b="1" err="1">
                  <a:solidFill>
                    <a:schemeClr val="tx1"/>
                  </a:solidFill>
                </a:rPr>
                <a:t>Material</a:t>
              </a:r>
              <a:r>
                <a:rPr lang="it-IT" sz="900" b="1">
                  <a:solidFill>
                    <a:schemeClr val="tx1"/>
                  </a:solidFill>
                </a:rPr>
                <a:t> in the backup</a:t>
              </a:r>
            </a:p>
          </p:txBody>
        </p:sp>
        <p:cxnSp>
          <p:nvCxnSpPr>
            <p:cNvPr id="20" name="Connettore diritto 18">
              <a:extLst>
                <a:ext uri="{FF2B5EF4-FFF2-40B4-BE49-F238E27FC236}">
                  <a16:creationId xmlns:a16="http://schemas.microsoft.com/office/drawing/2014/main" id="{5437CC8A-D024-A449-9FE0-182FFBF14DE0}"/>
                </a:ext>
              </a:extLst>
            </p:cNvPr>
            <p:cNvCxnSpPr>
              <a:cxnSpLocks/>
              <a:endCxn id="11" idx="0"/>
            </p:cNvCxnSpPr>
            <p:nvPr/>
          </p:nvCxnSpPr>
          <p:spPr>
            <a:xfrm flipH="1">
              <a:off x="2023188" y="2670186"/>
              <a:ext cx="755251" cy="838277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diritto 19">
              <a:extLst>
                <a:ext uri="{FF2B5EF4-FFF2-40B4-BE49-F238E27FC236}">
                  <a16:creationId xmlns:a16="http://schemas.microsoft.com/office/drawing/2014/main" id="{3CC1BCF9-B155-CB43-A441-46CDA4359283}"/>
                </a:ext>
              </a:extLst>
            </p:cNvPr>
            <p:cNvCxnSpPr>
              <a:cxnSpLocks/>
              <a:endCxn id="12" idx="0"/>
            </p:cNvCxnSpPr>
            <p:nvPr/>
          </p:nvCxnSpPr>
          <p:spPr>
            <a:xfrm>
              <a:off x="3329441" y="2670186"/>
              <a:ext cx="1273452" cy="838277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E2286C1-5EEA-5048-92A7-FABA6E3B33FF}"/>
              </a:ext>
            </a:extLst>
          </p:cNvPr>
          <p:cNvGrpSpPr/>
          <p:nvPr/>
        </p:nvGrpSpPr>
        <p:grpSpPr>
          <a:xfrm>
            <a:off x="429214" y="4519994"/>
            <a:ext cx="2608241" cy="1174499"/>
            <a:chOff x="562347" y="4281415"/>
            <a:chExt cx="3477654" cy="1566016"/>
          </a:xfrm>
        </p:grpSpPr>
        <p:sp>
          <p:nvSpPr>
            <p:cNvPr id="13" name="Rettangolo con angoli arrotondati 10">
              <a:extLst>
                <a:ext uri="{FF2B5EF4-FFF2-40B4-BE49-F238E27FC236}">
                  <a16:creationId xmlns:a16="http://schemas.microsoft.com/office/drawing/2014/main" id="{BB7D5AC3-FC6F-3F4D-BFE4-6622092DC1C7}"/>
                </a:ext>
              </a:extLst>
            </p:cNvPr>
            <p:cNvSpPr/>
            <p:nvPr/>
          </p:nvSpPr>
          <p:spPr>
            <a:xfrm>
              <a:off x="562347" y="4998346"/>
              <a:ext cx="1403298" cy="849085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b="1" dirty="0">
                  <a:solidFill>
                    <a:schemeClr val="tx1"/>
                  </a:solidFill>
                </a:rPr>
                <a:t>DC-</a:t>
              </a:r>
              <a:r>
                <a:rPr lang="it-IT" sz="1200" b="1" dirty="0" err="1">
                  <a:solidFill>
                    <a:schemeClr val="tx1"/>
                  </a:solidFill>
                </a:rPr>
                <a:t>coupled</a:t>
              </a:r>
              <a:endParaRPr lang="it-IT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Rettangolo con angoli arrotondati 11">
              <a:extLst>
                <a:ext uri="{FF2B5EF4-FFF2-40B4-BE49-F238E27FC236}">
                  <a16:creationId xmlns:a16="http://schemas.microsoft.com/office/drawing/2014/main" id="{5ACA3A74-2CE1-FA4F-A84C-5B0D1E0BA8B0}"/>
                </a:ext>
              </a:extLst>
            </p:cNvPr>
            <p:cNvSpPr/>
            <p:nvPr/>
          </p:nvSpPr>
          <p:spPr>
            <a:xfrm>
              <a:off x="2039560" y="4998344"/>
              <a:ext cx="1428478" cy="849085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b="1">
                  <a:solidFill>
                    <a:schemeClr val="tx1"/>
                  </a:solidFill>
                </a:rPr>
                <a:t>AC-</a:t>
              </a:r>
              <a:r>
                <a:rPr lang="it-IT" sz="1200" b="1" err="1">
                  <a:solidFill>
                    <a:schemeClr val="tx1"/>
                  </a:solidFill>
                </a:rPr>
                <a:t>coupled</a:t>
              </a:r>
              <a:endParaRPr lang="it-IT" sz="1200" b="1">
                <a:solidFill>
                  <a:schemeClr val="tx1"/>
                </a:solidFill>
              </a:endParaRPr>
            </a:p>
          </p:txBody>
        </p:sp>
        <p:cxnSp>
          <p:nvCxnSpPr>
            <p:cNvPr id="22" name="Connettore diritto 23">
              <a:extLst>
                <a:ext uri="{FF2B5EF4-FFF2-40B4-BE49-F238E27FC236}">
                  <a16:creationId xmlns:a16="http://schemas.microsoft.com/office/drawing/2014/main" id="{829FE6F6-BE5C-B54A-AA0D-A3A8DE88D66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47271" y="4357547"/>
              <a:ext cx="295336" cy="640797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diritto 25">
              <a:extLst>
                <a:ext uri="{FF2B5EF4-FFF2-40B4-BE49-F238E27FC236}">
                  <a16:creationId xmlns:a16="http://schemas.microsoft.com/office/drawing/2014/main" id="{3FDBFE55-F195-264B-A32F-E4F6155415A9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2037377" y="4357547"/>
              <a:ext cx="716422" cy="640797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diritto 25">
              <a:extLst>
                <a:ext uri="{FF2B5EF4-FFF2-40B4-BE49-F238E27FC236}">
                  <a16:creationId xmlns:a16="http://schemas.microsoft.com/office/drawing/2014/main" id="{D7AF6140-90D9-BF4A-B811-AA75FBAD6333}"/>
                </a:ext>
              </a:extLst>
            </p:cNvPr>
            <p:cNvCxnSpPr>
              <a:cxnSpLocks/>
              <a:stCxn id="11" idx="2"/>
              <a:endCxn id="46" idx="0"/>
            </p:cNvCxnSpPr>
            <p:nvPr/>
          </p:nvCxnSpPr>
          <p:spPr>
            <a:xfrm>
              <a:off x="2023189" y="4281415"/>
              <a:ext cx="2016812" cy="606588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AAA1244-9940-324B-AFD8-B43D70807A33}"/>
              </a:ext>
            </a:extLst>
          </p:cNvPr>
          <p:cNvGrpSpPr/>
          <p:nvPr/>
        </p:nvGrpSpPr>
        <p:grpSpPr>
          <a:xfrm>
            <a:off x="5022048" y="3254471"/>
            <a:ext cx="3314567" cy="1265523"/>
            <a:chOff x="6686125" y="2670184"/>
            <a:chExt cx="4419422" cy="1687364"/>
          </a:xfrm>
        </p:grpSpPr>
        <p:sp>
          <p:nvSpPr>
            <p:cNvPr id="15" name="Rettangolo con angoli arrotondati 12">
              <a:extLst>
                <a:ext uri="{FF2B5EF4-FFF2-40B4-BE49-F238E27FC236}">
                  <a16:creationId xmlns:a16="http://schemas.microsoft.com/office/drawing/2014/main" id="{D2BD23F5-6896-2749-B7B4-C90FE45A25C4}"/>
                </a:ext>
              </a:extLst>
            </p:cNvPr>
            <p:cNvSpPr/>
            <p:nvPr/>
          </p:nvSpPr>
          <p:spPr>
            <a:xfrm>
              <a:off x="6686125" y="3508463"/>
              <a:ext cx="2176061" cy="849085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b="1" dirty="0" err="1">
                  <a:solidFill>
                    <a:schemeClr val="tx1"/>
                  </a:solidFill>
                </a:rPr>
                <a:t>Hybrid</a:t>
              </a:r>
              <a:endParaRPr lang="it-IT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Rettangolo con angoli arrotondati 13">
              <a:extLst>
                <a:ext uri="{FF2B5EF4-FFF2-40B4-BE49-F238E27FC236}">
                  <a16:creationId xmlns:a16="http://schemas.microsoft.com/office/drawing/2014/main" id="{EB7FA189-E351-1543-B375-D030891EDAF2}"/>
                </a:ext>
              </a:extLst>
            </p:cNvPr>
            <p:cNvSpPr/>
            <p:nvPr/>
          </p:nvSpPr>
          <p:spPr>
            <a:xfrm>
              <a:off x="9610829" y="3508463"/>
              <a:ext cx="1494718" cy="849085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b="1" err="1">
                  <a:solidFill>
                    <a:schemeClr val="tx1"/>
                  </a:solidFill>
                </a:rPr>
                <a:t>Monolithic</a:t>
              </a:r>
              <a:endParaRPr lang="it-IT" sz="1200" b="1">
                <a:solidFill>
                  <a:schemeClr val="tx1"/>
                </a:solidFill>
              </a:endParaRPr>
            </a:p>
          </p:txBody>
        </p:sp>
        <p:cxnSp>
          <p:nvCxnSpPr>
            <p:cNvPr id="24" name="Connettore diritto 27">
              <a:extLst>
                <a:ext uri="{FF2B5EF4-FFF2-40B4-BE49-F238E27FC236}">
                  <a16:creationId xmlns:a16="http://schemas.microsoft.com/office/drawing/2014/main" id="{E35C0149-34C8-FD40-9356-827E6B02EF8D}"/>
                </a:ext>
              </a:extLst>
            </p:cNvPr>
            <p:cNvCxnSpPr>
              <a:cxnSpLocks/>
            </p:cNvCxnSpPr>
            <p:nvPr/>
          </p:nvCxnSpPr>
          <p:spPr>
            <a:xfrm>
              <a:off x="9153893" y="2670184"/>
              <a:ext cx="1102004" cy="838277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diritto 28">
              <a:extLst>
                <a:ext uri="{FF2B5EF4-FFF2-40B4-BE49-F238E27FC236}">
                  <a16:creationId xmlns:a16="http://schemas.microsoft.com/office/drawing/2014/main" id="{4C36CC1C-58FF-544E-A101-AF19D48721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32652" y="2670184"/>
              <a:ext cx="755251" cy="838277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3ED3F7C-F8C7-2549-906E-183FDFE97EBC}"/>
              </a:ext>
            </a:extLst>
          </p:cNvPr>
          <p:cNvGrpSpPr/>
          <p:nvPr/>
        </p:nvGrpSpPr>
        <p:grpSpPr>
          <a:xfrm>
            <a:off x="6122503" y="4519991"/>
            <a:ext cx="2943737" cy="1127806"/>
            <a:chOff x="8153399" y="4357543"/>
            <a:chExt cx="3924982" cy="1503741"/>
          </a:xfrm>
        </p:grpSpPr>
        <p:sp>
          <p:nvSpPr>
            <p:cNvPr id="17" name="Rettangolo con angoli arrotondati 14">
              <a:extLst>
                <a:ext uri="{FF2B5EF4-FFF2-40B4-BE49-F238E27FC236}">
                  <a16:creationId xmlns:a16="http://schemas.microsoft.com/office/drawing/2014/main" id="{CEC2AB09-E6A9-EA49-BE7C-E3C30266ADE0}"/>
                </a:ext>
              </a:extLst>
            </p:cNvPr>
            <p:cNvSpPr/>
            <p:nvPr/>
          </p:nvSpPr>
          <p:spPr>
            <a:xfrm>
              <a:off x="9404032" y="5012199"/>
              <a:ext cx="1081690" cy="849085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b="1" dirty="0" err="1">
                  <a:solidFill>
                    <a:schemeClr val="tx1"/>
                  </a:solidFill>
                </a:rPr>
                <a:t>BiCMOS</a:t>
              </a:r>
              <a:endParaRPr lang="it-IT" sz="1200" b="1" dirty="0">
                <a:solidFill>
                  <a:schemeClr val="tx1"/>
                </a:solidFill>
              </a:endParaRPr>
            </a:p>
            <a:p>
              <a:pPr algn="ctr"/>
              <a:r>
                <a:rPr lang="it-IT" sz="1200" b="1" dirty="0">
                  <a:solidFill>
                    <a:schemeClr val="tx1"/>
                  </a:solidFill>
                </a:rPr>
                <a:t>(</a:t>
              </a:r>
              <a:r>
                <a:rPr lang="it-IT" sz="1200" b="1" dirty="0" err="1">
                  <a:solidFill>
                    <a:schemeClr val="tx1"/>
                  </a:solidFill>
                </a:rPr>
                <a:t>SiGe</a:t>
              </a:r>
              <a:r>
                <a:rPr lang="it-IT" sz="1200" b="1" dirty="0">
                  <a:solidFill>
                    <a:schemeClr val="tx1"/>
                  </a:solidFill>
                </a:rPr>
                <a:t>)</a:t>
              </a:r>
            </a:p>
          </p:txBody>
        </p:sp>
        <p:sp>
          <p:nvSpPr>
            <p:cNvPr id="18" name="Rettangolo con angoli arrotondati 15">
              <a:extLst>
                <a:ext uri="{FF2B5EF4-FFF2-40B4-BE49-F238E27FC236}">
                  <a16:creationId xmlns:a16="http://schemas.microsoft.com/office/drawing/2014/main" id="{99B023C1-947A-F547-9684-B1A344A67284}"/>
                </a:ext>
              </a:extLst>
            </p:cNvPr>
            <p:cNvSpPr/>
            <p:nvPr/>
          </p:nvSpPr>
          <p:spPr>
            <a:xfrm>
              <a:off x="8153399" y="4998344"/>
              <a:ext cx="1173737" cy="849085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b="1" dirty="0">
                  <a:solidFill>
                    <a:schemeClr val="tx1"/>
                  </a:solidFill>
                </a:rPr>
                <a:t>CMOS</a:t>
              </a:r>
            </a:p>
          </p:txBody>
        </p:sp>
        <p:sp>
          <p:nvSpPr>
            <p:cNvPr id="19" name="Rettangolo con angoli arrotondati 16">
              <a:extLst>
                <a:ext uri="{FF2B5EF4-FFF2-40B4-BE49-F238E27FC236}">
                  <a16:creationId xmlns:a16="http://schemas.microsoft.com/office/drawing/2014/main" id="{74A5BC02-C4EF-E144-B1DC-E0CF53CBB07B}"/>
                </a:ext>
              </a:extLst>
            </p:cNvPr>
            <p:cNvSpPr/>
            <p:nvPr/>
          </p:nvSpPr>
          <p:spPr>
            <a:xfrm>
              <a:off x="10581096" y="4998344"/>
              <a:ext cx="1497285" cy="849085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b="1">
                  <a:solidFill>
                    <a:schemeClr val="tx1"/>
                  </a:solidFill>
                </a:rPr>
                <a:t>HV- CMOS</a:t>
              </a:r>
            </a:p>
          </p:txBody>
        </p:sp>
        <p:cxnSp>
          <p:nvCxnSpPr>
            <p:cNvPr id="26" name="Connettore diritto 29">
              <a:extLst>
                <a:ext uri="{FF2B5EF4-FFF2-40B4-BE49-F238E27FC236}">
                  <a16:creationId xmlns:a16="http://schemas.microsoft.com/office/drawing/2014/main" id="{5814B7B0-4F8B-624C-9F84-F6BCB69E733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15056" y="4357543"/>
              <a:ext cx="1080697" cy="634297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diritto 31">
              <a:extLst>
                <a:ext uri="{FF2B5EF4-FFF2-40B4-BE49-F238E27FC236}">
                  <a16:creationId xmlns:a16="http://schemas.microsoft.com/office/drawing/2014/main" id="{9FA3FA64-F664-C449-BF21-697BA00E76FB}"/>
                </a:ext>
              </a:extLst>
            </p:cNvPr>
            <p:cNvCxnSpPr>
              <a:cxnSpLocks/>
              <a:endCxn id="19" idx="0"/>
            </p:cNvCxnSpPr>
            <p:nvPr/>
          </p:nvCxnSpPr>
          <p:spPr>
            <a:xfrm>
              <a:off x="10448971" y="4357547"/>
              <a:ext cx="880768" cy="640797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diritto 33">
              <a:extLst>
                <a:ext uri="{FF2B5EF4-FFF2-40B4-BE49-F238E27FC236}">
                  <a16:creationId xmlns:a16="http://schemas.microsoft.com/office/drawing/2014/main" id="{EB1D3A42-7414-8F49-A96E-6CAB426FB3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96983" y="4364052"/>
              <a:ext cx="295336" cy="640797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ettangolo con angoli arrotondati 34">
            <a:extLst>
              <a:ext uri="{FF2B5EF4-FFF2-40B4-BE49-F238E27FC236}">
                <a16:creationId xmlns:a16="http://schemas.microsoft.com/office/drawing/2014/main" id="{7BDA6914-93D6-8B4A-8D68-F946F71BCB73}"/>
              </a:ext>
            </a:extLst>
          </p:cNvPr>
          <p:cNvSpPr/>
          <p:nvPr/>
        </p:nvSpPr>
        <p:spPr>
          <a:xfrm>
            <a:off x="3594502" y="4997366"/>
            <a:ext cx="1193915" cy="63681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793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>
                <a:solidFill>
                  <a:schemeClr val="tx1"/>
                </a:solidFill>
              </a:rPr>
              <a:t>Planar</a:t>
            </a:r>
          </a:p>
          <a:p>
            <a:pPr algn="ctr"/>
            <a:r>
              <a:rPr lang="it-IT" sz="1200" dirty="0">
                <a:solidFill>
                  <a:schemeClr val="tx1"/>
                </a:solidFill>
              </a:rPr>
              <a:t>Si</a:t>
            </a:r>
            <a:r>
              <a:rPr lang="it-IT" sz="1200" b="1" dirty="0">
                <a:solidFill>
                  <a:schemeClr val="tx1"/>
                </a:solidFill>
              </a:rPr>
              <a:t>/Diamond</a:t>
            </a:r>
          </a:p>
          <a:p>
            <a:pPr algn="ctr"/>
            <a:endParaRPr lang="it-IT" sz="1200" b="1" dirty="0">
              <a:solidFill>
                <a:schemeClr val="tx1"/>
              </a:solidFill>
            </a:endParaRPr>
          </a:p>
        </p:txBody>
      </p:sp>
      <p:sp>
        <p:nvSpPr>
          <p:cNvPr id="30" name="Rettangolo con angoli arrotondati 35">
            <a:extLst>
              <a:ext uri="{FF2B5EF4-FFF2-40B4-BE49-F238E27FC236}">
                <a16:creationId xmlns:a16="http://schemas.microsoft.com/office/drawing/2014/main" id="{21E32A68-8F41-3448-817C-6695523AC0FB}"/>
              </a:ext>
            </a:extLst>
          </p:cNvPr>
          <p:cNvSpPr/>
          <p:nvPr/>
        </p:nvSpPr>
        <p:spPr>
          <a:xfrm>
            <a:off x="4788418" y="5004277"/>
            <a:ext cx="1193915" cy="63681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730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>
                <a:solidFill>
                  <a:schemeClr val="tx1"/>
                </a:solidFill>
              </a:rPr>
              <a:t>3D</a:t>
            </a:r>
          </a:p>
          <a:p>
            <a:pPr algn="ctr"/>
            <a:r>
              <a:rPr lang="it-IT" sz="1200" dirty="0">
                <a:solidFill>
                  <a:schemeClr val="tx1"/>
                </a:solidFill>
              </a:rPr>
              <a:t>Si</a:t>
            </a:r>
            <a:r>
              <a:rPr lang="it-IT" sz="1200" b="1" dirty="0">
                <a:solidFill>
                  <a:schemeClr val="tx1"/>
                </a:solidFill>
              </a:rPr>
              <a:t>/Diamond</a:t>
            </a:r>
          </a:p>
          <a:p>
            <a:pPr algn="ctr"/>
            <a:endParaRPr lang="it-IT" sz="1200" b="1" dirty="0">
              <a:solidFill>
                <a:schemeClr val="tx1"/>
              </a:solidFill>
            </a:endParaRPr>
          </a:p>
        </p:txBody>
      </p:sp>
      <p:cxnSp>
        <p:nvCxnSpPr>
          <p:cNvPr id="31" name="Connettore diritto 36">
            <a:extLst>
              <a:ext uri="{FF2B5EF4-FFF2-40B4-BE49-F238E27FC236}">
                <a16:creationId xmlns:a16="http://schemas.microsoft.com/office/drawing/2014/main" id="{B09B4CBD-9C5F-9641-81F1-199AAC78C1C5}"/>
              </a:ext>
            </a:extLst>
          </p:cNvPr>
          <p:cNvCxnSpPr>
            <a:cxnSpLocks/>
            <a:endCxn id="29" idx="0"/>
          </p:cNvCxnSpPr>
          <p:nvPr/>
        </p:nvCxnSpPr>
        <p:spPr>
          <a:xfrm flipH="1">
            <a:off x="4191460" y="4511886"/>
            <a:ext cx="1516266" cy="48548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diritto 37">
            <a:extLst>
              <a:ext uri="{FF2B5EF4-FFF2-40B4-BE49-F238E27FC236}">
                <a16:creationId xmlns:a16="http://schemas.microsoft.com/office/drawing/2014/main" id="{1F478620-929E-224C-BEFC-87EBCBACBFB2}"/>
              </a:ext>
            </a:extLst>
          </p:cNvPr>
          <p:cNvCxnSpPr>
            <a:cxnSpLocks/>
            <a:endCxn id="30" idx="0"/>
          </p:cNvCxnSpPr>
          <p:nvPr/>
        </p:nvCxnSpPr>
        <p:spPr>
          <a:xfrm flipH="1">
            <a:off x="5385376" y="4521239"/>
            <a:ext cx="260166" cy="483038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ttangolo con angoli arrotondati 14">
            <a:extLst>
              <a:ext uri="{FF2B5EF4-FFF2-40B4-BE49-F238E27FC236}">
                <a16:creationId xmlns:a16="http://schemas.microsoft.com/office/drawing/2014/main" id="{C103F2E0-D272-7A46-BA15-DB99374DA42F}"/>
              </a:ext>
            </a:extLst>
          </p:cNvPr>
          <p:cNvSpPr/>
          <p:nvPr/>
        </p:nvSpPr>
        <p:spPr>
          <a:xfrm>
            <a:off x="2631821" y="4974931"/>
            <a:ext cx="811268" cy="63681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 err="1">
                <a:solidFill>
                  <a:schemeClr val="tx1"/>
                </a:solidFill>
              </a:rPr>
              <a:t>BiCMOS</a:t>
            </a:r>
            <a:endParaRPr lang="it-IT" sz="1200" b="1" dirty="0">
              <a:solidFill>
                <a:schemeClr val="tx1"/>
              </a:solidFill>
            </a:endParaRPr>
          </a:p>
          <a:p>
            <a:pPr algn="ctr"/>
            <a:r>
              <a:rPr lang="it-IT" sz="1200" b="1" dirty="0">
                <a:solidFill>
                  <a:schemeClr val="tx1"/>
                </a:solidFill>
              </a:rPr>
              <a:t>(</a:t>
            </a:r>
            <a:r>
              <a:rPr lang="it-IT" sz="1200" b="1" dirty="0" err="1">
                <a:solidFill>
                  <a:schemeClr val="tx1"/>
                </a:solidFill>
              </a:rPr>
              <a:t>SiGe</a:t>
            </a:r>
            <a:r>
              <a:rPr lang="it-IT" sz="1200" b="1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5620D25-6294-924E-B08B-AB2FE97B0177}"/>
              </a:ext>
            </a:extLst>
          </p:cNvPr>
          <p:cNvSpPr/>
          <p:nvPr/>
        </p:nvSpPr>
        <p:spPr>
          <a:xfrm>
            <a:off x="160020" y="397081"/>
            <a:ext cx="134594" cy="64609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7627CD-CA23-1C41-9F68-6B598EBD4882}"/>
              </a:ext>
            </a:extLst>
          </p:cNvPr>
          <p:cNvSpPr/>
          <p:nvPr/>
        </p:nvSpPr>
        <p:spPr>
          <a:xfrm>
            <a:off x="1977390" y="548640"/>
            <a:ext cx="5563552" cy="308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9408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9617F-353D-094B-B9A6-FD542017B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694" y="799110"/>
            <a:ext cx="7297712" cy="1055077"/>
          </a:xfrm>
        </p:spPr>
        <p:txBody>
          <a:bodyPr/>
          <a:lstStyle/>
          <a:p>
            <a:r>
              <a:rPr lang="en-US" dirty="0"/>
              <a:t>3D diamond detectors</a:t>
            </a:r>
            <a:br>
              <a:rPr lang="en-US" dirty="0"/>
            </a:br>
            <a:r>
              <a:rPr lang="en-US" dirty="0"/>
              <a:t>challenges for the 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A8ADE7-21FF-BC4A-9189-537DAC0D8C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err="1">
                <a:solidFill>
                  <a:srgbClr val="0432FF"/>
                </a:solidFill>
              </a:rPr>
              <a:t>Optimise</a:t>
            </a:r>
            <a:r>
              <a:rPr lang="en-US" b="1" dirty="0">
                <a:solidFill>
                  <a:srgbClr val="0432FF"/>
                </a:solidFill>
              </a:rPr>
              <a:t> </a:t>
            </a:r>
            <a:r>
              <a:rPr lang="en-US" b="1" dirty="0" err="1">
                <a:solidFill>
                  <a:srgbClr val="0432FF"/>
                </a:solidFill>
              </a:rPr>
              <a:t>graphitisation</a:t>
            </a:r>
            <a:r>
              <a:rPr lang="en-US" b="1" dirty="0">
                <a:solidFill>
                  <a:srgbClr val="0432FF"/>
                </a:solidFill>
              </a:rPr>
              <a:t> process for 3D diamond production in terms of:</a:t>
            </a:r>
          </a:p>
          <a:p>
            <a:pPr lvl="1"/>
            <a:r>
              <a:rPr lang="en-US" b="1" dirty="0"/>
              <a:t>Resistivity</a:t>
            </a:r>
            <a:r>
              <a:rPr lang="en-US" dirty="0"/>
              <a:t>: currently at (1 - 0.1</a:t>
            </a:r>
            <a:r>
              <a:rPr lang="en-US" dirty="0">
                <a:latin typeface="Symbol" pitchFamily="2" charset="2"/>
              </a:rPr>
              <a:t>W</a:t>
            </a:r>
            <a:r>
              <a:rPr lang="en-US" dirty="0"/>
              <a:t>cm) aim for &lt;0.1</a:t>
            </a:r>
            <a:r>
              <a:rPr lang="en-US" dirty="0">
                <a:latin typeface="Symbol" pitchFamily="2" charset="2"/>
              </a:rPr>
              <a:t>W</a:t>
            </a:r>
            <a:r>
              <a:rPr lang="en-US" dirty="0"/>
              <a:t>cm. </a:t>
            </a:r>
          </a:p>
          <a:p>
            <a:pPr lvl="1"/>
            <a:r>
              <a:rPr lang="en-US" b="1" dirty="0"/>
              <a:t>Processing speed</a:t>
            </a:r>
            <a:r>
              <a:rPr lang="en-US" dirty="0"/>
              <a:t>: currently O(10um/s), aim to speed up and/or parallel processing of wires.</a:t>
            </a:r>
          </a:p>
          <a:p>
            <a:pPr lvl="1"/>
            <a:r>
              <a:rPr lang="en-US" b="1" dirty="0"/>
              <a:t>Wire thickness / uniformity</a:t>
            </a:r>
            <a:r>
              <a:rPr lang="en-US" dirty="0"/>
              <a:t>: Little data available, needs more research effort.</a:t>
            </a:r>
          </a:p>
          <a:p>
            <a:r>
              <a:rPr lang="en-US" b="1" dirty="0">
                <a:solidFill>
                  <a:srgbClr val="0432FF"/>
                </a:solidFill>
              </a:rPr>
              <a:t>Optimization of internal electric field</a:t>
            </a:r>
          </a:p>
          <a:p>
            <a:pPr lvl="1"/>
            <a:r>
              <a:rPr lang="en-US" b="1" dirty="0"/>
              <a:t>Geometry</a:t>
            </a:r>
            <a:r>
              <a:rPr lang="en-US" dirty="0"/>
              <a:t>: Recently internal cage structure </a:t>
            </a:r>
            <a:r>
              <a:rPr lang="en-US" dirty="0" err="1"/>
              <a:t>optimise</a:t>
            </a:r>
            <a:r>
              <a:rPr lang="en-US" dirty="0"/>
              <a:t> E field.</a:t>
            </a:r>
          </a:p>
          <a:p>
            <a:pPr lvl="1"/>
            <a:r>
              <a:rPr lang="en-US" dirty="0"/>
              <a:t>Will explore the full potential (see later slides).</a:t>
            </a:r>
          </a:p>
          <a:p>
            <a:r>
              <a:rPr lang="en-US" b="1" dirty="0">
                <a:solidFill>
                  <a:srgbClr val="0432FF"/>
                </a:solidFill>
              </a:rPr>
              <a:t>Radiation hardness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Need to check predictions with latest devices. </a:t>
            </a:r>
          </a:p>
          <a:p>
            <a:pPr lvl="1"/>
            <a:r>
              <a:rPr lang="en-US" dirty="0"/>
              <a:t>25um cells in 3D.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301913-9A41-CE4C-AC7F-7B745F42A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C3C4F9-5470-5E45-BCFA-95C0F9147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DAB32-0F02-2D44-B9AC-F96F32D04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0E46-0314-3548-847B-F847A42216C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6144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ED005-9AAE-9B4C-B073-8880EC866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1" y="703063"/>
            <a:ext cx="7297712" cy="1143000"/>
          </a:xfrm>
        </p:spPr>
        <p:txBody>
          <a:bodyPr/>
          <a:lstStyle/>
          <a:p>
            <a:r>
              <a:rPr lang="en-US" dirty="0"/>
              <a:t>Resistivity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75650E-7AA7-864B-A12A-8A37AF96BE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861" y="2094336"/>
            <a:ext cx="2786720" cy="3916363"/>
          </a:xfrm>
        </p:spPr>
        <p:txBody>
          <a:bodyPr/>
          <a:lstStyle/>
          <a:p>
            <a:r>
              <a:rPr lang="en-US" dirty="0"/>
              <a:t>Laser wave front shaping helps to decrease resistivity.</a:t>
            </a:r>
          </a:p>
          <a:p>
            <a:r>
              <a:rPr lang="en-US" dirty="0"/>
              <a:t>Dependence on processing parameters being studied.</a:t>
            </a:r>
          </a:p>
          <a:p>
            <a:r>
              <a:rPr lang="en-US" b="1" dirty="0"/>
              <a:t>More research needed to lower resistivity.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72148C-AC6A-E14F-8A77-5BC6FBEEC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8E8265-4EA3-4349-BCEA-07BEF2735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433339-426B-F44D-9E97-D94902935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4BFC86-C415-5E4C-AC1A-14298E21F2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3178"/>
          <a:stretch/>
        </p:blipFill>
        <p:spPr>
          <a:xfrm>
            <a:off x="3678114" y="3459648"/>
            <a:ext cx="5007595" cy="3211033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E9990BE9-8576-6646-B5BC-CE12B4A1C8F6}"/>
              </a:ext>
            </a:extLst>
          </p:cNvPr>
          <p:cNvGrpSpPr/>
          <p:nvPr/>
        </p:nvGrpSpPr>
        <p:grpSpPr>
          <a:xfrm>
            <a:off x="5358593" y="361016"/>
            <a:ext cx="3404407" cy="2768163"/>
            <a:chOff x="632518" y="2473944"/>
            <a:chExt cx="3404407" cy="2768163"/>
          </a:xfrm>
        </p:grpSpPr>
        <p:pic>
          <p:nvPicPr>
            <p:cNvPr id="9" name="Picture 8" descr="BeamDefocus.png">
              <a:extLst>
                <a:ext uri="{FF2B5EF4-FFF2-40B4-BE49-F238E27FC236}">
                  <a16:creationId xmlns:a16="http://schemas.microsoft.com/office/drawing/2014/main" id="{DD26BA07-659B-054B-974E-0BAD32D99C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231"/>
            <a:stretch/>
          </p:blipFill>
          <p:spPr>
            <a:xfrm>
              <a:off x="632518" y="2473944"/>
              <a:ext cx="3404407" cy="2768163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5D7898E-713F-6448-BA3F-FFC585B9C68B}"/>
                </a:ext>
              </a:extLst>
            </p:cNvPr>
            <p:cNvSpPr/>
            <p:nvPr/>
          </p:nvSpPr>
          <p:spPr>
            <a:xfrm>
              <a:off x="2274990" y="3775718"/>
              <a:ext cx="91444" cy="9354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83A798F-B1F1-D447-A39C-BF6C6316BA16}"/>
                </a:ext>
              </a:extLst>
            </p:cNvPr>
            <p:cNvSpPr/>
            <p:nvPr/>
          </p:nvSpPr>
          <p:spPr>
            <a:xfrm>
              <a:off x="2264829" y="4178301"/>
              <a:ext cx="118537" cy="448734"/>
            </a:xfrm>
            <a:prstGeom prst="ellipse">
              <a:avLst/>
            </a:prstGeom>
            <a:solidFill>
              <a:srgbClr val="00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176892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9617F-353D-094B-B9A6-FD542017B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2" y="599291"/>
            <a:ext cx="7297712" cy="1055077"/>
          </a:xfrm>
        </p:spPr>
        <p:txBody>
          <a:bodyPr/>
          <a:lstStyle/>
          <a:p>
            <a:r>
              <a:rPr lang="en-US" dirty="0"/>
              <a:t>Carrier lifetime challenge – </a:t>
            </a:r>
            <a:br>
              <a:rPr lang="en-US" dirty="0"/>
            </a:br>
            <a:r>
              <a:rPr lang="en-US" dirty="0"/>
              <a:t>3D diamond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A8ADE7-21FF-BC4A-9189-537DAC0D8C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457" y="2029025"/>
            <a:ext cx="2382683" cy="39163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Low field regions might effect transit time.</a:t>
            </a:r>
          </a:p>
          <a:p>
            <a:r>
              <a:rPr lang="en-US" dirty="0"/>
              <a:t>Preliminary simulations show not a concern due to diffusion.</a:t>
            </a:r>
          </a:p>
          <a:p>
            <a:r>
              <a:rPr lang="en-US" dirty="0"/>
              <a:t>More work needed to quantify impact of radiation damage.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4C96E3-C77D-AC44-A308-97A48E441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C239B6-AFA2-A84D-9E5C-1284F1A76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9E8B51-E1DB-5241-8421-0FA85FACC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0E46-0314-3548-847B-F847A42216C6}" type="slidenum">
              <a:rPr lang="en-US" smtClean="0"/>
              <a:t>22</a:t>
            </a:fld>
            <a:endParaRPr lang="en-US"/>
          </a:p>
        </p:txBody>
      </p:sp>
      <p:pic>
        <p:nvPicPr>
          <p:cNvPr id="8" name="Google Shape;148;p15">
            <a:extLst>
              <a:ext uri="{FF2B5EF4-FFF2-40B4-BE49-F238E27FC236}">
                <a16:creationId xmlns:a16="http://schemas.microsoft.com/office/drawing/2014/main" id="{B46AA1E1-C756-2349-AE80-30EF8979520D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993224" y="2029025"/>
            <a:ext cx="5769776" cy="43273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44202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B36FDD6-C377-0042-92FA-CA7A2C9176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3795" y="2811470"/>
            <a:ext cx="5745313" cy="39015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9D7658F-E87E-FB4B-BCF4-40EE6FDD9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596" y="311431"/>
            <a:ext cx="7297712" cy="680975"/>
          </a:xfrm>
        </p:spPr>
        <p:txBody>
          <a:bodyPr/>
          <a:lstStyle/>
          <a:p>
            <a:r>
              <a:rPr lang="en-US" sz="2400" dirty="0"/>
              <a:t>3D diamond detectors: Radiation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2CD48E-D0FD-CA4B-8188-D69E9A8ED5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596" y="1041991"/>
            <a:ext cx="8049837" cy="2127288"/>
          </a:xfrm>
        </p:spPr>
        <p:txBody>
          <a:bodyPr/>
          <a:lstStyle/>
          <a:p>
            <a:r>
              <a:rPr lang="en-US" dirty="0">
                <a:solidFill>
                  <a:srgbClr val="0432FF"/>
                </a:solidFill>
              </a:rPr>
              <a:t>Few radiation hardness data available, but promising:</a:t>
            </a:r>
          </a:p>
          <a:p>
            <a:pPr lvl="1"/>
            <a:r>
              <a:rPr lang="en-US" dirty="0"/>
              <a:t>Compare signal loss in 3D pixels to published results from planar</a:t>
            </a:r>
          </a:p>
          <a:p>
            <a:pPr lvl="1"/>
            <a:r>
              <a:rPr lang="en-US" b="1" dirty="0"/>
              <a:t>3D sensors collect twice as much charge when unirradiated</a:t>
            </a:r>
          </a:p>
          <a:p>
            <a:pPr lvl="1"/>
            <a:r>
              <a:rPr lang="en-US" b="1" dirty="0"/>
              <a:t>3D sensors see 5±10 % reduction</a:t>
            </a:r>
            <a:r>
              <a:rPr lang="en-US" dirty="0"/>
              <a:t> in signal at 3.5 x10</a:t>
            </a:r>
            <a:r>
              <a:rPr lang="en-US" baseline="30000" dirty="0"/>
              <a:t>15</a:t>
            </a:r>
          </a:p>
          <a:p>
            <a:pPr lvl="1"/>
            <a:r>
              <a:rPr lang="en-US" b="1" dirty="0"/>
              <a:t>Planar sensors see 45±5 % reduction</a:t>
            </a:r>
            <a:r>
              <a:rPr lang="en-US" dirty="0"/>
              <a:t> for 3.5 x10</a:t>
            </a:r>
            <a:r>
              <a:rPr lang="en-US" baseline="30000" dirty="0"/>
              <a:t>15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B79AE3-B7DF-404D-B093-AFB60EF8C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0BEA85-78F7-184B-AEFD-C3B40D887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968CED-9DC1-0B4E-95DC-93253458D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23</a:t>
            </a:fld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5A3360A-39B3-DA43-9FB8-5B437E27B753}"/>
              </a:ext>
            </a:extLst>
          </p:cNvPr>
          <p:cNvSpPr/>
          <p:nvPr/>
        </p:nvSpPr>
        <p:spPr>
          <a:xfrm>
            <a:off x="3232293" y="3492221"/>
            <a:ext cx="574158" cy="1626781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8AF92F-EE98-844C-A4BD-F3464E086755}"/>
              </a:ext>
            </a:extLst>
          </p:cNvPr>
          <p:cNvSpPr txBox="1"/>
          <p:nvPr/>
        </p:nvSpPr>
        <p:spPr>
          <a:xfrm>
            <a:off x="6688713" y="3475011"/>
            <a:ext cx="132279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3D cell size:</a:t>
            </a:r>
            <a:br>
              <a:rPr lang="en-US" sz="1400" dirty="0"/>
            </a:br>
            <a:r>
              <a:rPr lang="en-US" sz="1400" dirty="0"/>
              <a:t>50um x 50um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447496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9617F-353D-094B-B9A6-FD542017B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1" y="693608"/>
            <a:ext cx="7297712" cy="1055077"/>
          </a:xfrm>
        </p:spPr>
        <p:txBody>
          <a:bodyPr/>
          <a:lstStyle/>
          <a:p>
            <a:r>
              <a:rPr lang="en-US" dirty="0"/>
              <a:t>3D diamond detectors</a:t>
            </a:r>
            <a:br>
              <a:rPr lang="en-US" dirty="0"/>
            </a:br>
            <a:r>
              <a:rPr lang="en-US" dirty="0"/>
              <a:t>Geometry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A8ADE7-21FF-BC4A-9189-537DAC0D8C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675" y="1911663"/>
            <a:ext cx="3823030" cy="444468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Laser processing allows any geometry, including horizontal wires. </a:t>
            </a:r>
          </a:p>
          <a:p>
            <a:pPr lvl="1"/>
            <a:r>
              <a:rPr lang="en-US" dirty="0"/>
              <a:t>Exiting possibility to </a:t>
            </a:r>
            <a:r>
              <a:rPr lang="en-US" dirty="0" err="1"/>
              <a:t>optimise</a:t>
            </a:r>
            <a:r>
              <a:rPr lang="en-US" dirty="0"/>
              <a:t> the electric and weighting field.</a:t>
            </a:r>
          </a:p>
          <a:p>
            <a:pPr lvl="1"/>
            <a:r>
              <a:rPr lang="en-US" dirty="0"/>
              <a:t>Small cell sizes realizable, wire diameter at abut 1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m.</a:t>
            </a:r>
          </a:p>
          <a:p>
            <a:pPr lvl="1"/>
            <a:r>
              <a:rPr lang="en-US" dirty="0"/>
              <a:t>Simulation studies currently ongoing.</a:t>
            </a:r>
          </a:p>
          <a:p>
            <a:r>
              <a:rPr lang="en-US" dirty="0"/>
              <a:t>Future research in this area:</a:t>
            </a:r>
          </a:p>
          <a:p>
            <a:pPr lvl="1"/>
            <a:r>
              <a:rPr lang="en-US" dirty="0" err="1"/>
              <a:t>Optimise</a:t>
            </a:r>
            <a:r>
              <a:rPr lang="en-US" dirty="0"/>
              <a:t> geometry</a:t>
            </a:r>
          </a:p>
          <a:p>
            <a:pPr lvl="1"/>
            <a:r>
              <a:rPr lang="en-US" dirty="0"/>
              <a:t>Wire processing</a:t>
            </a:r>
          </a:p>
          <a:p>
            <a:pPr lvl="1"/>
            <a:r>
              <a:rPr lang="en-US" dirty="0"/>
              <a:t>cell sizes  &lt;(25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m)</a:t>
            </a:r>
            <a:r>
              <a:rPr lang="en-US" baseline="30000" dirty="0"/>
              <a:t>2</a:t>
            </a:r>
            <a:endParaRPr lang="en-US" dirty="0"/>
          </a:p>
          <a:p>
            <a:pPr lvl="1"/>
            <a:r>
              <a:rPr lang="en-US" dirty="0"/>
              <a:t>Simulation – Prototyping – Characterization.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F180E9-C94C-B94A-B42F-614AF8632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784CB6-4410-0647-83C3-376ECDDF2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Alexander Oh, ECFA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6A52F1-C7A6-F448-B106-6DCAC740B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0E46-0314-3548-847B-F847A42216C6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911A9C6-852F-0144-AED3-5056E2CC0D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1547" y="1636778"/>
            <a:ext cx="3381118" cy="19044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873C20A-B8EB-A745-9660-9A6A218CBE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1533" y="3839166"/>
            <a:ext cx="4512467" cy="28823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E79C41D-9A12-C746-A213-5537E81B1D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4625" y="140126"/>
            <a:ext cx="3207224" cy="5860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5022650-1898-1E47-BC21-DECB2A60CC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2073" y="3655117"/>
            <a:ext cx="3031353" cy="3123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895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9617F-353D-094B-B9A6-FD542017B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2" y="1037946"/>
            <a:ext cx="7297712" cy="1055077"/>
          </a:xfrm>
        </p:spPr>
        <p:txBody>
          <a:bodyPr/>
          <a:lstStyle/>
          <a:p>
            <a:r>
              <a:rPr lang="en-US" dirty="0"/>
              <a:t>3D diamond detectors:</a:t>
            </a:r>
            <a:br>
              <a:rPr lang="en-US" dirty="0"/>
            </a:br>
            <a:r>
              <a:rPr lang="en-US" dirty="0"/>
              <a:t>Characterization challenge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A8ADE7-21FF-BC4A-9189-537DAC0D8C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862" y="1881684"/>
            <a:ext cx="4838803" cy="3916363"/>
          </a:xfrm>
        </p:spPr>
        <p:txBody>
          <a:bodyPr/>
          <a:lstStyle/>
          <a:p>
            <a:r>
              <a:rPr lang="en-US" dirty="0"/>
              <a:t>TPA demonstrated.</a:t>
            </a:r>
          </a:p>
          <a:p>
            <a:r>
              <a:rPr lang="en-US" dirty="0"/>
              <a:t>More accurate ionization profiles possible using same beam shaping techniques as in production of wires. </a:t>
            </a:r>
          </a:p>
          <a:p>
            <a:r>
              <a:rPr lang="en-US" dirty="0"/>
              <a:t>Research needed to fully exploit technique for characterizations.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F180E9-C94C-B94A-B42F-614AF8632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784CB6-4410-0647-83C3-376ECDDF2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6A52F1-C7A6-F448-B106-6DCAC740B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0E46-0314-3548-847B-F847A42216C6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591C30-AE80-3545-B0E5-2B6D302305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5959" y="3351307"/>
            <a:ext cx="3457041" cy="22081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A11CC47-7AC1-AB47-99D2-0B627AA61B67}"/>
              </a:ext>
            </a:extLst>
          </p:cNvPr>
          <p:cNvSpPr txBox="1"/>
          <p:nvPr/>
        </p:nvSpPr>
        <p:spPr>
          <a:xfrm>
            <a:off x="4582945" y="5674936"/>
            <a:ext cx="44919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https://</a:t>
            </a:r>
            <a:r>
              <a:rPr lang="en-US" sz="1000" dirty="0" err="1"/>
              <a:t>www.research-collection.ethz.ch</a:t>
            </a:r>
            <a:r>
              <a:rPr lang="en-US" sz="1000" dirty="0"/>
              <a:t>/handle/20.500.11850/445547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09434FC-27AC-8A48-8866-F805A75AA0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5959" y="1758574"/>
            <a:ext cx="3768921" cy="1375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3135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9617F-353D-094B-B9A6-FD542017B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2" y="1037946"/>
            <a:ext cx="7297712" cy="1055077"/>
          </a:xfrm>
        </p:spPr>
        <p:txBody>
          <a:bodyPr/>
          <a:lstStyle/>
          <a:p>
            <a:r>
              <a:rPr lang="en-US" dirty="0"/>
              <a:t>3D diamond detectors</a:t>
            </a:r>
            <a:br>
              <a:rPr lang="en-US" dirty="0"/>
            </a:br>
            <a:r>
              <a:rPr lang="en-US" dirty="0"/>
              <a:t>Simulation challenge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A8ADE7-21FF-BC4A-9189-537DAC0D8C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812" y="1807257"/>
            <a:ext cx="4062627" cy="3916363"/>
          </a:xfrm>
        </p:spPr>
        <p:txBody>
          <a:bodyPr>
            <a:normAutofit/>
          </a:bodyPr>
          <a:lstStyle/>
          <a:p>
            <a:r>
              <a:rPr lang="en-US" dirty="0"/>
              <a:t>Lack of build-in models, especially </a:t>
            </a:r>
            <a:r>
              <a:rPr lang="en-US" dirty="0" err="1"/>
              <a:t>pCVD</a:t>
            </a:r>
            <a:r>
              <a:rPr lang="en-US" dirty="0"/>
              <a:t> and traps / </a:t>
            </a:r>
            <a:r>
              <a:rPr lang="en-US" dirty="0" err="1"/>
              <a:t>polarisation</a:t>
            </a:r>
            <a:r>
              <a:rPr lang="en-US" dirty="0"/>
              <a:t> in current TCAD tools being addressed.</a:t>
            </a:r>
          </a:p>
          <a:p>
            <a:r>
              <a:rPr lang="en-US" dirty="0"/>
              <a:t>Need effort to improve simulations:</a:t>
            </a:r>
          </a:p>
          <a:p>
            <a:pPr lvl="1"/>
            <a:r>
              <a:rPr lang="en-US" dirty="0"/>
              <a:t>polycrystalline CVD diamond, grain boundaries.</a:t>
            </a:r>
          </a:p>
          <a:p>
            <a:pPr lvl="1"/>
            <a:r>
              <a:rPr lang="en-US" dirty="0"/>
              <a:t>graphitic wire simulation</a:t>
            </a:r>
          </a:p>
          <a:p>
            <a:pPr lvl="1"/>
            <a:r>
              <a:rPr lang="en-US" dirty="0"/>
              <a:t>radiation damage</a:t>
            </a:r>
          </a:p>
          <a:p>
            <a:pPr lvl="1"/>
            <a:r>
              <a:rPr lang="en-US" dirty="0"/>
              <a:t>new geometries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F180E9-C94C-B94A-B42F-614AF8632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784CB6-4410-0647-83C3-376ECDDF2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6A52F1-C7A6-F448-B106-6DCAC740B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0E46-0314-3548-847B-F847A42216C6}" type="slidenum">
              <a:rPr lang="en-US" smtClean="0"/>
              <a:t>26</a:t>
            </a:fld>
            <a:endParaRPr lang="en-US"/>
          </a:p>
        </p:txBody>
      </p:sp>
      <p:pic>
        <p:nvPicPr>
          <p:cNvPr id="22530" name="Picture 2" descr="https://lh3.googleusercontent.com/THm2Rn8KqIdecz-gR4cW24ZmksUPElrPfiEFSmKPY-PhJmqPERH2rRKSAThtWKm5g36E1jMhU8RPX-pPtFwu225--THQFhGmMwuc1kOQMy2bEgPdCueawgZCpifExVmlN33pRVGKPvE">
            <a:extLst>
              <a:ext uri="{FF2B5EF4-FFF2-40B4-BE49-F238E27FC236}">
                <a16:creationId xmlns:a16="http://schemas.microsoft.com/office/drawing/2014/main" id="{D48D4EB2-953B-574D-9506-69E1402AAE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330" y="344763"/>
            <a:ext cx="2700670" cy="2700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ACD5AAC-6C24-AA4B-8073-07F36378E77C}"/>
              </a:ext>
            </a:extLst>
          </p:cNvPr>
          <p:cNvSpPr txBox="1"/>
          <p:nvPr/>
        </p:nvSpPr>
        <p:spPr>
          <a:xfrm>
            <a:off x="3862027" y="6216324"/>
            <a:ext cx="5102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3D diamond simulation examples from RD42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5155320-E11C-6F46-A97D-DA1842F3FC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4703" y="3441324"/>
            <a:ext cx="2490497" cy="27484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CCD6DC6-195A-4E4F-8404-6F4D1A194A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4692" y="3508744"/>
            <a:ext cx="2559527" cy="2613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5632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9617F-353D-094B-B9A6-FD542017B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2" y="1037946"/>
            <a:ext cx="7297712" cy="1055077"/>
          </a:xfrm>
        </p:spPr>
        <p:txBody>
          <a:bodyPr/>
          <a:lstStyle/>
          <a:p>
            <a:r>
              <a:rPr lang="en-US" dirty="0"/>
              <a:t>3D diamond detectors</a:t>
            </a:r>
            <a:br>
              <a:rPr lang="en-US" dirty="0"/>
            </a:br>
            <a:r>
              <a:rPr lang="en-US" dirty="0"/>
              <a:t>Devices in future experiments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A8ADE7-21FF-BC4A-9189-537DAC0D8C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861" y="2275367"/>
            <a:ext cx="7297712" cy="3735332"/>
          </a:xfrm>
        </p:spPr>
        <p:txBody>
          <a:bodyPr/>
          <a:lstStyle/>
          <a:p>
            <a:r>
              <a:rPr lang="en-US" dirty="0"/>
              <a:t>The BCM’ phase-2 project of ATLAS will feature a small area </a:t>
            </a:r>
            <a:r>
              <a:rPr lang="en-US" b="1" dirty="0"/>
              <a:t>3D diamond detectors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Prove technology readiness for small cells.</a:t>
            </a:r>
          </a:p>
          <a:p>
            <a:pPr lvl="1"/>
            <a:r>
              <a:rPr lang="en-US" dirty="0"/>
              <a:t>Stepping stone for larger area application. 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1964B2-1347-9C4D-9FB4-765986DEC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EBAA07-D4AD-FC4D-B17D-3948497EB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E94E87-FD0E-5B43-A62A-B8903C87C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0E46-0314-3548-847B-F847A42216C6}" type="slidenum">
              <a:rPr lang="en-US" smtClean="0"/>
              <a:t>27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AFFF41-3D6A-D146-B335-FEFAAD5149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2140" y="4435086"/>
            <a:ext cx="3779092" cy="2255083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EB924D1-393E-594C-AD78-8E3092B12F7F}"/>
              </a:ext>
            </a:extLst>
          </p:cNvPr>
          <p:cNvCxnSpPr>
            <a:cxnSpLocks/>
          </p:cNvCxnSpPr>
          <p:nvPr/>
        </p:nvCxnSpPr>
        <p:spPr>
          <a:xfrm flipH="1">
            <a:off x="5398255" y="4176929"/>
            <a:ext cx="1254497" cy="1104596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4EF56DB-384C-674A-9668-5E0AEBF429B9}"/>
              </a:ext>
            </a:extLst>
          </p:cNvPr>
          <p:cNvSpPr txBox="1"/>
          <p:nvPr/>
        </p:nvSpPr>
        <p:spPr>
          <a:xfrm>
            <a:off x="6564041" y="3798553"/>
            <a:ext cx="2082621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3D diamond detector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46CF0D3-157E-7041-8390-741CC4458FBF}"/>
              </a:ext>
            </a:extLst>
          </p:cNvPr>
          <p:cNvSpPr txBox="1"/>
          <p:nvPr/>
        </p:nvSpPr>
        <p:spPr>
          <a:xfrm>
            <a:off x="1079700" y="3869152"/>
            <a:ext cx="2417650" cy="307777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planar diamond detector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898D710-0CAC-6F4D-A4E2-2381452CAA58}"/>
              </a:ext>
            </a:extLst>
          </p:cNvPr>
          <p:cNvCxnSpPr>
            <a:cxnSpLocks/>
          </p:cNvCxnSpPr>
          <p:nvPr/>
        </p:nvCxnSpPr>
        <p:spPr>
          <a:xfrm>
            <a:off x="3543023" y="4176929"/>
            <a:ext cx="1175143" cy="995572"/>
          </a:xfrm>
          <a:prstGeom prst="straightConnector1">
            <a:avLst/>
          </a:prstGeom>
          <a:ln w="44450">
            <a:solidFill>
              <a:srgbClr val="043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31947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9617F-353D-094B-B9A6-FD542017B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2" y="1037946"/>
            <a:ext cx="7297712" cy="1055077"/>
          </a:xfrm>
        </p:spPr>
        <p:txBody>
          <a:bodyPr/>
          <a:lstStyle/>
          <a:p>
            <a:r>
              <a:rPr lang="en-US" dirty="0"/>
              <a:t>3D diamond detectors</a:t>
            </a:r>
            <a:br>
              <a:rPr lang="en-US" dirty="0"/>
            </a:br>
            <a:r>
              <a:rPr lang="en-US" dirty="0"/>
              <a:t>Possible FCC devices </a:t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A8ADE7-21FF-BC4A-9189-537DAC0D8C2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3D seems to be a viable option to enhance radiation tolerance.</a:t>
                </a:r>
              </a:p>
              <a:p>
                <a:r>
                  <a:rPr lang="en-US" dirty="0"/>
                  <a:t>Radiation hardness requirement and resulting </a:t>
                </a:r>
                <a:r>
                  <a:rPr lang="en-US" dirty="0">
                    <a:latin typeface="Symbol" pitchFamily="2" charset="2"/>
                  </a:rPr>
                  <a:t>l</a:t>
                </a:r>
                <a:r>
                  <a:rPr lang="en-US" dirty="0"/>
                  <a:t> dictate cell size. </a:t>
                </a:r>
              </a:p>
              <a:p>
                <a:r>
                  <a:rPr lang="en-US" dirty="0"/>
                  <a:t>Cell size determined by wire-diameter (1</a:t>
                </a:r>
                <a:r>
                  <a:rPr lang="en-US" dirty="0">
                    <a:latin typeface="Symbol" pitchFamily="2" charset="2"/>
                  </a:rPr>
                  <a:t>m</a:t>
                </a:r>
                <a:r>
                  <a:rPr lang="en-US" dirty="0"/>
                  <a:t>m) and cell capacitance.</a:t>
                </a:r>
              </a:p>
              <a:p>
                <a:r>
                  <a:rPr lang="en-US" dirty="0"/>
                  <a:t>(25</a:t>
                </a:r>
                <a:r>
                  <a:rPr lang="en-US" dirty="0">
                    <a:latin typeface="Symbol" pitchFamily="2" charset="2"/>
                  </a:rPr>
                  <a:t>m</a:t>
                </a:r>
                <a:r>
                  <a:rPr lang="en-US" dirty="0"/>
                  <a:t>m)</a:t>
                </a:r>
                <a:r>
                  <a:rPr lang="en-US" baseline="30000" dirty="0"/>
                  <a:t>2</a:t>
                </a:r>
                <a:r>
                  <a:rPr lang="en-US" dirty="0"/>
                  <a:t> or even below seems feasible. </a:t>
                </a:r>
              </a:p>
              <a:p>
                <a:pPr lvl="1"/>
                <a:r>
                  <a:rPr lang="en-US" dirty="0"/>
                  <a:t>Loss of efficiency small at 10</a:t>
                </a:r>
                <a:r>
                  <a:rPr lang="en-US" sz="1900" baseline="30000" dirty="0"/>
                  <a:t>17</a:t>
                </a:r>
                <a:r>
                  <a:rPr lang="en-US" dirty="0"/>
                  <a:t> </a:t>
                </a:r>
                <a:r>
                  <a:rPr lang="en-US" dirty="0" err="1"/>
                  <a:t>peq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25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÷2×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=18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latin typeface="Symbol" pitchFamily="2" charset="2"/>
                  </a:rPr>
                  <a:t>m</a:t>
                </a:r>
                <a:r>
                  <a:rPr lang="en-US" dirty="0"/>
                  <a:t>m drift path vs </a:t>
                </a:r>
                <a:r>
                  <a:rPr lang="en-US" dirty="0">
                    <a:latin typeface="Symbol" pitchFamily="2" charset="2"/>
                  </a:rPr>
                  <a:t>l</a:t>
                </a:r>
                <a:r>
                  <a:rPr lang="en-US" dirty="0"/>
                  <a:t>=18 </a:t>
                </a:r>
                <a:r>
                  <a:rPr lang="en-US" dirty="0">
                    <a:latin typeface="Symbol" pitchFamily="2" charset="2"/>
                  </a:rPr>
                  <a:t>m</a:t>
                </a:r>
                <a:r>
                  <a:rPr lang="en-US" dirty="0"/>
                  <a:t>m</a:t>
                </a:r>
              </a:p>
              <a:p>
                <a:pPr lvl="1"/>
                <a:r>
                  <a:rPr lang="en-US" b="1" dirty="0"/>
                  <a:t>Leakage current not an issue.</a:t>
                </a:r>
              </a:p>
              <a:p>
                <a:r>
                  <a:rPr lang="en-US" dirty="0"/>
                  <a:t>Main technological challenge for large scale application is the scaling of wire production.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A8ADE7-21FF-BC4A-9189-537DAC0D8C2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22" t="-2265" b="-19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F9C15C-FA79-A848-AE7F-96FE0D7D3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FAA1C4-EAC3-174B-85B2-7007DBDE1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Alexander Oh, ECFA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AB66EC-75F1-2447-A364-E86BCE434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0E46-0314-3548-847B-F847A42216C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2670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9617F-353D-094B-B9A6-FD542017B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2" y="543578"/>
            <a:ext cx="7297712" cy="1055077"/>
          </a:xfrm>
        </p:spPr>
        <p:txBody>
          <a:bodyPr/>
          <a:lstStyle/>
          <a:p>
            <a:r>
              <a:rPr lang="en-US" sz="2800" dirty="0"/>
              <a:t>Research Challenges for the next 20y</a:t>
            </a:r>
            <a:br>
              <a:rPr lang="en-US" sz="2800" dirty="0"/>
            </a:br>
            <a:r>
              <a:rPr lang="en-US" sz="2800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A8ADE7-21FF-BC4A-9189-537DAC0D8C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862" y="2091432"/>
            <a:ext cx="7297712" cy="3916363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Polycrystalline CVD diamond.</a:t>
            </a:r>
          </a:p>
          <a:p>
            <a:pPr lvl="1"/>
            <a:r>
              <a:rPr lang="en-US" dirty="0"/>
              <a:t>Collection distance 25% increase.</a:t>
            </a:r>
          </a:p>
          <a:p>
            <a:pPr lvl="1"/>
            <a:r>
              <a:rPr lang="en-US" dirty="0"/>
              <a:t>Decrease price by 50% (happens with larger use as in Si).</a:t>
            </a:r>
          </a:p>
          <a:p>
            <a:r>
              <a:rPr lang="en-US" b="1" dirty="0"/>
              <a:t>Radiation tolerance.</a:t>
            </a:r>
          </a:p>
          <a:p>
            <a:pPr lvl="1"/>
            <a:r>
              <a:rPr lang="en-US" dirty="0"/>
              <a:t>Go to smaller cell size.</a:t>
            </a:r>
          </a:p>
          <a:p>
            <a:pPr lvl="1"/>
            <a:r>
              <a:rPr lang="en-US" dirty="0"/>
              <a:t>True 3D field electrodes (internal cages) offer huge potential to optimize electric field distribution to minimize drift time.</a:t>
            </a:r>
          </a:p>
          <a:p>
            <a:pPr lvl="1"/>
            <a:r>
              <a:rPr lang="en-US" dirty="0"/>
              <a:t>Also offer possibility of gain in diamond.</a:t>
            </a:r>
          </a:p>
          <a:p>
            <a:r>
              <a:rPr lang="en-US" b="1" dirty="0"/>
              <a:t>Processing of 3D graphitic wires in diamond.</a:t>
            </a:r>
          </a:p>
          <a:p>
            <a:pPr lvl="1"/>
            <a:r>
              <a:rPr lang="en-US" dirty="0"/>
              <a:t>Reduce resistivity.</a:t>
            </a:r>
          </a:p>
          <a:p>
            <a:pPr lvl="1"/>
            <a:r>
              <a:rPr lang="en-US" dirty="0"/>
              <a:t>Scale production capability.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3BFB33-E46C-E74F-B25D-6DC21E9C1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AAE468-A8E7-EC44-8CED-B921CC326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00DBCF-4A3C-734D-9D26-FF5AFB29E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0E46-0314-3548-847B-F847A42216C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034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2BEEB-8054-FD41-BB9A-127773FF62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2" y="816914"/>
            <a:ext cx="7297712" cy="523762"/>
          </a:xfrm>
        </p:spPr>
        <p:txBody>
          <a:bodyPr/>
          <a:lstStyle/>
          <a:p>
            <a:r>
              <a:rPr lang="en-US" dirty="0"/>
              <a:t>FCC first layer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9B2063-BC99-4B4F-A7FE-46A9E230B7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862" y="1527576"/>
            <a:ext cx="7297712" cy="36151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62" dirty="0"/>
              <a:t>Unprecedented particle flux and radiation levels</a:t>
            </a:r>
          </a:p>
          <a:p>
            <a:r>
              <a:rPr lang="en-US" sz="1662" dirty="0"/>
              <a:t>10 GHz/cm</a:t>
            </a:r>
            <a:r>
              <a:rPr lang="en-US" sz="1662" baseline="30000" dirty="0"/>
              <a:t>2</a:t>
            </a:r>
            <a:r>
              <a:rPr lang="en-US" sz="1662" dirty="0"/>
              <a:t> charged particles</a:t>
            </a:r>
          </a:p>
          <a:p>
            <a:r>
              <a:rPr lang="en-US" sz="1662" dirty="0"/>
              <a:t>10</a:t>
            </a:r>
            <a:r>
              <a:rPr lang="en-US" sz="1662" baseline="30000" dirty="0"/>
              <a:t>18</a:t>
            </a:r>
            <a:r>
              <a:rPr lang="en-US" sz="1662" dirty="0"/>
              <a:t> cm</a:t>
            </a:r>
            <a:r>
              <a:rPr lang="en-US" sz="1662" baseline="30000" dirty="0"/>
              <a:t>-2</a:t>
            </a:r>
            <a:r>
              <a:rPr lang="en-US" sz="1662" dirty="0"/>
              <a:t> 1 MeV-</a:t>
            </a:r>
            <a:r>
              <a:rPr lang="en-US" sz="1662" dirty="0" err="1"/>
              <a:t>n.eq</a:t>
            </a:r>
            <a:r>
              <a:rPr lang="en-US" sz="1662" dirty="0"/>
              <a:t>. fluence for 30ab</a:t>
            </a:r>
            <a:r>
              <a:rPr lang="en-US" sz="1662" baseline="30000" dirty="0"/>
              <a:t>-1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F56FAB-EDF0-6942-89C9-3EAEDE0B74E0}"/>
              </a:ext>
            </a:extLst>
          </p:cNvPr>
          <p:cNvSpPr txBox="1"/>
          <p:nvPr/>
        </p:nvSpPr>
        <p:spPr>
          <a:xfrm>
            <a:off x="6251107" y="1785472"/>
            <a:ext cx="2318263" cy="13003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950" dirty="0"/>
              <a:t>Rate &amp; Radiation </a:t>
            </a:r>
            <a:br>
              <a:rPr lang="en-US" sz="1950" dirty="0"/>
            </a:br>
            <a:r>
              <a:rPr lang="en-US" sz="1950" dirty="0"/>
              <a:t>challenge</a:t>
            </a:r>
          </a:p>
          <a:p>
            <a:endParaRPr lang="en-US" sz="1950" dirty="0"/>
          </a:p>
          <a:p>
            <a:r>
              <a:rPr lang="en-US" sz="2000" dirty="0"/>
              <a:t>@ r=2.5cm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FA7F141-696A-0E4B-98FC-A4721AAB1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3653DC5-C87D-2046-BDE5-0C9CF1258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8F31BFC-CB9A-4A4B-8134-061422DF8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0E46-0314-3548-847B-F847A42216C6}" type="slidenum">
              <a:rPr lang="en-US" smtClean="0"/>
              <a:t>3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70EE47-CA82-F249-B44F-BBF8060286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35128"/>
            <a:ext cx="9144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8128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4B9F2-4A3E-2F4B-BF24-A6BBD1D3A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007CD1-C1E6-3140-809C-72BC133A5A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DB8F66-071E-5541-ACDB-9D404D223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8EC59-82F7-894B-9C10-18C6E5D19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B53B03-826F-5E4D-847A-98607053A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0E46-0314-3548-847B-F847A42216C6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402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5799" y="4678430"/>
            <a:ext cx="8177213" cy="167792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manchester_logo_TUOM_4COL croppe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2446505" cy="2306191"/>
          </a:xfrm>
          <a:prstGeom prst="rect">
            <a:avLst/>
          </a:prstGeom>
        </p:spPr>
      </p:pic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  <a:endParaRPr lang="en-US" dirty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3329" y="304800"/>
            <a:ext cx="7119853" cy="685800"/>
          </a:xfrm>
        </p:spPr>
        <p:txBody>
          <a:bodyPr>
            <a:normAutofit fontScale="90000"/>
          </a:bodyPr>
          <a:lstStyle/>
          <a:p>
            <a:pPr algn="r"/>
            <a:br>
              <a:rPr lang="en-US" sz="3200" dirty="0"/>
            </a:br>
            <a:r>
              <a:rPr lang="en-US" sz="3200" dirty="0"/>
              <a:t>Diamond properties</a:t>
            </a:r>
            <a:endParaRPr lang="en-US" dirty="0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228599" y="4678430"/>
            <a:ext cx="5866309" cy="1720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 dirty="0">
                <a:solidFill>
                  <a:srgbClr val="027706"/>
                </a:solidFill>
                <a:latin typeface="Helvetica" charset="0"/>
              </a:rPr>
              <a:t>Low dielectric constant </a:t>
            </a:r>
            <a:r>
              <a:rPr lang="en-US" dirty="0">
                <a:solidFill>
                  <a:srgbClr val="027706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solidFill>
                  <a:srgbClr val="027706"/>
                </a:solidFill>
                <a:latin typeface="Helvetica" charset="0"/>
                <a:sym typeface="Wingdings"/>
              </a:rPr>
              <a:t> </a:t>
            </a:r>
            <a:r>
              <a:rPr lang="en-US" dirty="0">
                <a:solidFill>
                  <a:srgbClr val="027706"/>
                </a:solidFill>
                <a:latin typeface="Helvetica" charset="0"/>
              </a:rPr>
              <a:t>low capacitance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dirty="0">
                <a:solidFill>
                  <a:srgbClr val="027706"/>
                </a:solidFill>
                <a:latin typeface="Helvetica" charset="0"/>
              </a:rPr>
              <a:t>Low leakage current </a:t>
            </a:r>
            <a:r>
              <a:rPr lang="en-US" dirty="0">
                <a:solidFill>
                  <a:srgbClr val="027706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solidFill>
                  <a:srgbClr val="027706"/>
                </a:solidFill>
                <a:latin typeface="Helvetica" charset="0"/>
              </a:rPr>
              <a:t> low noise</a:t>
            </a:r>
          </a:p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 dirty="0">
                <a:solidFill>
                  <a:srgbClr val="027706"/>
                </a:solidFill>
                <a:latin typeface="Helvetica" charset="0"/>
              </a:rPr>
              <a:t>Room temperature operation</a:t>
            </a:r>
          </a:p>
          <a:p>
            <a:pPr marL="742950" lvl="1" indent="-285750" eaLnBrk="1" hangingPunct="1">
              <a:spcBef>
                <a:spcPct val="20000"/>
              </a:spcBef>
              <a:buFontTx/>
              <a:buChar char="–"/>
            </a:pPr>
            <a:r>
              <a:rPr lang="en-US" dirty="0">
                <a:solidFill>
                  <a:srgbClr val="027706"/>
                </a:solidFill>
                <a:latin typeface="Helvetica" charset="0"/>
              </a:rPr>
              <a:t>Fast signal collection time</a:t>
            </a:r>
            <a:endParaRPr lang="en-US" dirty="0">
              <a:latin typeface="Helvetica" charset="0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939794" y="1195469"/>
            <a:ext cx="6783388" cy="3293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r>
              <a:rPr lang="en-GB" sz="1600" b="1" u="sng" dirty="0">
                <a:latin typeface="Arial"/>
                <a:cs typeface="Arial"/>
              </a:rPr>
              <a:t>Property________________		Diamond____	Silicon</a:t>
            </a:r>
            <a:endParaRPr lang="en-GB" sz="1600" dirty="0">
              <a:latin typeface="Arial"/>
              <a:cs typeface="Arial"/>
            </a:endParaRPr>
          </a:p>
          <a:p>
            <a:r>
              <a:rPr lang="en-GB" sz="1600" dirty="0">
                <a:latin typeface="Arial"/>
                <a:cs typeface="Arial"/>
              </a:rPr>
              <a:t>band gap						5.47			1.12</a:t>
            </a:r>
          </a:p>
          <a:p>
            <a:r>
              <a:rPr lang="en-GB" sz="1600" dirty="0">
                <a:latin typeface="Arial"/>
                <a:cs typeface="Arial"/>
              </a:rPr>
              <a:t>mass density [g/cm</a:t>
            </a:r>
            <a:r>
              <a:rPr lang="en-GB" sz="1600" baseline="30000" dirty="0">
                <a:latin typeface="Arial"/>
                <a:cs typeface="Arial"/>
              </a:rPr>
              <a:t>3</a:t>
            </a:r>
            <a:r>
              <a:rPr lang="en-GB" sz="1600" dirty="0">
                <a:latin typeface="Arial"/>
                <a:cs typeface="Arial"/>
              </a:rPr>
              <a:t>]			3.5			2.33</a:t>
            </a:r>
          </a:p>
          <a:p>
            <a:r>
              <a:rPr lang="en-GB" sz="1600" dirty="0">
                <a:solidFill>
                  <a:srgbClr val="008000"/>
                </a:solidFill>
                <a:latin typeface="Arial"/>
                <a:cs typeface="Arial"/>
              </a:rPr>
              <a:t>dielectric constant				5.7			11.9</a:t>
            </a:r>
          </a:p>
          <a:p>
            <a:r>
              <a:rPr lang="en-GB" sz="1600" dirty="0">
                <a:latin typeface="Arial"/>
                <a:cs typeface="Arial"/>
              </a:rPr>
              <a:t>resistivity [</a:t>
            </a:r>
            <a:r>
              <a:rPr lang="en-GB" sz="1600" dirty="0" err="1">
                <a:latin typeface="Symbol" charset="2"/>
                <a:cs typeface="Symbol" charset="2"/>
              </a:rPr>
              <a:t>W</a:t>
            </a:r>
            <a:r>
              <a:rPr lang="en-GB" sz="1600" dirty="0" err="1">
                <a:latin typeface="Arial"/>
                <a:cs typeface="Arial"/>
              </a:rPr>
              <a:t>cm</a:t>
            </a:r>
            <a:r>
              <a:rPr lang="en-GB" sz="1600" dirty="0">
                <a:latin typeface="Arial"/>
                <a:cs typeface="Arial"/>
              </a:rPr>
              <a:t>]				&gt;10</a:t>
            </a:r>
            <a:r>
              <a:rPr lang="en-GB" sz="1600" baseline="30000" dirty="0">
                <a:latin typeface="Arial"/>
                <a:cs typeface="Arial"/>
              </a:rPr>
              <a:t>11		</a:t>
            </a:r>
            <a:r>
              <a:rPr lang="en-GB" sz="1600" dirty="0">
                <a:latin typeface="Arial"/>
                <a:cs typeface="Arial"/>
              </a:rPr>
              <a:t>2.3e5</a:t>
            </a:r>
          </a:p>
          <a:p>
            <a:r>
              <a:rPr lang="en-GB" sz="1600" dirty="0">
                <a:latin typeface="Arial"/>
                <a:cs typeface="Arial"/>
              </a:rPr>
              <a:t>breakdown [kV/cm]	  	 		1e3...20e3	300</a:t>
            </a:r>
          </a:p>
          <a:p>
            <a:r>
              <a:rPr lang="en-GB" sz="1600" dirty="0">
                <a:solidFill>
                  <a:srgbClr val="008000"/>
                </a:solidFill>
                <a:latin typeface="Arial"/>
                <a:cs typeface="Arial"/>
              </a:rPr>
              <a:t>e mobility  [cm</a:t>
            </a:r>
            <a:r>
              <a:rPr lang="en-GB" sz="1600" baseline="30000" dirty="0">
                <a:solidFill>
                  <a:srgbClr val="008000"/>
                </a:solidFill>
                <a:latin typeface="Arial"/>
                <a:cs typeface="Arial"/>
              </a:rPr>
              <a:t>2</a:t>
            </a:r>
            <a:r>
              <a:rPr lang="en-GB" sz="1600" dirty="0">
                <a:solidFill>
                  <a:srgbClr val="008000"/>
                </a:solidFill>
                <a:latin typeface="Arial"/>
                <a:cs typeface="Arial"/>
              </a:rPr>
              <a:t>/Vs]				1700			1400</a:t>
            </a:r>
          </a:p>
          <a:p>
            <a:r>
              <a:rPr lang="en-GB" sz="1600" dirty="0">
                <a:solidFill>
                  <a:srgbClr val="008000"/>
                </a:solidFill>
                <a:latin typeface="Arial"/>
                <a:cs typeface="Arial"/>
              </a:rPr>
              <a:t>h mobility [cm</a:t>
            </a:r>
            <a:r>
              <a:rPr lang="en-GB" sz="1600" baseline="30000" dirty="0">
                <a:solidFill>
                  <a:srgbClr val="008000"/>
                </a:solidFill>
                <a:latin typeface="Arial"/>
                <a:cs typeface="Arial"/>
              </a:rPr>
              <a:t>2</a:t>
            </a:r>
            <a:r>
              <a:rPr lang="en-GB" sz="1600" dirty="0">
                <a:solidFill>
                  <a:srgbClr val="008000"/>
                </a:solidFill>
                <a:latin typeface="Arial"/>
                <a:cs typeface="Arial"/>
              </a:rPr>
              <a:t>/Vs]				2100			440</a:t>
            </a:r>
          </a:p>
          <a:p>
            <a:r>
              <a:rPr lang="en-GB" sz="1600" dirty="0">
                <a:solidFill>
                  <a:srgbClr val="008000"/>
                </a:solidFill>
                <a:latin typeface="Arial"/>
                <a:cs typeface="Arial"/>
              </a:rPr>
              <a:t>therm. conductivity [W / cm K]		10..20		1.5</a:t>
            </a:r>
          </a:p>
          <a:p>
            <a:r>
              <a:rPr lang="en-GB" sz="1600" dirty="0">
                <a:latin typeface="Arial"/>
                <a:cs typeface="Arial"/>
              </a:rPr>
              <a:t>radiation length [cm]			12			9.4</a:t>
            </a:r>
          </a:p>
          <a:p>
            <a:r>
              <a:rPr lang="en-GB" sz="1600" dirty="0">
                <a:solidFill>
                  <a:srgbClr val="B51E2F"/>
                </a:solidFill>
                <a:latin typeface="Arial"/>
                <a:cs typeface="Arial"/>
              </a:rPr>
              <a:t>Energy to create an eh-pair [</a:t>
            </a:r>
            <a:r>
              <a:rPr lang="en-GB" sz="1600" dirty="0" err="1">
                <a:solidFill>
                  <a:srgbClr val="B51E2F"/>
                </a:solidFill>
                <a:latin typeface="Arial"/>
                <a:cs typeface="Arial"/>
              </a:rPr>
              <a:t>eV</a:t>
            </a:r>
            <a:r>
              <a:rPr lang="en-GB" sz="1600" dirty="0">
                <a:solidFill>
                  <a:srgbClr val="B51E2F"/>
                </a:solidFill>
                <a:latin typeface="Arial"/>
                <a:cs typeface="Arial"/>
              </a:rPr>
              <a:t>]	13			3.6</a:t>
            </a:r>
          </a:p>
          <a:p>
            <a:r>
              <a:rPr lang="en-GB" sz="1600" dirty="0">
                <a:solidFill>
                  <a:srgbClr val="B51E2F"/>
                </a:solidFill>
                <a:latin typeface="Arial"/>
                <a:cs typeface="Arial"/>
              </a:rPr>
              <a:t>ionisation density  MIP [eh/mm]	36			89</a:t>
            </a:r>
            <a:endParaRPr lang="en-GB" sz="1600" dirty="0">
              <a:solidFill>
                <a:srgbClr val="FF3300"/>
              </a:solidFill>
              <a:latin typeface="Arial"/>
              <a:cs typeface="Arial"/>
            </a:endParaRPr>
          </a:p>
          <a:p>
            <a:r>
              <a:rPr lang="en-GB" sz="1600" dirty="0">
                <a:latin typeface="Arial"/>
                <a:cs typeface="Arial"/>
              </a:rPr>
              <a:t>ion. dens. of a MIP [eh/ 0.1 ‰ X</a:t>
            </a:r>
            <a:r>
              <a:rPr lang="en-GB" sz="1600" baseline="-25000" dirty="0">
                <a:latin typeface="Arial"/>
                <a:cs typeface="Arial"/>
              </a:rPr>
              <a:t>0</a:t>
            </a:r>
            <a:r>
              <a:rPr lang="en-GB" sz="1600" dirty="0">
                <a:latin typeface="Arial"/>
                <a:cs typeface="Arial"/>
              </a:rPr>
              <a:t>]	450			840</a:t>
            </a:r>
          </a:p>
        </p:txBody>
      </p:sp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3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995" y="1669143"/>
            <a:ext cx="2219325" cy="162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4356862" y="5338790"/>
            <a:ext cx="4607844" cy="978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1" eaLnBrk="1" hangingPunct="1">
              <a:spcBef>
                <a:spcPct val="20000"/>
              </a:spcBef>
              <a:buFontTx/>
              <a:buChar char="–"/>
            </a:pPr>
            <a:r>
              <a:rPr lang="en-US" dirty="0">
                <a:solidFill>
                  <a:srgbClr val="B51E2F"/>
                </a:solidFill>
                <a:latin typeface="Helvetica" charset="0"/>
              </a:rPr>
              <a:t>MIP signal ~2 smaller at same X</a:t>
            </a:r>
            <a:r>
              <a:rPr lang="en-US" baseline="-25000" dirty="0">
                <a:solidFill>
                  <a:srgbClr val="B51E2F"/>
                </a:solidFill>
                <a:latin typeface="Helvetica" charset="0"/>
              </a:rPr>
              <a:t>0</a:t>
            </a:r>
            <a:endParaRPr lang="en-US" dirty="0">
              <a:solidFill>
                <a:srgbClr val="B51E2F"/>
              </a:solidFill>
              <a:latin typeface="Helvetica" charset="0"/>
            </a:endParaRPr>
          </a:p>
          <a:p>
            <a:pPr lvl="1" eaLnBrk="1" hangingPunct="1">
              <a:spcBef>
                <a:spcPct val="20000"/>
              </a:spcBef>
              <a:buFontTx/>
              <a:buChar char="–"/>
            </a:pPr>
            <a:r>
              <a:rPr lang="en-US" dirty="0">
                <a:solidFill>
                  <a:srgbClr val="B51E2F"/>
                </a:solidFill>
                <a:latin typeface="Helvetica" charset="0"/>
              </a:rPr>
              <a:t>Efficiency &lt; 100% (</a:t>
            </a:r>
            <a:r>
              <a:rPr lang="en-US" dirty="0" err="1">
                <a:solidFill>
                  <a:srgbClr val="B51E2F"/>
                </a:solidFill>
                <a:latin typeface="Helvetica" charset="0"/>
              </a:rPr>
              <a:t>pCVD</a:t>
            </a:r>
            <a:r>
              <a:rPr lang="en-US" dirty="0">
                <a:solidFill>
                  <a:srgbClr val="B51E2F"/>
                </a:solidFill>
                <a:latin typeface="Helvetica" charset="0"/>
              </a:rPr>
              <a:t>)</a:t>
            </a:r>
            <a:br>
              <a:rPr lang="en-US" dirty="0">
                <a:solidFill>
                  <a:srgbClr val="B51E2F"/>
                </a:solidFill>
                <a:latin typeface="Helvetica" charset="0"/>
              </a:rPr>
            </a:br>
            <a:endParaRPr lang="en-US" dirty="0">
              <a:solidFill>
                <a:srgbClr val="D82438"/>
              </a:solidFill>
              <a:latin typeface="Helvetica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A679F-97F7-C24D-8D27-1096E05F779D}" type="slidenum">
              <a:rPr lang="en-US" smtClean="0"/>
              <a:t>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85799" y="1195469"/>
            <a:ext cx="8177213" cy="3482961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935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of CVD Diamond for detector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861" y="2094336"/>
            <a:ext cx="4592805" cy="391636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Today two </a:t>
            </a:r>
            <a:r>
              <a:rPr lang="en-US" u="sng" dirty="0"/>
              <a:t>main manufacturers </a:t>
            </a:r>
            <a:r>
              <a:rPr lang="en-US" dirty="0"/>
              <a:t>of detector grade diamond</a:t>
            </a:r>
          </a:p>
          <a:p>
            <a:pPr lvl="1"/>
            <a:r>
              <a:rPr lang="en-US" b="1" dirty="0" err="1"/>
              <a:t>ElementSix</a:t>
            </a:r>
            <a:r>
              <a:rPr lang="en-US" b="1" dirty="0"/>
              <a:t> Ltd UK</a:t>
            </a:r>
          </a:p>
          <a:p>
            <a:pPr lvl="2"/>
            <a:r>
              <a:rPr lang="en-US" b="1" dirty="0"/>
              <a:t>polycrystalline</a:t>
            </a:r>
            <a:r>
              <a:rPr lang="en-US" dirty="0"/>
              <a:t> wafers</a:t>
            </a:r>
          </a:p>
          <a:p>
            <a:pPr lvl="2"/>
            <a:r>
              <a:rPr lang="en-US" b="1" dirty="0"/>
              <a:t>small single crystal </a:t>
            </a:r>
            <a:r>
              <a:rPr lang="en-US" dirty="0"/>
              <a:t>diamonds</a:t>
            </a:r>
          </a:p>
          <a:p>
            <a:pPr lvl="1"/>
            <a:r>
              <a:rPr lang="en-US" b="1" dirty="0"/>
              <a:t>II-VI Inc. USA</a:t>
            </a:r>
          </a:p>
          <a:p>
            <a:pPr lvl="2"/>
            <a:r>
              <a:rPr lang="en-US" b="1" dirty="0"/>
              <a:t>large</a:t>
            </a:r>
            <a:r>
              <a:rPr lang="en-US" dirty="0"/>
              <a:t> </a:t>
            </a:r>
            <a:r>
              <a:rPr lang="en-US" b="1" dirty="0"/>
              <a:t>polycrystalline</a:t>
            </a:r>
            <a:r>
              <a:rPr lang="en-US" dirty="0"/>
              <a:t> wafers</a:t>
            </a:r>
          </a:p>
          <a:p>
            <a:pPr lvl="2"/>
            <a:r>
              <a:rPr lang="en-US" dirty="0"/>
              <a:t>development effort underway</a:t>
            </a:r>
          </a:p>
          <a:p>
            <a:r>
              <a:rPr lang="en-US" u="sng" dirty="0"/>
              <a:t>Alternative sources</a:t>
            </a:r>
          </a:p>
          <a:p>
            <a:pPr lvl="1"/>
            <a:r>
              <a:rPr lang="en-US" dirty="0"/>
              <a:t>Diamond on Iridium (</a:t>
            </a:r>
            <a:r>
              <a:rPr lang="en-US" dirty="0" err="1"/>
              <a:t>DoI</a:t>
            </a:r>
            <a:r>
              <a:rPr lang="en-US" dirty="0"/>
              <a:t>) (</a:t>
            </a:r>
            <a:r>
              <a:rPr lang="en-US" dirty="0" err="1"/>
              <a:t>Audiatec</a:t>
            </a:r>
            <a:r>
              <a:rPr lang="en-US" dirty="0"/>
              <a:t>, Germany)</a:t>
            </a:r>
          </a:p>
          <a:p>
            <a:pPr lvl="1"/>
            <a:r>
              <a:rPr lang="en-US" dirty="0"/>
              <a:t>Hetero-epitaxially grown -&gt; </a:t>
            </a:r>
            <a:r>
              <a:rPr lang="en-US" b="1" dirty="0"/>
              <a:t>medium area</a:t>
            </a:r>
          </a:p>
          <a:p>
            <a:pPr lvl="1"/>
            <a:r>
              <a:rPr lang="en-US" b="1" dirty="0"/>
              <a:t>Highly oriented crystallites</a:t>
            </a:r>
            <a:r>
              <a:rPr lang="en-US" dirty="0"/>
              <a:t>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Alexander Oh, ECFA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5</a:t>
            </a:fld>
            <a:endParaRPr lang="en-US"/>
          </a:p>
        </p:txBody>
      </p:sp>
      <p:pic>
        <p:nvPicPr>
          <p:cNvPr id="8" name="Inhaltsplatzhalter 6" descr="IMG_2381a_1.3MB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1" t="52523" r="59857" b="1629"/>
          <a:stretch/>
        </p:blipFill>
        <p:spPr bwMode="auto">
          <a:xfrm>
            <a:off x="5261666" y="5197475"/>
            <a:ext cx="1409866" cy="152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746889" y="4531456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5’’ waver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13467" r="28540" b="36006"/>
          <a:stretch/>
        </p:blipFill>
        <p:spPr>
          <a:xfrm>
            <a:off x="7142092" y="5074759"/>
            <a:ext cx="1822614" cy="133006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61666" y="6356350"/>
            <a:ext cx="12784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single crystal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21232" y="6053056"/>
            <a:ext cx="1051314" cy="307777"/>
          </a:xfrm>
          <a:prstGeom prst="rect">
            <a:avLst/>
          </a:prstGeom>
          <a:solidFill>
            <a:schemeClr val="dk1">
              <a:alpha val="4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</a:rPr>
              <a:t>DoI</a:t>
            </a:r>
            <a:r>
              <a:rPr lang="en-US" sz="1400" dirty="0">
                <a:solidFill>
                  <a:schemeClr val="bg1"/>
                </a:solidFill>
              </a:rPr>
              <a:t>, 155ct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DC14B72-98EE-0E40-9A91-39AC92B5DF7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7192" t="3505" r="11231" b="6141"/>
          <a:stretch/>
        </p:blipFill>
        <p:spPr>
          <a:xfrm>
            <a:off x="5551728" y="1847265"/>
            <a:ext cx="3320755" cy="314392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012255D-6E8B-C742-934E-C46F987479BC}"/>
              </a:ext>
            </a:extLst>
          </p:cNvPr>
          <p:cNvSpPr txBox="1"/>
          <p:nvPr/>
        </p:nvSpPr>
        <p:spPr>
          <a:xfrm>
            <a:off x="5562653" y="4571309"/>
            <a:ext cx="30460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poly crystal 5 inch wafer, II-VI Inc.</a:t>
            </a:r>
          </a:p>
        </p:txBody>
      </p:sp>
    </p:spTree>
    <p:extLst>
      <p:ext uri="{BB962C8B-B14F-4D97-AF65-F5344CB8AC3E}">
        <p14:creationId xmlns:p14="http://schemas.microsoft.com/office/powerpoint/2010/main" val="792591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282" y="543578"/>
            <a:ext cx="7297712" cy="1143000"/>
          </a:xfrm>
        </p:spPr>
        <p:txBody>
          <a:bodyPr/>
          <a:lstStyle/>
          <a:p>
            <a:r>
              <a:rPr lang="en-US" dirty="0"/>
              <a:t>Development of CVD Diamond for detector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332" y="2216438"/>
            <a:ext cx="6687774" cy="3754658"/>
          </a:xfrm>
        </p:spPr>
        <p:txBody>
          <a:bodyPr>
            <a:normAutofit/>
          </a:bodyPr>
          <a:lstStyle/>
          <a:p>
            <a:r>
              <a:rPr lang="en-US" dirty="0"/>
              <a:t>Impressive progress over the last 25 years.</a:t>
            </a:r>
          </a:p>
          <a:p>
            <a:r>
              <a:rPr lang="en-US" dirty="0"/>
              <a:t>Current state of the art for </a:t>
            </a:r>
            <a:r>
              <a:rPr lang="en-US" b="1" dirty="0"/>
              <a:t>polycrystalline</a:t>
            </a:r>
            <a:r>
              <a:rPr lang="en-US" dirty="0"/>
              <a:t> CVD diamond  </a:t>
            </a:r>
            <a:r>
              <a:rPr lang="en-US" b="1" dirty="0">
                <a:latin typeface="Symbol" charset="2"/>
                <a:cs typeface="Symbol" charset="2"/>
              </a:rPr>
              <a:t>d</a:t>
            </a:r>
            <a:r>
              <a:rPr lang="en-US" b="1" dirty="0"/>
              <a:t> ~ 320 </a:t>
            </a:r>
            <a:r>
              <a:rPr lang="en-US" b="1" dirty="0">
                <a:latin typeface="Symbol" charset="2"/>
                <a:cs typeface="Symbol" charset="2"/>
              </a:rPr>
              <a:t>m</a:t>
            </a:r>
            <a:r>
              <a:rPr lang="en-US" b="1" dirty="0"/>
              <a:t>m in 500um thickness  </a:t>
            </a:r>
          </a:p>
          <a:p>
            <a:pPr lvl="1"/>
            <a:r>
              <a:rPr lang="en-US" b="1" dirty="0"/>
              <a:t>(~11500 e/MIP) </a:t>
            </a:r>
          </a:p>
          <a:p>
            <a:pPr lvl="1"/>
            <a:r>
              <a:rPr lang="en-US" b="1" dirty="0"/>
              <a:t>commercially available.</a:t>
            </a:r>
            <a:br>
              <a:rPr lang="en-US" b="1" dirty="0"/>
            </a:br>
            <a:endParaRPr lang="en-US" b="1" dirty="0"/>
          </a:p>
          <a:p>
            <a:pPr lvl="1"/>
            <a:r>
              <a:rPr lang="en-US" sz="2400" dirty="0"/>
              <a:t>1995: 	</a:t>
            </a:r>
            <a:r>
              <a:rPr lang="en-US" sz="2400" b="1" dirty="0">
                <a:latin typeface="Symbol" charset="2"/>
                <a:cs typeface="Symbol" charset="2"/>
              </a:rPr>
              <a:t> d</a:t>
            </a:r>
            <a:r>
              <a:rPr lang="en-US" sz="2400" b="1" dirty="0"/>
              <a:t> ~ </a:t>
            </a:r>
            <a:r>
              <a:rPr lang="en-US" sz="2400" dirty="0"/>
              <a:t>50</a:t>
            </a:r>
            <a:r>
              <a:rPr lang="en-US" sz="2400" b="1" dirty="0">
                <a:latin typeface="Symbol" charset="2"/>
                <a:cs typeface="Symbol" charset="2"/>
              </a:rPr>
              <a:t> </a:t>
            </a:r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/>
              <a:t>m</a:t>
            </a:r>
          </a:p>
          <a:p>
            <a:pPr lvl="1"/>
            <a:r>
              <a:rPr lang="en-US" sz="2400" dirty="0"/>
              <a:t>2000: 	</a:t>
            </a:r>
            <a:r>
              <a:rPr lang="en-US" sz="2400" b="1" dirty="0">
                <a:latin typeface="Symbol" charset="2"/>
                <a:cs typeface="Symbol" charset="2"/>
              </a:rPr>
              <a:t> d</a:t>
            </a:r>
            <a:r>
              <a:rPr lang="en-US" sz="2400" b="1" dirty="0"/>
              <a:t> ~ </a:t>
            </a:r>
            <a:r>
              <a:rPr lang="en-US" sz="2400" dirty="0"/>
              <a:t>180</a:t>
            </a:r>
            <a:r>
              <a:rPr lang="en-US" sz="2400" b="1" dirty="0">
                <a:latin typeface="Symbol" charset="2"/>
                <a:cs typeface="Symbol" charset="2"/>
              </a:rPr>
              <a:t> </a:t>
            </a:r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/>
              <a:t>m</a:t>
            </a:r>
          </a:p>
          <a:p>
            <a:pPr lvl="1"/>
            <a:r>
              <a:rPr lang="en-US" sz="2400" dirty="0"/>
              <a:t>2020: 	</a:t>
            </a:r>
            <a:r>
              <a:rPr lang="en-US" sz="2400" b="1" dirty="0">
                <a:latin typeface="Symbol" charset="2"/>
                <a:cs typeface="Symbol" charset="2"/>
              </a:rPr>
              <a:t> d</a:t>
            </a:r>
            <a:r>
              <a:rPr lang="en-US" sz="2400" b="1" dirty="0"/>
              <a:t> ~ </a:t>
            </a:r>
            <a:r>
              <a:rPr lang="en-US" sz="2400" dirty="0"/>
              <a:t>320</a:t>
            </a:r>
            <a:r>
              <a:rPr lang="en-US" sz="2400" b="1" dirty="0">
                <a:latin typeface="Symbol" charset="2"/>
                <a:cs typeface="Symbol" charset="2"/>
              </a:rPr>
              <a:t> </a:t>
            </a:r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/>
              <a:t>m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6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1249" y="3026823"/>
            <a:ext cx="1765300" cy="313690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C65830B-9C93-4544-ACFA-5C44046F1D59}"/>
              </a:ext>
            </a:extLst>
          </p:cNvPr>
          <p:cNvSpPr txBox="1">
            <a:spLocks/>
          </p:cNvSpPr>
          <p:nvPr/>
        </p:nvSpPr>
        <p:spPr>
          <a:xfrm>
            <a:off x="5440183" y="3535871"/>
            <a:ext cx="3703817" cy="2435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13263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192BA-BBBC-D441-90F4-6C7388045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2" y="693607"/>
            <a:ext cx="7297712" cy="1055077"/>
          </a:xfrm>
        </p:spPr>
        <p:txBody>
          <a:bodyPr/>
          <a:lstStyle/>
          <a:p>
            <a:r>
              <a:rPr lang="en-US" dirty="0"/>
              <a:t>CVD Diamond</a:t>
            </a:r>
            <a:br>
              <a:rPr lang="en-US" dirty="0"/>
            </a:br>
            <a:r>
              <a:rPr lang="en-US" dirty="0"/>
              <a:t>development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3037A7-065C-BD49-B11F-53D93F4346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811" y="1839433"/>
            <a:ext cx="4800591" cy="469947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removal of surface defects</a:t>
            </a:r>
          </a:p>
          <a:p>
            <a:pPr lvl="1"/>
            <a:r>
              <a:rPr lang="en-US" dirty="0"/>
              <a:t>few per cm</a:t>
            </a:r>
            <a:r>
              <a:rPr lang="en-US" baseline="30000" dirty="0"/>
              <a:t>2</a:t>
            </a:r>
            <a:r>
              <a:rPr lang="en-US" dirty="0"/>
              <a:t> </a:t>
            </a:r>
            <a:r>
              <a:rPr lang="en-US" b="1" dirty="0"/>
              <a:t>→ &lt; 1 per cm</a:t>
            </a:r>
            <a:r>
              <a:rPr lang="en-US" b="1" baseline="30000" dirty="0"/>
              <a:t>2</a:t>
            </a:r>
          </a:p>
          <a:p>
            <a:r>
              <a:rPr lang="en-US" dirty="0"/>
              <a:t>wafer CCD in </a:t>
            </a:r>
            <a:r>
              <a:rPr lang="en-US" dirty="0" err="1"/>
              <a:t>pCVD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400 um </a:t>
            </a:r>
            <a:r>
              <a:rPr lang="en-US" b="1" dirty="0"/>
              <a:t>→</a:t>
            </a:r>
            <a:r>
              <a:rPr lang="en-US" dirty="0"/>
              <a:t> </a:t>
            </a:r>
            <a:r>
              <a:rPr lang="en-US" b="1" dirty="0"/>
              <a:t>500 um</a:t>
            </a:r>
          </a:p>
          <a:p>
            <a:r>
              <a:rPr lang="en-US" dirty="0"/>
              <a:t>size of wafers = 15cm (6 inch) diameter state of art</a:t>
            </a:r>
          </a:p>
          <a:p>
            <a:pPr lvl="1"/>
            <a:r>
              <a:rPr lang="en-US" dirty="0"/>
              <a:t>fixed by microwave frequency (not expected to change) </a:t>
            </a:r>
          </a:p>
          <a:p>
            <a:r>
              <a:rPr lang="en-US" dirty="0"/>
              <a:t>wafer uniformity</a:t>
            </a:r>
          </a:p>
          <a:p>
            <a:pPr lvl="1"/>
            <a:r>
              <a:rPr lang="en-US" dirty="0"/>
              <a:t>5% </a:t>
            </a:r>
            <a:r>
              <a:rPr lang="en-US" b="1" dirty="0"/>
              <a:t>→</a:t>
            </a:r>
            <a:r>
              <a:rPr lang="en-US" dirty="0"/>
              <a:t> </a:t>
            </a:r>
            <a:r>
              <a:rPr lang="en-US" b="1" dirty="0"/>
              <a:t>2% across whole wafer</a:t>
            </a:r>
            <a:r>
              <a:rPr lang="en-US" dirty="0"/>
              <a:t>.</a:t>
            </a:r>
          </a:p>
          <a:p>
            <a:r>
              <a:rPr lang="en-US" dirty="0"/>
              <a:t>price per cm</a:t>
            </a:r>
            <a:r>
              <a:rPr lang="en-US" baseline="30000" dirty="0"/>
              <a:t>2</a:t>
            </a:r>
          </a:p>
          <a:p>
            <a:pPr lvl="1"/>
            <a:r>
              <a:rPr lang="en-US" dirty="0"/>
              <a:t>~1500USD / cm</a:t>
            </a:r>
            <a:r>
              <a:rPr lang="en-US" baseline="30000" dirty="0"/>
              <a:t>2</a:t>
            </a:r>
            <a:r>
              <a:rPr lang="en-US" dirty="0"/>
              <a:t> </a:t>
            </a:r>
            <a:r>
              <a:rPr lang="en-US" b="1" dirty="0"/>
              <a:t>→</a:t>
            </a:r>
            <a:r>
              <a:rPr lang="en-US" dirty="0"/>
              <a:t> </a:t>
            </a:r>
            <a:r>
              <a:rPr lang="en-US" b="1" dirty="0"/>
              <a:t>800USD /cm</a:t>
            </a:r>
            <a:r>
              <a:rPr lang="en-US" b="1" baseline="30000" dirty="0"/>
              <a:t>2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72A1D3-B4AB-9F40-A109-07F3EC6EE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63797D-5E9E-D04C-905C-0E5F22F8B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C00E73-AED3-C147-B249-7CBC858EF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0E46-0314-3548-847B-F847A42216C6}" type="slidenum">
              <a:rPr lang="en-US" smtClean="0"/>
              <a:t>7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B14807-279B-8E41-B7DC-8B6DE4056E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192" t="3505" r="11231" b="6141"/>
          <a:stretch/>
        </p:blipFill>
        <p:spPr>
          <a:xfrm>
            <a:off x="6063281" y="1040173"/>
            <a:ext cx="1903293" cy="18019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7F78CB9-72AF-0A45-AC71-C86FC32901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451836" y="2937498"/>
            <a:ext cx="2986309" cy="4398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411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861" y="816824"/>
            <a:ext cx="7297712" cy="1143000"/>
          </a:xfrm>
        </p:spPr>
        <p:txBody>
          <a:bodyPr/>
          <a:lstStyle/>
          <a:p>
            <a:r>
              <a:rPr lang="en-US" dirty="0"/>
              <a:t>Radiation Hardness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861" y="2094336"/>
            <a:ext cx="6446675" cy="391636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Irradiated polycrystalline and single crystal CVD diamond.</a:t>
            </a:r>
          </a:p>
          <a:p>
            <a:pPr lvl="1"/>
            <a:r>
              <a:rPr lang="en-US" dirty="0"/>
              <a:t>Protons 25MeV, 70MeV, 300MeV, 800MeV, 24GeV</a:t>
            </a:r>
          </a:p>
          <a:p>
            <a:pPr lvl="1"/>
            <a:r>
              <a:rPr lang="en-US" dirty="0" err="1"/>
              <a:t>Pions</a:t>
            </a:r>
            <a:r>
              <a:rPr lang="en-US" dirty="0"/>
              <a:t> 300MeV</a:t>
            </a:r>
          </a:p>
          <a:p>
            <a:pPr lvl="1"/>
            <a:r>
              <a:rPr lang="en-US" dirty="0"/>
              <a:t>Neutrons ~1MeV (TRIGA reactor)</a:t>
            </a:r>
          </a:p>
          <a:p>
            <a:r>
              <a:rPr lang="en-US" b="1" dirty="0"/>
              <a:t>Signal response tested in test-beam.</a:t>
            </a:r>
          </a:p>
          <a:p>
            <a:pPr lvl="1"/>
            <a:r>
              <a:rPr lang="en-US" dirty="0"/>
              <a:t>120 </a:t>
            </a:r>
            <a:r>
              <a:rPr lang="en-US" dirty="0" err="1"/>
              <a:t>GeV</a:t>
            </a:r>
            <a:r>
              <a:rPr lang="en-US" dirty="0"/>
              <a:t> proton</a:t>
            </a:r>
          </a:p>
          <a:p>
            <a:pPr lvl="1"/>
            <a:r>
              <a:rPr lang="en-US" dirty="0"/>
              <a:t>pad, strip and pixel-detector pattern, E = ±2V/</a:t>
            </a:r>
            <a:r>
              <a:rPr lang="en-US" dirty="0">
                <a:latin typeface="Symbol" charset="2"/>
                <a:cs typeface="Symbol" charset="2"/>
              </a:rPr>
              <a:t>m</a:t>
            </a:r>
            <a:r>
              <a:rPr lang="en-US" dirty="0"/>
              <a:t>m</a:t>
            </a:r>
          </a:p>
          <a:p>
            <a:pPr lvl="1"/>
            <a:r>
              <a:rPr lang="en-US" dirty="0"/>
              <a:t>Samples pre-exposed to Sr</a:t>
            </a:r>
            <a:r>
              <a:rPr lang="en-US" baseline="30000" dirty="0"/>
              <a:t>90</a:t>
            </a:r>
            <a:r>
              <a:rPr lang="en-US" dirty="0"/>
              <a:t> to fill traps (aka </a:t>
            </a:r>
            <a:r>
              <a:rPr lang="en-US" i="1" dirty="0"/>
              <a:t>pumping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Require track on active area, no threshold on strip signals.</a:t>
            </a:r>
          </a:p>
          <a:p>
            <a:pPr lvl="1"/>
            <a:r>
              <a:rPr lang="en-US" dirty="0"/>
              <a:t>Build signal of five highest contiguous signals within 10 strips around the track.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731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392" y="64947"/>
            <a:ext cx="7297712" cy="1143000"/>
          </a:xfrm>
        </p:spPr>
        <p:txBody>
          <a:bodyPr/>
          <a:lstStyle/>
          <a:p>
            <a:r>
              <a:rPr lang="en-US" dirty="0"/>
              <a:t>Radiation Hardness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861" y="1375324"/>
            <a:ext cx="3667883" cy="266022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“Charge Collection Distance” (</a:t>
            </a:r>
            <a:r>
              <a:rPr lang="en-US" i="1" dirty="0"/>
              <a:t>CCD</a:t>
            </a:r>
            <a:r>
              <a:rPr lang="en-US" dirty="0"/>
              <a:t>) is measured.</a:t>
            </a:r>
          </a:p>
          <a:p>
            <a:r>
              <a:rPr lang="en-US" dirty="0"/>
              <a:t>Traps reduce the life-time of charge carriers, or “</a:t>
            </a:r>
            <a:r>
              <a:rPr lang="en-US" dirty="0" err="1"/>
              <a:t>Schubweg</a:t>
            </a:r>
            <a:r>
              <a:rPr lang="en-US" dirty="0"/>
              <a:t>” (</a:t>
            </a:r>
            <a:r>
              <a:rPr lang="en-US" dirty="0">
                <a:latin typeface="Symbol" charset="2"/>
                <a:cs typeface="Symbol" charset="2"/>
              </a:rPr>
              <a:t>l</a:t>
            </a:r>
            <a:r>
              <a:rPr lang="en-US" dirty="0"/>
              <a:t>). </a:t>
            </a:r>
            <a:endParaRPr lang="en-US" b="1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Relation between </a:t>
            </a:r>
            <a:r>
              <a:rPr lang="en-US" i="1" dirty="0"/>
              <a:t>CCD</a:t>
            </a:r>
            <a:r>
              <a:rPr lang="en-US" dirty="0"/>
              <a:t> and </a:t>
            </a:r>
            <a:r>
              <a:rPr lang="en-US" dirty="0">
                <a:latin typeface="Symbol" charset="2"/>
                <a:cs typeface="Symbol" charset="2"/>
              </a:rPr>
              <a:t>l</a:t>
            </a:r>
            <a:r>
              <a:rPr lang="en-US" dirty="0"/>
              <a:t>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23.4.2021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Alexander Oh, ECFA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3C726-C6EC-EC46-BA0C-D12602B4FB0D}" type="slidenum">
              <a:rPr lang="en-US" smtClean="0"/>
              <a:t>9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407" y="4107975"/>
            <a:ext cx="3578337" cy="24024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3EF971-149A-B54A-8B02-44F85C6A3A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3255" y="28439"/>
            <a:ext cx="3932162" cy="4262691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5216347" y="4251659"/>
            <a:ext cx="3040147" cy="1961008"/>
            <a:chOff x="5228412" y="3489785"/>
            <a:chExt cx="3626710" cy="241424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42259" y="4605739"/>
              <a:ext cx="2349177" cy="1041211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880931" y="4474734"/>
              <a:ext cx="15536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damage constant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165127" y="5354092"/>
              <a:ext cx="1623912" cy="3410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particle fluence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>
              <a:off x="7212106" y="4759627"/>
              <a:ext cx="167162" cy="20616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14" idx="0"/>
            </p:cNvCxnSpPr>
            <p:nvPr/>
          </p:nvCxnSpPr>
          <p:spPr>
            <a:xfrm flipH="1" flipV="1">
              <a:off x="7528002" y="5206074"/>
              <a:ext cx="449081" cy="14801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ounded Rectangle 18"/>
            <p:cNvSpPr/>
            <p:nvPr/>
          </p:nvSpPr>
          <p:spPr>
            <a:xfrm>
              <a:off x="5228412" y="3489785"/>
              <a:ext cx="3626710" cy="2414245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442259" y="3784809"/>
              <a:ext cx="3126968" cy="6441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Radiation damage is fitted</a:t>
              </a:r>
            </a:p>
            <a:p>
              <a:r>
                <a:rPr lang="en-US" sz="1400" dirty="0"/>
                <a:t>with simple damage model:</a:t>
              </a:r>
            </a:p>
          </p:txBody>
        </p:sp>
      </p:grp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0C249B3D-B4BC-0D4A-8735-AAEA068B975A}"/>
              </a:ext>
            </a:extLst>
          </p:cNvPr>
          <p:cNvCxnSpPr/>
          <p:nvPr/>
        </p:nvCxnSpPr>
        <p:spPr>
          <a:xfrm>
            <a:off x="6956993" y="506046"/>
            <a:ext cx="415570" cy="336703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725076A7-E196-6347-8A50-4D610FAC6CB3}"/>
              </a:ext>
            </a:extLst>
          </p:cNvPr>
          <p:cNvCxnSpPr/>
          <p:nvPr/>
        </p:nvCxnSpPr>
        <p:spPr>
          <a:xfrm rot="10800000" flipV="1">
            <a:off x="7594980" y="543578"/>
            <a:ext cx="421859" cy="261640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879826"/>
      </p:ext>
    </p:extLst>
  </p:cSld>
  <p:clrMapOvr>
    <a:masterClrMapping/>
  </p:clrMapOvr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34083</TotalTime>
  <Words>2071</Words>
  <Application>Microsoft Macintosh PowerPoint</Application>
  <PresentationFormat>On-screen Show (4:3)</PresentationFormat>
  <Paragraphs>344</Paragraphs>
  <Slides>30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Calibri</vt:lpstr>
      <vt:lpstr>Cambria Math</vt:lpstr>
      <vt:lpstr>Century Gothic</vt:lpstr>
      <vt:lpstr>Helvetica</vt:lpstr>
      <vt:lpstr>Symbol</vt:lpstr>
      <vt:lpstr>Wingdings</vt:lpstr>
      <vt:lpstr>Wingdings 2</vt:lpstr>
      <vt:lpstr>Plaza</vt:lpstr>
      <vt:lpstr>Document</vt:lpstr>
      <vt:lpstr>What R&amp;D needs to be done to use it in the first layer of FCC?</vt:lpstr>
      <vt:lpstr>PowerPoint Presentation</vt:lpstr>
      <vt:lpstr>FCC first layer requirements</vt:lpstr>
      <vt:lpstr> Diamond properties</vt:lpstr>
      <vt:lpstr>Development of CVD Diamond for detector applications</vt:lpstr>
      <vt:lpstr>Development of CVD Diamond for detector applications</vt:lpstr>
      <vt:lpstr>CVD Diamond development goals</vt:lpstr>
      <vt:lpstr>Radiation Hardness</vt:lpstr>
      <vt:lpstr>Radiation Hardness</vt:lpstr>
      <vt:lpstr>Radiation Hardness (planar)</vt:lpstr>
      <vt:lpstr>Radiation Hardness: Signal Uniformity</vt:lpstr>
      <vt:lpstr>Radiation Hardness</vt:lpstr>
      <vt:lpstr>High Rate tests</vt:lpstr>
      <vt:lpstr>High Rate tests</vt:lpstr>
      <vt:lpstr>High Rate tests</vt:lpstr>
      <vt:lpstr>Carrier lifetime challenge –  3D diamond detectors</vt:lpstr>
      <vt:lpstr>PowerPoint Presentation</vt:lpstr>
      <vt:lpstr>3D diamond prototypes</vt:lpstr>
      <vt:lpstr>3D diamond prototypes</vt:lpstr>
      <vt:lpstr>3D diamond detectors challenges for the future</vt:lpstr>
      <vt:lpstr>Resistivity challenge</vt:lpstr>
      <vt:lpstr>Carrier lifetime challenge –  3D diamond detectors</vt:lpstr>
      <vt:lpstr>3D diamond detectors: Radiation challenge</vt:lpstr>
      <vt:lpstr>3D diamond detectors Geometry challenge</vt:lpstr>
      <vt:lpstr>3D diamond detectors: Characterization challenge </vt:lpstr>
      <vt:lpstr>3D diamond detectors Simulation challenge </vt:lpstr>
      <vt:lpstr>3D diamond detectors Devices in future experiments</vt:lpstr>
      <vt:lpstr>3D diamond detectors Possible FCC devices  </vt:lpstr>
      <vt:lpstr>Research Challenges for the next 20y Summary</vt:lpstr>
      <vt:lpstr>Discussion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 oh</dc:creator>
  <cp:lastModifiedBy>Alexander Oh</cp:lastModifiedBy>
  <cp:revision>573</cp:revision>
  <cp:lastPrinted>2021-04-22T18:39:59Z</cp:lastPrinted>
  <dcterms:created xsi:type="dcterms:W3CDTF">2014-06-12T12:47:39Z</dcterms:created>
  <dcterms:modified xsi:type="dcterms:W3CDTF">2021-04-23T12:34:56Z</dcterms:modified>
</cp:coreProperties>
</file>