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92" r:id="rId1"/>
  </p:sldMasterIdLst>
  <p:notesMasterIdLst>
    <p:notesMasterId r:id="rId25"/>
  </p:notesMasterIdLst>
  <p:handoutMasterIdLst>
    <p:handoutMasterId r:id="rId26"/>
  </p:handoutMasterIdLst>
  <p:sldIdLst>
    <p:sldId id="256" r:id="rId2"/>
    <p:sldId id="738" r:id="rId3"/>
    <p:sldId id="742" r:id="rId4"/>
    <p:sldId id="751" r:id="rId5"/>
    <p:sldId id="753" r:id="rId6"/>
    <p:sldId id="746" r:id="rId7"/>
    <p:sldId id="743" r:id="rId8"/>
    <p:sldId id="944" r:id="rId9"/>
    <p:sldId id="747" r:id="rId10"/>
    <p:sldId id="748" r:id="rId11"/>
    <p:sldId id="749" r:id="rId12"/>
    <p:sldId id="750" r:id="rId13"/>
    <p:sldId id="941" r:id="rId14"/>
    <p:sldId id="754" r:id="rId15"/>
    <p:sldId id="942" r:id="rId16"/>
    <p:sldId id="940" r:id="rId17"/>
    <p:sldId id="943" r:id="rId18"/>
    <p:sldId id="946" r:id="rId19"/>
    <p:sldId id="947" r:id="rId20"/>
    <p:sldId id="496" r:id="rId21"/>
    <p:sldId id="364" r:id="rId22"/>
    <p:sldId id="530" r:id="rId23"/>
    <p:sldId id="948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frameSlides="1"/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1ACFF"/>
    <a:srgbClr val="970000"/>
    <a:srgbClr val="FFFFFF"/>
    <a:srgbClr val="221AC0"/>
    <a:srgbClr val="51C5FF"/>
    <a:srgbClr val="C000C0"/>
    <a:srgbClr val="DB3600"/>
    <a:srgbClr val="A20000"/>
    <a:srgbClr val="000051"/>
    <a:srgbClr val="00B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09" autoAdjust="0"/>
    <p:restoredTop sz="50000" autoAdjust="0"/>
  </p:normalViewPr>
  <p:slideViewPr>
    <p:cSldViewPr snapToGrid="0" snapToObjects="1">
      <p:cViewPr varScale="1">
        <p:scale>
          <a:sx n="119" d="100"/>
          <a:sy n="119" d="100"/>
        </p:scale>
        <p:origin x="224" y="28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540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E88DC4-9F1A-4D40-BD3E-5D42405AE465}" type="datetime1">
              <a:rPr lang="en-US" smtClean="0"/>
              <a:pPr/>
              <a:t>4/23/21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D2CDFC-C9C8-4F49-BC57-6716D5963F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00114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D97C1A-A65D-3448-B4DE-9EA30E2A25BF}" type="datetime1">
              <a:rPr lang="en-US" smtClean="0"/>
              <a:pPr/>
              <a:t>4/23/21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AB49D7-FFFE-CB40-96E0-8C697DD2A9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00005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Text"/>
          <p:cNvSpPr txBox="1">
            <a:spLocks noGrp="1"/>
          </p:cNvSpPr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1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  <a:lvl2pPr marL="0" indent="457200" algn="ctr">
              <a:buSzTx/>
              <a:buFontTx/>
              <a:buNone/>
              <a:defRPr sz="2400"/>
            </a:lvl2pPr>
            <a:lvl3pPr marL="0" indent="914400" algn="ctr">
              <a:buSzTx/>
              <a:buFontTx/>
              <a:buNone/>
              <a:defRPr sz="2400"/>
            </a:lvl3pPr>
            <a:lvl4pPr marL="0" indent="1371600" algn="ctr">
              <a:buSzTx/>
              <a:buFontTx/>
              <a:buNone/>
              <a:defRPr sz="2400"/>
            </a:lvl4pPr>
            <a:lvl5pPr marL="0" indent="1828800" algn="ctr">
              <a:buSzTx/>
              <a:buFontTx/>
              <a:buNone/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" name="Rectangle 1"/>
          <p:cNvSpPr/>
          <p:nvPr/>
        </p:nvSpPr>
        <p:spPr>
          <a:xfrm>
            <a:off x="0" y="6597352"/>
            <a:ext cx="12192000" cy="260351"/>
          </a:xfrm>
          <a:prstGeom prst="rect">
            <a:avLst/>
          </a:prstGeom>
          <a:solidFill>
            <a:srgbClr val="004586"/>
          </a:solidFill>
          <a:ln w="9360">
            <a:solidFill>
              <a:srgbClr val="9FB8CD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18" name="Text Box 5"/>
          <p:cNvSpPr txBox="1"/>
          <p:nvPr/>
        </p:nvSpPr>
        <p:spPr>
          <a:xfrm>
            <a:off x="10614025" y="6606893"/>
            <a:ext cx="1441450" cy="197384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spAutoFit/>
          </a:bodyPr>
          <a:lstStyle/>
          <a:p>
            <a:pPr algn="r">
              <a:lnSpc>
                <a:spcPct val="93000"/>
              </a:lnSpc>
              <a:tabLst>
                <a:tab pos="723900" algn="l"/>
              </a:tabLst>
              <a:defRPr sz="1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19" name="AutoShape 1"/>
          <p:cNvSpPr/>
          <p:nvPr/>
        </p:nvSpPr>
        <p:spPr>
          <a:xfrm>
            <a:off x="31748" y="6592096"/>
            <a:ext cx="25402" cy="12701"/>
          </a:xfrm>
          <a:prstGeom prst="rect">
            <a:avLst/>
          </a:prstGeom>
          <a:solidFill>
            <a:srgbClr val="000080"/>
          </a:solidFill>
          <a:ln w="9360">
            <a:solidFill>
              <a:srgbClr val="000080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pic>
        <p:nvPicPr>
          <p:cNvPr id="20" name="Picture 12" descr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988793" cy="720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45569553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"/>
          <p:cNvSpPr/>
          <p:nvPr/>
        </p:nvSpPr>
        <p:spPr>
          <a:xfrm>
            <a:off x="0" y="6597351"/>
            <a:ext cx="12192000" cy="260351"/>
          </a:xfrm>
          <a:prstGeom prst="rect">
            <a:avLst/>
          </a:prstGeom>
          <a:solidFill>
            <a:srgbClr val="004586"/>
          </a:solidFill>
          <a:ln w="9360">
            <a:solidFill>
              <a:srgbClr val="9FB8CD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19" name="AutoShape 1"/>
          <p:cNvSpPr/>
          <p:nvPr/>
        </p:nvSpPr>
        <p:spPr>
          <a:xfrm>
            <a:off x="31748" y="6592096"/>
            <a:ext cx="25402" cy="12701"/>
          </a:xfrm>
          <a:prstGeom prst="rect">
            <a:avLst/>
          </a:prstGeom>
          <a:solidFill>
            <a:srgbClr val="000080"/>
          </a:solidFill>
          <a:ln w="9360">
            <a:solidFill>
              <a:srgbClr val="000080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pic>
        <p:nvPicPr>
          <p:cNvPr id="20" name="Picture 12" descr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988793" cy="7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F3389739-0143-5142-9C9E-21EC14F31F15}"/>
              </a:ext>
            </a:extLst>
          </p:cNvPr>
          <p:cNvSpPr/>
          <p:nvPr userDrawn="1"/>
        </p:nvSpPr>
        <p:spPr>
          <a:xfrm>
            <a:off x="3615558" y="-4607"/>
            <a:ext cx="8576441" cy="717536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>
              <a:solidFill>
                <a:schemeClr val="tx1"/>
              </a:solidFill>
            </a:endParaRPr>
          </a:p>
        </p:txBody>
      </p:sp>
      <p:sp>
        <p:nvSpPr>
          <p:cNvPr id="15" name="Title Text"/>
          <p:cNvSpPr txBox="1">
            <a:spLocks noGrp="1"/>
          </p:cNvSpPr>
          <p:nvPr>
            <p:ph type="title" hasCustomPrompt="1"/>
          </p:nvPr>
        </p:nvSpPr>
        <p:spPr>
          <a:xfrm>
            <a:off x="3615558" y="-4614"/>
            <a:ext cx="8576441" cy="724615"/>
          </a:xfrm>
          <a:prstGeom prst="rect">
            <a:avLst/>
          </a:prstGeom>
        </p:spPr>
        <p:txBody>
          <a:bodyPr anchor="ctr"/>
          <a:lstStyle>
            <a:lvl1pPr algn="ctr">
              <a:defRPr sz="2800" b="1">
                <a:solidFill>
                  <a:schemeClr val="tx1"/>
                </a:solidFill>
              </a:defRPr>
            </a:lvl1pPr>
          </a:lstStyle>
          <a:p>
            <a:r>
              <a:rPr dirty="0"/>
              <a:t>Title Text</a:t>
            </a:r>
          </a:p>
        </p:txBody>
      </p:sp>
    </p:spTree>
    <p:extLst>
      <p:ext uri="{BB962C8B-B14F-4D97-AF65-F5344CB8AC3E}">
        <p14:creationId xmlns:p14="http://schemas.microsoft.com/office/powerpoint/2010/main" val="40014948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ila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176866" y="6541558"/>
            <a:ext cx="744201" cy="3164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US" sz="1600" smtClean="0">
                <a:solidFill>
                  <a:schemeClr val="accent1"/>
                </a:solidFill>
              </a:defRPr>
            </a:lvl1pPr>
          </a:lstStyle>
          <a:p>
            <a:pPr algn="l"/>
            <a:fld id="{D42BACD5-DBBC-4041-9454-70A8D25A0F7B}" type="slidenum">
              <a:rPr lang="en-US" smtClean="0"/>
              <a:pPr algn="l"/>
              <a:t>‹#›</a:t>
            </a:fld>
            <a:endParaRPr lang="en-US"/>
          </a:p>
        </p:txBody>
      </p:sp>
      <p:sp>
        <p:nvSpPr>
          <p:cNvPr id="10" name="Rectangle 9"/>
          <p:cNvSpPr>
            <a:spLocks/>
          </p:cNvSpPr>
          <p:nvPr userDrawn="1"/>
        </p:nvSpPr>
        <p:spPr>
          <a:xfrm>
            <a:off x="327595" y="448234"/>
            <a:ext cx="49983" cy="63343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4"/>
          </p:nvPr>
        </p:nvSpPr>
        <p:spPr>
          <a:xfrm rot="16200000">
            <a:off x="-3101221" y="3415202"/>
            <a:ext cx="6513817" cy="34381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cxnSp>
        <p:nvCxnSpPr>
          <p:cNvPr id="3" name="Straight Connector 2"/>
          <p:cNvCxnSpPr/>
          <p:nvPr userDrawn="1"/>
        </p:nvCxnSpPr>
        <p:spPr>
          <a:xfrm>
            <a:off x="2749286" y="641762"/>
            <a:ext cx="7155431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377578" y="76200"/>
            <a:ext cx="11814423" cy="641762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3200">
                <a:solidFill>
                  <a:srgbClr val="800000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56157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8" r:id="rId2"/>
    <p:sldLayoutId id="2147483697" r:id="rId3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1800"/>
        </a:spcBef>
        <a:buClr>
          <a:schemeClr val="accent1"/>
        </a:buClr>
        <a:buSzPct val="100000"/>
        <a:buFont typeface="Wingdings 2" pitchFamily="18" charset="2"/>
        <a:buChar char="¡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NUL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Title 1"/>
          <p:cNvSpPr txBox="1">
            <a:spLocks noGrp="1"/>
          </p:cNvSpPr>
          <p:nvPr>
            <p:ph type="ctrTitle"/>
          </p:nvPr>
        </p:nvSpPr>
        <p:spPr>
          <a:xfrm>
            <a:off x="574659" y="1348566"/>
            <a:ext cx="10940527" cy="1828308"/>
          </a:xfrm>
          <a:prstGeom prst="rect">
            <a:avLst/>
          </a:prstGeom>
        </p:spPr>
        <p:txBody>
          <a:bodyPr/>
          <a:lstStyle/>
          <a:p>
            <a:r>
              <a:rPr lang="en-GB" sz="4400" b="1" dirty="0">
                <a:solidFill>
                  <a:schemeClr val="tx1"/>
                </a:solidFill>
              </a:rPr>
              <a:t>4D tracking – sensors with internal gain</a:t>
            </a:r>
          </a:p>
        </p:txBody>
      </p:sp>
      <p:sp>
        <p:nvSpPr>
          <p:cNvPr id="128" name="Subtitle 2"/>
          <p:cNvSpPr txBox="1">
            <a:spLocks noGrp="1"/>
          </p:cNvSpPr>
          <p:nvPr>
            <p:ph type="subTitle" sz="quarter" idx="1"/>
          </p:nvPr>
        </p:nvSpPr>
        <p:spPr>
          <a:xfrm>
            <a:off x="3738149" y="3531640"/>
            <a:ext cx="4134989" cy="1799778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N. </a:t>
            </a:r>
            <a:r>
              <a:rPr lang="en-GB" dirty="0" err="1"/>
              <a:t>Cartiglia</a:t>
            </a:r>
            <a:endParaRPr lang="en-GB" dirty="0"/>
          </a:p>
          <a:p>
            <a:r>
              <a:rPr lang="en-GB" sz="2000" i="1" dirty="0"/>
              <a:t>INFN - Torino</a:t>
            </a:r>
            <a:endParaRPr lang="en-US" sz="2000" i="1" dirty="0"/>
          </a:p>
          <a:p>
            <a:pPr algn="l"/>
            <a:endParaRPr lang="en-US" dirty="0"/>
          </a:p>
          <a:p>
            <a:pPr algn="l"/>
            <a:endParaRPr dirty="0"/>
          </a:p>
        </p:txBody>
      </p:sp>
      <p:sp>
        <p:nvSpPr>
          <p:cNvPr id="129" name="TextBox 5"/>
          <p:cNvSpPr txBox="1"/>
          <p:nvPr/>
        </p:nvSpPr>
        <p:spPr>
          <a:xfrm>
            <a:off x="10179424" y="6088829"/>
            <a:ext cx="1480531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en-US" dirty="0"/>
              <a:t>23</a:t>
            </a:r>
            <a:r>
              <a:rPr dirty="0"/>
              <a:t> April 2021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9DDBAB-BC89-C349-8C76-8BDAD9531910}"/>
              </a:ext>
            </a:extLst>
          </p:cNvPr>
          <p:cNvSpPr txBox="1">
            <a:spLocks/>
          </p:cNvSpPr>
          <p:nvPr/>
        </p:nvSpPr>
        <p:spPr>
          <a:xfrm>
            <a:off x="11583989" y="6531062"/>
            <a:ext cx="744201" cy="316442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42BACD5-DBBC-4041-9454-70A8D25A0F7B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E7271074-8E78-6046-9FED-04DCE1AF7983}"/>
              </a:ext>
            </a:extLst>
          </p:cNvPr>
          <p:cNvSpPr txBox="1"/>
          <p:nvPr/>
        </p:nvSpPr>
        <p:spPr>
          <a:xfrm>
            <a:off x="2248457" y="6186171"/>
            <a:ext cx="8238568" cy="37709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600" b="1" dirty="0"/>
              <a:t>The laser is shot at the position of the magenta dot: the signal is seen in 4 pads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6B725542-C4E2-DC49-9D99-8F606283DED0}"/>
              </a:ext>
            </a:extLst>
          </p:cNvPr>
          <p:cNvSpPr/>
          <p:nvPr/>
        </p:nvSpPr>
        <p:spPr>
          <a:xfrm>
            <a:off x="3605049" y="122767"/>
            <a:ext cx="85414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Example of a signal in an RSD</a:t>
            </a:r>
            <a:endParaRPr lang="x-none" sz="3200" b="1" dirty="0"/>
          </a:p>
        </p:txBody>
      </p:sp>
      <p:grpSp>
        <p:nvGrpSpPr>
          <p:cNvPr id="3" name="Group 2"/>
          <p:cNvGrpSpPr/>
          <p:nvPr/>
        </p:nvGrpSpPr>
        <p:grpSpPr>
          <a:xfrm>
            <a:off x="1797440" y="718325"/>
            <a:ext cx="9992603" cy="5600627"/>
            <a:chOff x="2153894" y="718325"/>
            <a:chExt cx="9992603" cy="5600627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D7C2596-1593-3D44-A48E-069E1E91DD8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810148" y="766209"/>
              <a:ext cx="3700458" cy="2640198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AA335017-1912-B543-B55F-2AA9A3D797A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626251" y="766209"/>
              <a:ext cx="3789433" cy="2640198"/>
            </a:xfrm>
            <a:prstGeom prst="rect">
              <a:avLst/>
            </a:prstGeom>
          </p:spPr>
        </p:pic>
        <p:sp>
          <p:nvSpPr>
            <p:cNvPr id="2" name="TextBox 1"/>
            <p:cNvSpPr txBox="1"/>
            <p:nvPr/>
          </p:nvSpPr>
          <p:spPr>
            <a:xfrm>
              <a:off x="9422969" y="929898"/>
              <a:ext cx="929899" cy="650929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endParaRPr lang="en-GB" b="1" dirty="0">
                <a:solidFill>
                  <a:srgbClr val="800000"/>
                </a:solidFill>
              </a:endParaRPr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7A05C9E4-6918-A644-B409-307D5E25772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694502" y="3285355"/>
              <a:ext cx="4095228" cy="2640198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55858795-3A52-5C47-8923-2729B325EAD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444303" y="3291655"/>
              <a:ext cx="3940520" cy="2640198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6C3A43B0-C689-F845-86AC-405BE93697F5}"/>
                </a:ext>
              </a:extLst>
            </p:cNvPr>
            <p:cNvSpPr txBox="1"/>
            <p:nvPr/>
          </p:nvSpPr>
          <p:spPr>
            <a:xfrm>
              <a:off x="3307903" y="1061940"/>
              <a:ext cx="1130087" cy="56292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b="1"/>
                <a:t>Pad 1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82750F6F-E7D7-3140-AFD4-4A17CA559EE5}"/>
                </a:ext>
              </a:extLst>
            </p:cNvPr>
            <p:cNvSpPr txBox="1"/>
            <p:nvPr/>
          </p:nvSpPr>
          <p:spPr>
            <a:xfrm>
              <a:off x="3139625" y="3606458"/>
              <a:ext cx="1130087" cy="56292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b="1"/>
                <a:t>Pad 3</a:t>
              </a:r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AC80DEF3-F767-0846-A580-005824AAD485}"/>
                </a:ext>
              </a:extLst>
            </p:cNvPr>
            <p:cNvGrpSpPr/>
            <p:nvPr/>
          </p:nvGrpSpPr>
          <p:grpSpPr>
            <a:xfrm>
              <a:off x="2849776" y="5678740"/>
              <a:ext cx="3293564" cy="633307"/>
              <a:chOff x="8626969" y="4574839"/>
              <a:chExt cx="1508406" cy="347996"/>
            </a:xfrm>
          </p:grpSpPr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8E55DA14-C01A-5949-8AFF-EA4A8EAB71FE}"/>
                  </a:ext>
                </a:extLst>
              </p:cNvPr>
              <p:cNvSpPr txBox="1"/>
              <p:nvPr/>
            </p:nvSpPr>
            <p:spPr>
              <a:xfrm>
                <a:off x="8626969" y="4574839"/>
                <a:ext cx="1508406" cy="20922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 anchor="t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sz="1050" b="1"/>
                  <a:t>0          2         4          6          8        </a:t>
                </a:r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3FF40054-DFA2-1646-A96D-DE130D6D4A29}"/>
                  </a:ext>
                </a:extLst>
              </p:cNvPr>
              <p:cNvSpPr txBox="1"/>
              <p:nvPr/>
            </p:nvSpPr>
            <p:spPr>
              <a:xfrm>
                <a:off x="9196170" y="4706930"/>
                <a:ext cx="495115" cy="2159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sz="1100" b="1"/>
                  <a:t>Time [ns]</a:t>
                </a: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EB065FF6-8032-114C-B436-98C1EEF23A56}"/>
                </a:ext>
              </a:extLst>
            </p:cNvPr>
            <p:cNvGrpSpPr/>
            <p:nvPr/>
          </p:nvGrpSpPr>
          <p:grpSpPr>
            <a:xfrm>
              <a:off x="6493232" y="5697266"/>
              <a:ext cx="3558011" cy="621686"/>
              <a:chOff x="8626969" y="4574839"/>
              <a:chExt cx="1629519" cy="341610"/>
            </a:xfrm>
          </p:grpSpPr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225A84AC-27EB-9F43-B943-1BF24EE1457B}"/>
                  </a:ext>
                </a:extLst>
              </p:cNvPr>
              <p:cNvSpPr txBox="1"/>
              <p:nvPr/>
            </p:nvSpPr>
            <p:spPr>
              <a:xfrm>
                <a:off x="8626969" y="4574839"/>
                <a:ext cx="1604327" cy="20922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 anchor="t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sz="1050" b="1"/>
                  <a:t>0          2         4          6          8        10</a:t>
                </a:r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8B13FB6C-5218-B64B-970D-271408F40EFC}"/>
                  </a:ext>
                </a:extLst>
              </p:cNvPr>
              <p:cNvSpPr txBox="1"/>
              <p:nvPr/>
            </p:nvSpPr>
            <p:spPr>
              <a:xfrm>
                <a:off x="9761373" y="4700544"/>
                <a:ext cx="495115" cy="2159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sz="1100" b="1"/>
                  <a:t>Time [ns]</a:t>
                </a:r>
              </a:p>
            </p:txBody>
          </p:sp>
        </p:grp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D4F1CECB-98B7-0E49-9D22-3E05371150AC}"/>
                </a:ext>
              </a:extLst>
            </p:cNvPr>
            <p:cNvSpPr txBox="1"/>
            <p:nvPr/>
          </p:nvSpPr>
          <p:spPr>
            <a:xfrm>
              <a:off x="6479188" y="3100802"/>
              <a:ext cx="3503005" cy="38076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 anchor="t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050" b="1"/>
                <a:t>0          2         4          6          8        10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1282BEA-369B-EC49-AD19-5A6CC656C22D}"/>
                </a:ext>
              </a:extLst>
            </p:cNvPr>
            <p:cNvSpPr txBox="1"/>
            <p:nvPr/>
          </p:nvSpPr>
          <p:spPr>
            <a:xfrm>
              <a:off x="2935903" y="3149773"/>
              <a:ext cx="3503005" cy="38076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 anchor="t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050" b="1"/>
                <a:t>0          2         4          6          8        10</a:t>
              </a:r>
            </a:p>
          </p:txBody>
        </p: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C6371D08-D0BF-934C-9587-D5067F49154E}"/>
                </a:ext>
              </a:extLst>
            </p:cNvPr>
            <p:cNvGrpSpPr/>
            <p:nvPr/>
          </p:nvGrpSpPr>
          <p:grpSpPr>
            <a:xfrm>
              <a:off x="2153894" y="861010"/>
              <a:ext cx="1048637" cy="2684253"/>
              <a:chOff x="8571824" y="4568481"/>
              <a:chExt cx="480261" cy="1474970"/>
            </a:xfrm>
          </p:grpSpPr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24FF2823-FDF6-B946-84A2-B9B5D2A01581}"/>
                  </a:ext>
                </a:extLst>
              </p:cNvPr>
              <p:cNvSpPr txBox="1"/>
              <p:nvPr/>
            </p:nvSpPr>
            <p:spPr>
              <a:xfrm>
                <a:off x="8714076" y="4574839"/>
                <a:ext cx="338009" cy="146861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 anchor="t">
                <a:spAutoFit/>
              </a:bodyPr>
              <a:lstStyle/>
              <a:p>
                <a:pPr algn="r">
                  <a:lnSpc>
                    <a:spcPct val="130000"/>
                  </a:lnSpc>
                </a:pPr>
                <a:r>
                  <a:rPr lang="en-US" sz="1050" b="1"/>
                  <a:t>60</a:t>
                </a:r>
              </a:p>
              <a:p>
                <a:pPr algn="r">
                  <a:lnSpc>
                    <a:spcPct val="130000"/>
                  </a:lnSpc>
                </a:pPr>
                <a:r>
                  <a:rPr lang="en-US" sz="1050" b="1"/>
                  <a:t>         </a:t>
                </a:r>
              </a:p>
              <a:p>
                <a:pPr algn="r">
                  <a:lnSpc>
                    <a:spcPct val="130000"/>
                  </a:lnSpc>
                </a:pPr>
                <a:r>
                  <a:rPr lang="en-US" sz="1050" b="1"/>
                  <a:t>40</a:t>
                </a:r>
              </a:p>
              <a:p>
                <a:pPr algn="r">
                  <a:lnSpc>
                    <a:spcPct val="130000"/>
                  </a:lnSpc>
                </a:pPr>
                <a:endParaRPr lang="en-US" sz="1050" b="1"/>
              </a:p>
              <a:p>
                <a:pPr algn="r">
                  <a:lnSpc>
                    <a:spcPct val="130000"/>
                  </a:lnSpc>
                </a:pPr>
                <a:r>
                  <a:rPr lang="en-US" sz="1050" b="1"/>
                  <a:t>20</a:t>
                </a:r>
              </a:p>
              <a:p>
                <a:pPr algn="r">
                  <a:lnSpc>
                    <a:spcPct val="130000"/>
                  </a:lnSpc>
                </a:pPr>
                <a:endParaRPr lang="en-US" sz="1050" b="1"/>
              </a:p>
              <a:p>
                <a:pPr algn="r">
                  <a:lnSpc>
                    <a:spcPct val="130000"/>
                  </a:lnSpc>
                </a:pPr>
                <a:r>
                  <a:rPr lang="en-US" sz="1050" b="1"/>
                  <a:t>0</a:t>
                </a:r>
              </a:p>
              <a:p>
                <a:pPr algn="r">
                  <a:lnSpc>
                    <a:spcPct val="130000"/>
                  </a:lnSpc>
                </a:pPr>
                <a:endParaRPr lang="en-US" sz="1050" b="1"/>
              </a:p>
              <a:p>
                <a:pPr algn="r">
                  <a:lnSpc>
                    <a:spcPct val="130000"/>
                  </a:lnSpc>
                </a:pPr>
                <a:r>
                  <a:rPr lang="en-US" sz="1050" b="1"/>
                  <a:t>-20</a:t>
                </a:r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AC245A6A-0A91-F442-A0EB-EF7C40E44AF8}"/>
                  </a:ext>
                </a:extLst>
              </p:cNvPr>
              <p:cNvSpPr txBox="1"/>
              <p:nvPr/>
            </p:nvSpPr>
            <p:spPr>
              <a:xfrm rot="16200000">
                <a:off x="8193678" y="4946627"/>
                <a:ext cx="939686" cy="1833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>
                  <a:lnSpc>
                    <a:spcPct val="130000"/>
                  </a:lnSpc>
                </a:pPr>
                <a:r>
                  <a:rPr lang="en-US" sz="1100" b="1"/>
                  <a:t>Amplitude [mV]</a:t>
                </a:r>
              </a:p>
            </p:txBody>
          </p: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3A3C4A67-4515-4F40-A6F3-5EFAFABE8F11}"/>
                </a:ext>
              </a:extLst>
            </p:cNvPr>
            <p:cNvSpPr txBox="1"/>
            <p:nvPr/>
          </p:nvSpPr>
          <p:spPr>
            <a:xfrm>
              <a:off x="6168825" y="845477"/>
              <a:ext cx="669431" cy="267268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 anchor="t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en-US" sz="1050" b="1"/>
                <a:t>60</a:t>
              </a:r>
            </a:p>
            <a:p>
              <a:pPr algn="r">
                <a:lnSpc>
                  <a:spcPct val="130000"/>
                </a:lnSpc>
              </a:pPr>
              <a:r>
                <a:rPr lang="en-US" sz="1050" b="1"/>
                <a:t>         </a:t>
              </a:r>
            </a:p>
            <a:p>
              <a:pPr algn="r">
                <a:lnSpc>
                  <a:spcPct val="130000"/>
                </a:lnSpc>
              </a:pPr>
              <a:r>
                <a:rPr lang="en-US" sz="1050" b="1"/>
                <a:t>40</a:t>
              </a:r>
            </a:p>
            <a:p>
              <a:pPr algn="r">
                <a:lnSpc>
                  <a:spcPct val="130000"/>
                </a:lnSpc>
              </a:pPr>
              <a:endParaRPr lang="en-US" sz="1050" b="1"/>
            </a:p>
            <a:p>
              <a:pPr algn="r">
                <a:lnSpc>
                  <a:spcPct val="130000"/>
                </a:lnSpc>
              </a:pPr>
              <a:r>
                <a:rPr lang="en-US" sz="1050" b="1"/>
                <a:t>20</a:t>
              </a:r>
            </a:p>
            <a:p>
              <a:pPr algn="r">
                <a:lnSpc>
                  <a:spcPct val="130000"/>
                </a:lnSpc>
              </a:pPr>
              <a:endParaRPr lang="en-US" sz="1050" b="1"/>
            </a:p>
            <a:p>
              <a:pPr algn="r">
                <a:lnSpc>
                  <a:spcPct val="130000"/>
                </a:lnSpc>
              </a:pPr>
              <a:r>
                <a:rPr lang="en-US" sz="1050" b="1"/>
                <a:t>0</a:t>
              </a:r>
            </a:p>
            <a:p>
              <a:pPr algn="r">
                <a:lnSpc>
                  <a:spcPct val="130000"/>
                </a:lnSpc>
              </a:pPr>
              <a:endParaRPr lang="en-US" sz="1050" b="1"/>
            </a:p>
            <a:p>
              <a:pPr algn="r">
                <a:lnSpc>
                  <a:spcPct val="130000"/>
                </a:lnSpc>
              </a:pPr>
              <a:r>
                <a:rPr lang="en-US" sz="1050" b="1"/>
                <a:t>-20</a:t>
              </a:r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F88ED6A4-4503-9449-9584-281FB4FA4780}"/>
                </a:ext>
              </a:extLst>
            </p:cNvPr>
            <p:cNvGrpSpPr/>
            <p:nvPr/>
          </p:nvGrpSpPr>
          <p:grpSpPr>
            <a:xfrm>
              <a:off x="2153894" y="3376800"/>
              <a:ext cx="911910" cy="2684253"/>
              <a:chOff x="8634443" y="4568481"/>
              <a:chExt cx="417642" cy="1474970"/>
            </a:xfrm>
          </p:grpSpPr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271E9BC0-2A3E-F848-82CD-7A2F0A18CAA3}"/>
                  </a:ext>
                </a:extLst>
              </p:cNvPr>
              <p:cNvSpPr txBox="1"/>
              <p:nvPr/>
            </p:nvSpPr>
            <p:spPr>
              <a:xfrm>
                <a:off x="8714076" y="4574839"/>
                <a:ext cx="338009" cy="146861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 anchor="t">
                <a:spAutoFit/>
              </a:bodyPr>
              <a:lstStyle/>
              <a:p>
                <a:pPr algn="r">
                  <a:lnSpc>
                    <a:spcPct val="130000"/>
                  </a:lnSpc>
                </a:pPr>
                <a:r>
                  <a:rPr lang="en-US" sz="1050" b="1"/>
                  <a:t>60</a:t>
                </a:r>
              </a:p>
              <a:p>
                <a:pPr algn="r">
                  <a:lnSpc>
                    <a:spcPct val="130000"/>
                  </a:lnSpc>
                </a:pPr>
                <a:r>
                  <a:rPr lang="en-US" sz="1050" b="1"/>
                  <a:t>         </a:t>
                </a:r>
              </a:p>
              <a:p>
                <a:pPr algn="r">
                  <a:lnSpc>
                    <a:spcPct val="130000"/>
                  </a:lnSpc>
                </a:pPr>
                <a:r>
                  <a:rPr lang="en-US" sz="1050" b="1"/>
                  <a:t>40</a:t>
                </a:r>
              </a:p>
              <a:p>
                <a:pPr algn="r">
                  <a:lnSpc>
                    <a:spcPct val="130000"/>
                  </a:lnSpc>
                </a:pPr>
                <a:endParaRPr lang="en-US" sz="1050" b="1"/>
              </a:p>
              <a:p>
                <a:pPr algn="r">
                  <a:lnSpc>
                    <a:spcPct val="130000"/>
                  </a:lnSpc>
                </a:pPr>
                <a:r>
                  <a:rPr lang="en-US" sz="1050" b="1"/>
                  <a:t>20</a:t>
                </a:r>
              </a:p>
              <a:p>
                <a:pPr algn="r">
                  <a:lnSpc>
                    <a:spcPct val="130000"/>
                  </a:lnSpc>
                </a:pPr>
                <a:endParaRPr lang="en-US" sz="1050" b="1"/>
              </a:p>
              <a:p>
                <a:pPr algn="r">
                  <a:lnSpc>
                    <a:spcPct val="130000"/>
                  </a:lnSpc>
                </a:pPr>
                <a:r>
                  <a:rPr lang="en-US" sz="1050" b="1"/>
                  <a:t>0</a:t>
                </a:r>
              </a:p>
              <a:p>
                <a:pPr algn="r">
                  <a:lnSpc>
                    <a:spcPct val="130000"/>
                  </a:lnSpc>
                </a:pPr>
                <a:endParaRPr lang="en-US" sz="1050" b="1"/>
              </a:p>
              <a:p>
                <a:pPr algn="r">
                  <a:lnSpc>
                    <a:spcPct val="130000"/>
                  </a:lnSpc>
                </a:pPr>
                <a:r>
                  <a:rPr lang="en-US" sz="1050" b="1"/>
                  <a:t>-20</a:t>
                </a: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BA0FCBBF-F41C-EB48-9B81-0F7A14ADC746}"/>
                  </a:ext>
                </a:extLst>
              </p:cNvPr>
              <p:cNvSpPr txBox="1"/>
              <p:nvPr/>
            </p:nvSpPr>
            <p:spPr>
              <a:xfrm rot="16200000">
                <a:off x="8256297" y="4946627"/>
                <a:ext cx="939686" cy="1833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>
                  <a:lnSpc>
                    <a:spcPct val="130000"/>
                  </a:lnSpc>
                </a:pPr>
                <a:r>
                  <a:rPr lang="en-US" sz="1100" b="1"/>
                  <a:t>Amplitude [mV]</a:t>
                </a:r>
              </a:p>
            </p:txBody>
          </p:sp>
        </p:grp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E9A4AC68-00B8-5D45-8A24-26D39E2DDBE3}"/>
                </a:ext>
              </a:extLst>
            </p:cNvPr>
            <p:cNvSpPr txBox="1"/>
            <p:nvPr/>
          </p:nvSpPr>
          <p:spPr>
            <a:xfrm>
              <a:off x="6006617" y="3400725"/>
              <a:ext cx="707886" cy="267268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 anchor="t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en-US" sz="1050" b="1"/>
                <a:t>60</a:t>
              </a:r>
            </a:p>
            <a:p>
              <a:pPr algn="r">
                <a:lnSpc>
                  <a:spcPct val="130000"/>
                </a:lnSpc>
              </a:pPr>
              <a:r>
                <a:rPr lang="en-US" sz="1050" b="1"/>
                <a:t>         </a:t>
              </a:r>
            </a:p>
            <a:p>
              <a:pPr algn="r">
                <a:lnSpc>
                  <a:spcPct val="130000"/>
                </a:lnSpc>
              </a:pPr>
              <a:r>
                <a:rPr lang="en-US" sz="1050" b="1"/>
                <a:t>40</a:t>
              </a:r>
            </a:p>
            <a:p>
              <a:pPr algn="r">
                <a:lnSpc>
                  <a:spcPct val="130000"/>
                </a:lnSpc>
              </a:pPr>
              <a:endParaRPr lang="en-US" sz="1050" b="1"/>
            </a:p>
            <a:p>
              <a:pPr algn="r">
                <a:lnSpc>
                  <a:spcPct val="130000"/>
                </a:lnSpc>
              </a:pPr>
              <a:r>
                <a:rPr lang="en-US" sz="1050" b="1"/>
                <a:t>20</a:t>
              </a:r>
            </a:p>
            <a:p>
              <a:pPr algn="r">
                <a:lnSpc>
                  <a:spcPct val="130000"/>
                </a:lnSpc>
              </a:pPr>
              <a:endParaRPr lang="en-US" sz="1050" b="1"/>
            </a:p>
            <a:p>
              <a:pPr algn="r">
                <a:lnSpc>
                  <a:spcPct val="130000"/>
                </a:lnSpc>
              </a:pPr>
              <a:r>
                <a:rPr lang="en-US" sz="1050" b="1"/>
                <a:t>0</a:t>
              </a:r>
            </a:p>
            <a:p>
              <a:pPr algn="r">
                <a:lnSpc>
                  <a:spcPct val="130000"/>
                </a:lnSpc>
              </a:pPr>
              <a:endParaRPr lang="en-US" sz="1050" b="1"/>
            </a:p>
            <a:p>
              <a:pPr algn="r">
                <a:lnSpc>
                  <a:spcPct val="130000"/>
                </a:lnSpc>
              </a:pPr>
              <a:r>
                <a:rPr lang="en-US" sz="1050" b="1"/>
                <a:t>-20</a:t>
              </a:r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0BA37416-328E-624D-92DB-4EFE115E47E7}"/>
                </a:ext>
              </a:extLst>
            </p:cNvPr>
            <p:cNvGrpSpPr/>
            <p:nvPr/>
          </p:nvGrpSpPr>
          <p:grpSpPr>
            <a:xfrm>
              <a:off x="4350564" y="2805148"/>
              <a:ext cx="2714642" cy="1862553"/>
              <a:chOff x="9530950" y="3160832"/>
              <a:chExt cx="873669" cy="777377"/>
            </a:xfrm>
          </p:grpSpPr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3080F381-5238-4E4B-A3AE-790AF3B43BF9}"/>
                  </a:ext>
                </a:extLst>
              </p:cNvPr>
              <p:cNvGrpSpPr/>
              <p:nvPr/>
            </p:nvGrpSpPr>
            <p:grpSpPr>
              <a:xfrm>
                <a:off x="9530950" y="3160832"/>
                <a:ext cx="873669" cy="777377"/>
                <a:chOff x="4910536" y="1755827"/>
                <a:chExt cx="2907912" cy="2496412"/>
              </a:xfrm>
            </p:grpSpPr>
            <p:pic>
              <p:nvPicPr>
                <p:cNvPr id="33" name="Immagine 10" descr="Immagine che contiene sedendo, nero, monitor, computer&#10;&#10;Descrizione generata automaticamente">
                  <a:extLst>
                    <a:ext uri="{FF2B5EF4-FFF2-40B4-BE49-F238E27FC236}">
                      <a16:creationId xmlns:a16="http://schemas.microsoft.com/office/drawing/2014/main" id="{B8EC9278-3D8E-CA4A-9F88-5D93A5CF43A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6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4910536" y="1755827"/>
                  <a:ext cx="2907912" cy="2496412"/>
                </a:xfrm>
                <a:prstGeom prst="rect">
                  <a:avLst/>
                </a:prstGeom>
                <a:ln>
                  <a:noFill/>
                </a:ln>
              </p:spPr>
            </p:pic>
            <p:sp>
              <p:nvSpPr>
                <p:cNvPr id="34" name="Ovale 6">
                  <a:extLst>
                    <a:ext uri="{FF2B5EF4-FFF2-40B4-BE49-F238E27FC236}">
                      <a16:creationId xmlns:a16="http://schemas.microsoft.com/office/drawing/2014/main" id="{024A9292-4CC4-2140-AACA-F298A142FC35}"/>
                    </a:ext>
                  </a:extLst>
                </p:cNvPr>
                <p:cNvSpPr/>
                <p:nvPr/>
              </p:nvSpPr>
              <p:spPr>
                <a:xfrm>
                  <a:off x="6033969" y="3188043"/>
                  <a:ext cx="153229" cy="193006"/>
                </a:xfrm>
                <a:custGeom>
                  <a:avLst/>
                  <a:gdLst>
                    <a:gd name="connsiteX0" fmla="*/ 0 w 153229"/>
                    <a:gd name="connsiteY0" fmla="*/ 96503 h 193006"/>
                    <a:gd name="connsiteX1" fmla="*/ 76615 w 153229"/>
                    <a:gd name="connsiteY1" fmla="*/ 0 h 193006"/>
                    <a:gd name="connsiteX2" fmla="*/ 153230 w 153229"/>
                    <a:gd name="connsiteY2" fmla="*/ 96503 h 193006"/>
                    <a:gd name="connsiteX3" fmla="*/ 76615 w 153229"/>
                    <a:gd name="connsiteY3" fmla="*/ 193006 h 193006"/>
                    <a:gd name="connsiteX4" fmla="*/ 0 w 153229"/>
                    <a:gd name="connsiteY4" fmla="*/ 96503 h 193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3229" h="193006" fill="none" extrusionOk="0">
                      <a:moveTo>
                        <a:pt x="0" y="96503"/>
                      </a:moveTo>
                      <a:cubicBezTo>
                        <a:pt x="2628" y="43518"/>
                        <a:pt x="34872" y="-1174"/>
                        <a:pt x="76615" y="0"/>
                      </a:cubicBezTo>
                      <a:cubicBezTo>
                        <a:pt x="109128" y="-1501"/>
                        <a:pt x="147950" y="48177"/>
                        <a:pt x="153230" y="96503"/>
                      </a:cubicBezTo>
                      <a:cubicBezTo>
                        <a:pt x="153153" y="149070"/>
                        <a:pt x="115875" y="197249"/>
                        <a:pt x="76615" y="193006"/>
                      </a:cubicBezTo>
                      <a:cubicBezTo>
                        <a:pt x="35939" y="193922"/>
                        <a:pt x="1833" y="150241"/>
                        <a:pt x="0" y="96503"/>
                      </a:cubicBezTo>
                      <a:close/>
                    </a:path>
                    <a:path w="153229" h="193006" stroke="0" extrusionOk="0">
                      <a:moveTo>
                        <a:pt x="0" y="96503"/>
                      </a:moveTo>
                      <a:cubicBezTo>
                        <a:pt x="-4993" y="40126"/>
                        <a:pt x="33525" y="292"/>
                        <a:pt x="76615" y="0"/>
                      </a:cubicBezTo>
                      <a:cubicBezTo>
                        <a:pt x="123769" y="1019"/>
                        <a:pt x="145363" y="43456"/>
                        <a:pt x="153230" y="96503"/>
                      </a:cubicBezTo>
                      <a:cubicBezTo>
                        <a:pt x="149739" y="153209"/>
                        <a:pt x="118014" y="198058"/>
                        <a:pt x="76615" y="193006"/>
                      </a:cubicBezTo>
                      <a:cubicBezTo>
                        <a:pt x="28106" y="189616"/>
                        <a:pt x="4603" y="151999"/>
                        <a:pt x="0" y="96503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bg1"/>
                  </a:solidFill>
                  <a:extLst>
                    <a:ext uri="{C807C97D-BFC1-408E-A445-0C87EB9F89A2}">
                      <ask:lineSketchStyleProps xmlns:ask="http://schemas.microsoft.com/office/drawing/2018/sketchyshapes" sd="1219033472">
                        <a:prstGeom prst="ellipse">
                          <a:avLst/>
                        </a:prstGeom>
                        <ask:type>
                          <ask:lineSketchCurved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 sz="2400"/>
                </a:p>
              </p:txBody>
            </p:sp>
            <p:sp>
              <p:nvSpPr>
                <p:cNvPr id="35" name="Rectangle 34">
                  <a:extLst>
                    <a:ext uri="{FF2B5EF4-FFF2-40B4-BE49-F238E27FC236}">
                      <a16:creationId xmlns:a16="http://schemas.microsoft.com/office/drawing/2014/main" id="{1AA4C315-CC1A-BF48-B53B-8D046EA2BE39}"/>
                    </a:ext>
                  </a:extLst>
                </p:cNvPr>
                <p:cNvSpPr/>
                <p:nvPr/>
              </p:nvSpPr>
              <p:spPr>
                <a:xfrm>
                  <a:off x="6214117" y="2823403"/>
                  <a:ext cx="297076" cy="249075"/>
                </a:xfrm>
                <a:prstGeom prst="rect">
                  <a:avLst/>
                </a:prstGeom>
                <a:solidFill>
                  <a:srgbClr val="92D050"/>
                </a:solidFill>
                <a:ln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6" name="Rectangle 35">
                  <a:extLst>
                    <a:ext uri="{FF2B5EF4-FFF2-40B4-BE49-F238E27FC236}">
                      <a16:creationId xmlns:a16="http://schemas.microsoft.com/office/drawing/2014/main" id="{A97D0083-0117-1740-A8E1-A47943450628}"/>
                    </a:ext>
                  </a:extLst>
                </p:cNvPr>
                <p:cNvSpPr/>
                <p:nvPr/>
              </p:nvSpPr>
              <p:spPr>
                <a:xfrm>
                  <a:off x="6217319" y="3394294"/>
                  <a:ext cx="297076" cy="249075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7" name="Rectangle 36">
                  <a:extLst>
                    <a:ext uri="{FF2B5EF4-FFF2-40B4-BE49-F238E27FC236}">
                      <a16:creationId xmlns:a16="http://schemas.microsoft.com/office/drawing/2014/main" id="{ADA29AE9-C4BB-114E-A30D-629B481B90E1}"/>
                    </a:ext>
                  </a:extLst>
                </p:cNvPr>
                <p:cNvSpPr/>
                <p:nvPr/>
              </p:nvSpPr>
              <p:spPr>
                <a:xfrm>
                  <a:off x="5603144" y="3405066"/>
                  <a:ext cx="297076" cy="249075"/>
                </a:xfrm>
                <a:prstGeom prst="rect">
                  <a:avLst/>
                </a:prstGeom>
                <a:solidFill>
                  <a:srgbClr val="7030A0"/>
                </a:solidFill>
                <a:ln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8" name="Rectangle 37">
                  <a:extLst>
                    <a:ext uri="{FF2B5EF4-FFF2-40B4-BE49-F238E27FC236}">
                      <a16:creationId xmlns:a16="http://schemas.microsoft.com/office/drawing/2014/main" id="{4977FA09-B9E8-734A-B19D-45CE769E5F07}"/>
                    </a:ext>
                  </a:extLst>
                </p:cNvPr>
                <p:cNvSpPr/>
                <p:nvPr/>
              </p:nvSpPr>
              <p:spPr>
                <a:xfrm>
                  <a:off x="5597579" y="2825462"/>
                  <a:ext cx="297076" cy="249075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95968DAB-900C-E34A-B272-5A081170B07F}"/>
                  </a:ext>
                </a:extLst>
              </p:cNvPr>
              <p:cNvSpPr txBox="1"/>
              <p:nvPr/>
            </p:nvSpPr>
            <p:spPr>
              <a:xfrm>
                <a:off x="9628995" y="3348127"/>
                <a:ext cx="140691" cy="2349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b="1">
                    <a:solidFill>
                      <a:schemeClr val="bg1"/>
                    </a:solidFill>
                  </a:rPr>
                  <a:t>1</a:t>
                </a: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F6D685D5-2075-964D-844E-03ACA6B2A60B}"/>
                  </a:ext>
                </a:extLst>
              </p:cNvPr>
              <p:cNvSpPr txBox="1"/>
              <p:nvPr/>
            </p:nvSpPr>
            <p:spPr>
              <a:xfrm>
                <a:off x="9976619" y="3344233"/>
                <a:ext cx="140691" cy="2349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b="1">
                    <a:solidFill>
                      <a:schemeClr val="bg1"/>
                    </a:solidFill>
                  </a:rPr>
                  <a:t>2</a:t>
                </a: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DBD990E0-3342-E348-8B54-6279A4729846}"/>
                  </a:ext>
                </a:extLst>
              </p:cNvPr>
              <p:cNvSpPr txBox="1"/>
              <p:nvPr/>
            </p:nvSpPr>
            <p:spPr>
              <a:xfrm>
                <a:off x="9979797" y="3580460"/>
                <a:ext cx="140691" cy="2349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b="1">
                    <a:solidFill>
                      <a:schemeClr val="bg1"/>
                    </a:solidFill>
                  </a:rPr>
                  <a:t>4</a:t>
                </a: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1E3AAD96-C002-7546-81F9-0B9F945F637C}"/>
                  </a:ext>
                </a:extLst>
              </p:cNvPr>
              <p:cNvSpPr txBox="1"/>
              <p:nvPr/>
            </p:nvSpPr>
            <p:spPr>
              <a:xfrm>
                <a:off x="9617767" y="3585998"/>
                <a:ext cx="140691" cy="2349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b="1">
                    <a:solidFill>
                      <a:schemeClr val="bg1"/>
                    </a:solidFill>
                  </a:rPr>
                  <a:t>3</a:t>
                </a:r>
              </a:p>
            </p:txBody>
          </p:sp>
        </p:grp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26A307AC-F84F-924B-AC03-6B5EF4104BAA}"/>
                </a:ext>
              </a:extLst>
            </p:cNvPr>
            <p:cNvSpPr txBox="1"/>
            <p:nvPr/>
          </p:nvSpPr>
          <p:spPr>
            <a:xfrm>
              <a:off x="4280717" y="735572"/>
              <a:ext cx="960237" cy="28809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050" b="1">
                  <a:solidFill>
                    <a:schemeClr val="bg1"/>
                  </a:solidFill>
                </a:rPr>
                <a:t>P 1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313D973B-A5DD-3047-90C2-B1D0008E565E}"/>
                </a:ext>
              </a:extLst>
            </p:cNvPr>
            <p:cNvSpPr txBox="1"/>
            <p:nvPr/>
          </p:nvSpPr>
          <p:spPr>
            <a:xfrm>
              <a:off x="7851551" y="718325"/>
              <a:ext cx="1126827" cy="2700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000" b="1" dirty="0">
                  <a:solidFill>
                    <a:schemeClr val="bg1"/>
                  </a:solidFill>
                </a:rPr>
                <a:t>Pad 1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A376CE2-0D19-0C46-97E5-F81926C7896E}"/>
                </a:ext>
              </a:extLst>
            </p:cNvPr>
            <p:cNvSpPr txBox="1"/>
            <p:nvPr/>
          </p:nvSpPr>
          <p:spPr>
            <a:xfrm>
              <a:off x="9296774" y="1077435"/>
              <a:ext cx="1130087" cy="56292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b="1"/>
                <a:t>Pad 2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9FA3650B-9A17-1A44-AE54-5FA644B43896}"/>
                </a:ext>
              </a:extLst>
            </p:cNvPr>
            <p:cNvSpPr txBox="1"/>
            <p:nvPr/>
          </p:nvSpPr>
          <p:spPr>
            <a:xfrm>
              <a:off x="10122739" y="1651624"/>
              <a:ext cx="2023758" cy="69724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600" b="1"/>
                <a:t>50-mm thick RSD,</a:t>
              </a:r>
            </a:p>
            <a:p>
              <a:pPr>
                <a:lnSpc>
                  <a:spcPct val="130000"/>
                </a:lnSpc>
              </a:pPr>
              <a:r>
                <a:rPr lang="en-US" sz="1600" b="1"/>
                <a:t>Gain ~ 20</a:t>
              </a: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9404888" y="3453542"/>
              <a:ext cx="916984" cy="839489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endParaRPr lang="en-GB" b="1" dirty="0">
                <a:solidFill>
                  <a:srgbClr val="800000"/>
                </a:solidFill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7A376CE2-0D19-0C46-97E5-F81926C7896E}"/>
                </a:ext>
              </a:extLst>
            </p:cNvPr>
            <p:cNvSpPr txBox="1"/>
            <p:nvPr/>
          </p:nvSpPr>
          <p:spPr>
            <a:xfrm>
              <a:off x="9278692" y="3585581"/>
              <a:ext cx="813043" cy="41216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b="1" dirty="0"/>
                <a:t>Pad 4</a:t>
              </a: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5765368" y="893738"/>
              <a:ext cx="725839" cy="749082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endParaRPr lang="en-GB" b="1" dirty="0">
                <a:solidFill>
                  <a:srgbClr val="8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6035407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085216C-463F-B84B-9BBF-DC7114EDAA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6240" y="898292"/>
            <a:ext cx="9657144" cy="3802150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98E60C6C-F074-E64F-8A15-F14416C89F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2497" y="0"/>
            <a:ext cx="9346272" cy="667871"/>
          </a:xfrm>
        </p:spPr>
        <p:txBody>
          <a:bodyPr anchor="ctr"/>
          <a:lstStyle/>
          <a:p>
            <a:r>
              <a:rPr lang="en-US" sz="3200" b="1" dirty="0">
                <a:solidFill>
                  <a:schemeClr val="tx1"/>
                </a:solidFill>
              </a:rPr>
              <a:t>Summary of RSD position resolution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F0EF3E2-6ABA-EA46-B009-29495A51A631}"/>
              </a:ext>
            </a:extLst>
          </p:cNvPr>
          <p:cNvSpPr txBox="1"/>
          <p:nvPr/>
        </p:nvSpPr>
        <p:spPr>
          <a:xfrm>
            <a:off x="1494947" y="4855478"/>
            <a:ext cx="9143850" cy="13726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000" b="1" dirty="0">
                <a:sym typeface="Wingdings" pitchFamily="2" charset="2"/>
              </a:rPr>
              <a:t>RSDs reach a spatial resolution that is about 5% of the inter-pad distance</a:t>
            </a:r>
          </a:p>
          <a:p>
            <a:pPr>
              <a:lnSpc>
                <a:spcPct val="130000"/>
              </a:lnSpc>
            </a:pPr>
            <a:r>
              <a:rPr lang="en-US" sz="2000" b="1" dirty="0">
                <a:sym typeface="Wingdings" pitchFamily="2" charset="2"/>
              </a:rPr>
              <a:t>	 ~ 5 </a:t>
            </a:r>
            <a:r>
              <a:rPr lang="en-US" sz="2400" b="1" dirty="0">
                <a:latin typeface="Symbol" pitchFamily="2" charset="2"/>
                <a:sym typeface="Wingdings" pitchFamily="2" charset="2"/>
              </a:rPr>
              <a:t>m</a:t>
            </a:r>
            <a:r>
              <a:rPr lang="en-US" sz="2000" b="1" dirty="0">
                <a:sym typeface="Wingdings" pitchFamily="2" charset="2"/>
              </a:rPr>
              <a:t>m resolution with 150 </a:t>
            </a:r>
            <a:r>
              <a:rPr lang="en-US" sz="2400" b="1" dirty="0">
                <a:latin typeface="Symbol" pitchFamily="2" charset="2"/>
                <a:sym typeface="Wingdings" pitchFamily="2" charset="2"/>
              </a:rPr>
              <a:t>m</a:t>
            </a:r>
            <a:r>
              <a:rPr lang="en-US" sz="2000" b="1" dirty="0">
                <a:sym typeface="Wingdings" pitchFamily="2" charset="2"/>
              </a:rPr>
              <a:t>m pitch</a:t>
            </a:r>
          </a:p>
          <a:p>
            <a:pPr>
              <a:lnSpc>
                <a:spcPct val="130000"/>
              </a:lnSpc>
            </a:pPr>
            <a:r>
              <a:rPr lang="en-US" sz="2000" b="1" dirty="0">
                <a:sym typeface="Wingdings" pitchFamily="2" charset="2"/>
              </a:rPr>
              <a:t>RSDs have the “usual” LGAD temporal resolution of 30-40 </a:t>
            </a:r>
            <a:r>
              <a:rPr lang="en-US" sz="2000" b="1" dirty="0" err="1">
                <a:sym typeface="Wingdings" pitchFamily="2" charset="2"/>
              </a:rPr>
              <a:t>ps</a:t>
            </a:r>
            <a:r>
              <a:rPr lang="en-US" sz="2000" b="1" dirty="0">
                <a:sym typeface="Wingdings" pitchFamily="2" charset="2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93488913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>
            <a:extLst>
              <a:ext uri="{FF2B5EF4-FFF2-40B4-BE49-F238E27FC236}">
                <a16:creationId xmlns:a16="http://schemas.microsoft.com/office/drawing/2014/main" id="{CF505194-BB40-6342-9826-DB2E5E10595C}"/>
              </a:ext>
            </a:extLst>
          </p:cNvPr>
          <p:cNvSpPr txBox="1">
            <a:spLocks/>
          </p:cNvSpPr>
          <p:nvPr/>
        </p:nvSpPr>
        <p:spPr>
          <a:xfrm>
            <a:off x="11176866" y="6541558"/>
            <a:ext cx="744201" cy="316442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D42BACD5-DBBC-4041-9454-70A8D25A0F7B}" type="slidenum">
              <a:rPr lang="en-US" smtClean="0"/>
              <a:pPr algn="r"/>
              <a:t>12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687A878-DE8B-D540-88E9-0185EACC501F}"/>
              </a:ext>
            </a:extLst>
          </p:cNvPr>
          <p:cNvSpPr txBox="1"/>
          <p:nvPr/>
        </p:nvSpPr>
        <p:spPr>
          <a:xfrm>
            <a:off x="419502" y="1147114"/>
            <a:ext cx="6614282" cy="2012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000" b="1" dirty="0"/>
              <a:t>Very important point</a:t>
            </a:r>
            <a:r>
              <a:rPr lang="en-US" sz="2000" dirty="0"/>
              <a:t>: in hybrid technology (sensor bump-bonded to the ASIC), </a:t>
            </a:r>
            <a:r>
              <a:rPr lang="en-US" sz="2000" b="1" dirty="0">
                <a:solidFill>
                  <a:schemeClr val="accent1"/>
                </a:solidFill>
              </a:rPr>
              <a:t>the area available for each read-out channel  is identical to the pixel area</a:t>
            </a:r>
            <a:r>
              <a:rPr lang="en-US" sz="2000" dirty="0"/>
              <a:t> </a:t>
            </a:r>
          </a:p>
          <a:p>
            <a:pPr>
              <a:lnSpc>
                <a:spcPct val="130000"/>
              </a:lnSpc>
            </a:pPr>
            <a:endParaRPr lang="en-US" b="1" dirty="0">
              <a:solidFill>
                <a:srgbClr val="800000"/>
              </a:solidFill>
              <a:sym typeface="Wingdings"/>
            </a:endParaRPr>
          </a:p>
          <a:p>
            <a:pPr>
              <a:lnSpc>
                <a:spcPct val="130000"/>
              </a:lnSpc>
            </a:pPr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B4907ED-BFB2-A646-9629-87707EF6E01E}"/>
              </a:ext>
            </a:extLst>
          </p:cNvPr>
          <p:cNvGrpSpPr/>
          <p:nvPr/>
        </p:nvGrpSpPr>
        <p:grpSpPr>
          <a:xfrm>
            <a:off x="7353598" y="3443703"/>
            <a:ext cx="4698714" cy="1712244"/>
            <a:chOff x="2008415" y="2818643"/>
            <a:chExt cx="9667286" cy="3722915"/>
          </a:xfrm>
        </p:grpSpPr>
        <p:sp>
          <p:nvSpPr>
            <p:cNvPr id="17" name="Cube 16">
              <a:extLst>
                <a:ext uri="{FF2B5EF4-FFF2-40B4-BE49-F238E27FC236}">
                  <a16:creationId xmlns:a16="http://schemas.microsoft.com/office/drawing/2014/main" id="{AFFEF2C2-9C33-A641-AB6A-965A50E53B57}"/>
                </a:ext>
              </a:extLst>
            </p:cNvPr>
            <p:cNvSpPr/>
            <p:nvPr/>
          </p:nvSpPr>
          <p:spPr>
            <a:xfrm>
              <a:off x="2008415" y="2818643"/>
              <a:ext cx="9667286" cy="3722915"/>
            </a:xfrm>
            <a:prstGeom prst="cube">
              <a:avLst>
                <a:gd name="adj" fmla="val 93376"/>
              </a:avLst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8" name="Parallelogram 17">
              <a:extLst>
                <a:ext uri="{FF2B5EF4-FFF2-40B4-BE49-F238E27FC236}">
                  <a16:creationId xmlns:a16="http://schemas.microsoft.com/office/drawing/2014/main" id="{91481EA6-4BF1-454D-B494-8A43B7E99D92}"/>
                </a:ext>
              </a:extLst>
            </p:cNvPr>
            <p:cNvSpPr/>
            <p:nvPr/>
          </p:nvSpPr>
          <p:spPr>
            <a:xfrm>
              <a:off x="6417129" y="4970763"/>
              <a:ext cx="2541344" cy="1199847"/>
            </a:xfrm>
            <a:prstGeom prst="parallelogram">
              <a:avLst>
                <a:gd name="adj" fmla="val 101984"/>
              </a:avLst>
            </a:prstGeom>
            <a:solidFill>
              <a:schemeClr val="bg2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9" name="Parallelogram 18">
              <a:extLst>
                <a:ext uri="{FF2B5EF4-FFF2-40B4-BE49-F238E27FC236}">
                  <a16:creationId xmlns:a16="http://schemas.microsoft.com/office/drawing/2014/main" id="{36E3E615-EC68-DF48-9E19-E784D693802E}"/>
                </a:ext>
              </a:extLst>
            </p:cNvPr>
            <p:cNvSpPr/>
            <p:nvPr/>
          </p:nvSpPr>
          <p:spPr>
            <a:xfrm>
              <a:off x="8120744" y="3097042"/>
              <a:ext cx="2541344" cy="1199847"/>
            </a:xfrm>
            <a:prstGeom prst="parallelogram">
              <a:avLst>
                <a:gd name="adj" fmla="val 101984"/>
              </a:avLst>
            </a:prstGeom>
            <a:solidFill>
              <a:schemeClr val="bg2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0" name="Parallelogram 19">
              <a:extLst>
                <a:ext uri="{FF2B5EF4-FFF2-40B4-BE49-F238E27FC236}">
                  <a16:creationId xmlns:a16="http://schemas.microsoft.com/office/drawing/2014/main" id="{368A6230-C019-194A-9866-067D776FAC21}"/>
                </a:ext>
              </a:extLst>
            </p:cNvPr>
            <p:cNvSpPr/>
            <p:nvPr/>
          </p:nvSpPr>
          <p:spPr>
            <a:xfrm>
              <a:off x="2942100" y="4970762"/>
              <a:ext cx="2541345" cy="1199847"/>
            </a:xfrm>
            <a:prstGeom prst="parallelogram">
              <a:avLst>
                <a:gd name="adj" fmla="val 101984"/>
              </a:avLst>
            </a:prstGeom>
            <a:solidFill>
              <a:schemeClr val="bg2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1" name="Parallelogram 20">
              <a:extLst>
                <a:ext uri="{FF2B5EF4-FFF2-40B4-BE49-F238E27FC236}">
                  <a16:creationId xmlns:a16="http://schemas.microsoft.com/office/drawing/2014/main" id="{B134A448-6833-7C4F-8515-D8E71E4A1D01}"/>
                </a:ext>
              </a:extLst>
            </p:cNvPr>
            <p:cNvSpPr/>
            <p:nvPr/>
          </p:nvSpPr>
          <p:spPr>
            <a:xfrm>
              <a:off x="3988805" y="3089444"/>
              <a:ext cx="5275063" cy="1881317"/>
            </a:xfrm>
            <a:prstGeom prst="parallelogram">
              <a:avLst>
                <a:gd name="adj" fmla="val 101984"/>
              </a:avLst>
            </a:prstGeom>
            <a:noFill/>
            <a:ln w="38100">
              <a:solidFill>
                <a:schemeClr val="accent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chemeClr val="accent1"/>
                  </a:solidFill>
                </a:rPr>
                <a:t>ASIC channel area</a:t>
              </a:r>
            </a:p>
            <a:p>
              <a:pPr algn="ctr"/>
              <a:r>
                <a:rPr lang="en-US" sz="1400" b="1" dirty="0">
                  <a:solidFill>
                    <a:schemeClr val="accent1"/>
                  </a:solidFill>
                </a:rPr>
                <a:t>150 x 150 um</a:t>
              </a:r>
              <a:r>
                <a:rPr lang="en-US" sz="1400" b="1" baseline="30000" dirty="0">
                  <a:solidFill>
                    <a:schemeClr val="accent1"/>
                  </a:solidFill>
                </a:rPr>
                <a:t>2</a:t>
              </a:r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DB8111DC-E296-2044-AB8B-7381782A2043}"/>
              </a:ext>
            </a:extLst>
          </p:cNvPr>
          <p:cNvSpPr/>
          <p:nvPr/>
        </p:nvSpPr>
        <p:spPr>
          <a:xfrm>
            <a:off x="462146" y="2782667"/>
            <a:ext cx="6614282" cy="3053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000" b="1" dirty="0">
                <a:solidFill>
                  <a:schemeClr val="accent1"/>
                </a:solidFill>
              </a:rPr>
              <a:t>Assuming a goal of ~ 5 </a:t>
            </a:r>
            <a:r>
              <a:rPr lang="en-US" sz="2000" b="1" dirty="0">
                <a:solidFill>
                  <a:schemeClr val="accent1"/>
                </a:solidFill>
                <a:latin typeface="Symbol" pitchFamily="2" charset="2"/>
              </a:rPr>
              <a:t>m</a:t>
            </a:r>
            <a:r>
              <a:rPr lang="en-US" sz="2000" b="1" dirty="0">
                <a:solidFill>
                  <a:schemeClr val="accent1"/>
                </a:solidFill>
              </a:rPr>
              <a:t>m spatial resolution,</a:t>
            </a:r>
          </a:p>
          <a:p>
            <a:pPr>
              <a:lnSpc>
                <a:spcPct val="130000"/>
              </a:lnSpc>
            </a:pPr>
            <a:r>
              <a:rPr lang="en-US" sz="2000" b="1" dirty="0">
                <a:solidFill>
                  <a:schemeClr val="accent1"/>
                </a:solidFill>
              </a:rPr>
              <a:t> the RSD pitch can be 150-200 </a:t>
            </a:r>
            <a:r>
              <a:rPr lang="en-US" sz="2000" b="1" dirty="0">
                <a:solidFill>
                  <a:schemeClr val="accent1"/>
                </a:solidFill>
                <a:latin typeface="Symbol" pitchFamily="2" charset="2"/>
              </a:rPr>
              <a:t>m</a:t>
            </a:r>
            <a:r>
              <a:rPr lang="en-US" sz="2000" b="1" dirty="0">
                <a:solidFill>
                  <a:schemeClr val="accent1"/>
                </a:solidFill>
              </a:rPr>
              <a:t>m 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è"/>
            </a:pPr>
            <a:r>
              <a:rPr lang="en-US" dirty="0">
                <a:sym typeface="Wingdings" pitchFamily="2" charset="2"/>
              </a:rPr>
              <a:t>At least a factor of 10-20 more space than using binary readout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è"/>
            </a:pPr>
            <a:r>
              <a:rPr lang="en-US" dirty="0">
                <a:sym typeface="Wingdings" pitchFamily="2" charset="2"/>
              </a:rPr>
              <a:t>Can concentrate the power available for that area into a single channel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è"/>
            </a:pPr>
            <a:r>
              <a:rPr lang="en-US" dirty="0">
                <a:sym typeface="Wingdings" pitchFamily="2" charset="2"/>
              </a:rPr>
              <a:t>The needed circuits for timing might actually fit</a:t>
            </a:r>
            <a:endParaRPr lang="en-US" dirty="0"/>
          </a:p>
          <a:p>
            <a:pPr>
              <a:lnSpc>
                <a:spcPct val="130000"/>
              </a:lnSpc>
            </a:pPr>
            <a:r>
              <a:rPr lang="en-US" dirty="0"/>
              <a:t> 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1D23078-296E-5849-A169-BF58949153DA}"/>
              </a:ext>
            </a:extLst>
          </p:cNvPr>
          <p:cNvSpPr/>
          <p:nvPr/>
        </p:nvSpPr>
        <p:spPr>
          <a:xfrm>
            <a:off x="7944199" y="2606469"/>
            <a:ext cx="3620413" cy="25940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Sensor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119DDB1A-7936-5643-B9DA-C242E7D01F8B}"/>
              </a:ext>
            </a:extLst>
          </p:cNvPr>
          <p:cNvSpPr/>
          <p:nvPr/>
        </p:nvSpPr>
        <p:spPr>
          <a:xfrm>
            <a:off x="8235957" y="2562184"/>
            <a:ext cx="454875" cy="45719"/>
          </a:xfrm>
          <a:prstGeom prst="rect">
            <a:avLst/>
          </a:prstGeom>
          <a:solidFill>
            <a:schemeClr val="accent5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A2C0E11-5090-F746-BEE0-FDF8A651F4C4}"/>
              </a:ext>
            </a:extLst>
          </p:cNvPr>
          <p:cNvSpPr/>
          <p:nvPr/>
        </p:nvSpPr>
        <p:spPr>
          <a:xfrm>
            <a:off x="9628807" y="2559003"/>
            <a:ext cx="454875" cy="45719"/>
          </a:xfrm>
          <a:prstGeom prst="rect">
            <a:avLst/>
          </a:prstGeom>
          <a:solidFill>
            <a:schemeClr val="accent5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A92BAB2-4630-234F-A8F2-2AC6BF9CDD16}"/>
              </a:ext>
            </a:extLst>
          </p:cNvPr>
          <p:cNvSpPr/>
          <p:nvPr/>
        </p:nvSpPr>
        <p:spPr>
          <a:xfrm>
            <a:off x="11021657" y="2555822"/>
            <a:ext cx="454875" cy="45719"/>
          </a:xfrm>
          <a:prstGeom prst="rect">
            <a:avLst/>
          </a:prstGeom>
          <a:solidFill>
            <a:schemeClr val="accent5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7" name="Chord 26">
            <a:extLst>
              <a:ext uri="{FF2B5EF4-FFF2-40B4-BE49-F238E27FC236}">
                <a16:creationId xmlns:a16="http://schemas.microsoft.com/office/drawing/2014/main" id="{6667271C-A576-B04E-AA45-5C7ACB643ECF}"/>
              </a:ext>
            </a:extLst>
          </p:cNvPr>
          <p:cNvSpPr/>
          <p:nvPr/>
        </p:nvSpPr>
        <p:spPr>
          <a:xfrm rot="5237057">
            <a:off x="8327289" y="2446883"/>
            <a:ext cx="297374" cy="222655"/>
          </a:xfrm>
          <a:prstGeom prst="chord">
            <a:avLst>
              <a:gd name="adj1" fmla="val 5610245"/>
              <a:gd name="adj2" fmla="val 16200000"/>
            </a:avLst>
          </a:prstGeom>
          <a:solidFill>
            <a:schemeClr val="bg2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8" name="Chord 27">
            <a:extLst>
              <a:ext uri="{FF2B5EF4-FFF2-40B4-BE49-F238E27FC236}">
                <a16:creationId xmlns:a16="http://schemas.microsoft.com/office/drawing/2014/main" id="{EF6D8475-E890-984A-BE83-EDC481F79D0D}"/>
              </a:ext>
            </a:extLst>
          </p:cNvPr>
          <p:cNvSpPr/>
          <p:nvPr/>
        </p:nvSpPr>
        <p:spPr>
          <a:xfrm rot="5237057">
            <a:off x="9694237" y="2444494"/>
            <a:ext cx="297374" cy="222655"/>
          </a:xfrm>
          <a:prstGeom prst="chord">
            <a:avLst>
              <a:gd name="adj1" fmla="val 5610245"/>
              <a:gd name="adj2" fmla="val 16200000"/>
            </a:avLst>
          </a:prstGeom>
          <a:solidFill>
            <a:schemeClr val="bg2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Chord 28">
            <a:extLst>
              <a:ext uri="{FF2B5EF4-FFF2-40B4-BE49-F238E27FC236}">
                <a16:creationId xmlns:a16="http://schemas.microsoft.com/office/drawing/2014/main" id="{4EE12BF9-D6D8-1F41-8DC7-46E5A3839F6B}"/>
              </a:ext>
            </a:extLst>
          </p:cNvPr>
          <p:cNvSpPr/>
          <p:nvPr/>
        </p:nvSpPr>
        <p:spPr>
          <a:xfrm rot="5237057">
            <a:off x="11061185" y="2442105"/>
            <a:ext cx="297374" cy="222655"/>
          </a:xfrm>
          <a:prstGeom prst="chord">
            <a:avLst>
              <a:gd name="adj1" fmla="val 5610245"/>
              <a:gd name="adj2" fmla="val 16200000"/>
            </a:avLst>
          </a:prstGeom>
          <a:solidFill>
            <a:schemeClr val="bg2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Cube 29">
            <a:extLst>
              <a:ext uri="{FF2B5EF4-FFF2-40B4-BE49-F238E27FC236}">
                <a16:creationId xmlns:a16="http://schemas.microsoft.com/office/drawing/2014/main" id="{D50CA6B2-22E9-8840-920E-8990C5C188EA}"/>
              </a:ext>
            </a:extLst>
          </p:cNvPr>
          <p:cNvSpPr/>
          <p:nvPr/>
        </p:nvSpPr>
        <p:spPr>
          <a:xfrm>
            <a:off x="9092492" y="2345977"/>
            <a:ext cx="1756637" cy="524504"/>
          </a:xfrm>
          <a:prstGeom prst="cube">
            <a:avLst>
              <a:gd name="adj" fmla="val 50026"/>
            </a:avLst>
          </a:prstGeom>
          <a:noFill/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91AE037-ADEE-374C-826C-FB8B82D4D4CA}"/>
              </a:ext>
            </a:extLst>
          </p:cNvPr>
          <p:cNvSpPr/>
          <p:nvPr/>
        </p:nvSpPr>
        <p:spPr>
          <a:xfrm>
            <a:off x="7972335" y="2151589"/>
            <a:ext cx="3620413" cy="25940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ASIC</a:t>
            </a:r>
          </a:p>
        </p:txBody>
      </p:sp>
      <p:sp>
        <p:nvSpPr>
          <p:cNvPr id="32" name="Cube 31">
            <a:extLst>
              <a:ext uri="{FF2B5EF4-FFF2-40B4-BE49-F238E27FC236}">
                <a16:creationId xmlns:a16="http://schemas.microsoft.com/office/drawing/2014/main" id="{6BC679D6-78D1-204A-A3D1-F22F165EA63F}"/>
              </a:ext>
            </a:extLst>
          </p:cNvPr>
          <p:cNvSpPr/>
          <p:nvPr/>
        </p:nvSpPr>
        <p:spPr>
          <a:xfrm>
            <a:off x="9092492" y="1496042"/>
            <a:ext cx="2154451" cy="921603"/>
          </a:xfrm>
          <a:prstGeom prst="cube">
            <a:avLst>
              <a:gd name="adj" fmla="val 70897"/>
            </a:avLst>
          </a:prstGeom>
          <a:noFill/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5" name="Title 4">
            <a:extLst>
              <a:ext uri="{FF2B5EF4-FFF2-40B4-BE49-F238E27FC236}">
                <a16:creationId xmlns:a16="http://schemas.microsoft.com/office/drawing/2014/main" id="{C2335110-97AB-E04D-A254-BF7225B40F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2497" y="0"/>
            <a:ext cx="9346272" cy="667871"/>
          </a:xfrm>
        </p:spPr>
        <p:txBody>
          <a:bodyPr anchor="ctr"/>
          <a:lstStyle/>
          <a:p>
            <a:r>
              <a:rPr lang="en-US" sz="3200" b="1" dirty="0">
                <a:solidFill>
                  <a:schemeClr val="tx1"/>
                </a:solidFill>
              </a:rPr>
              <a:t>ASIC for RSD</a:t>
            </a:r>
          </a:p>
        </p:txBody>
      </p:sp>
      <p:sp>
        <p:nvSpPr>
          <p:cNvPr id="36" name="Cube 35">
            <a:extLst>
              <a:ext uri="{FF2B5EF4-FFF2-40B4-BE49-F238E27FC236}">
                <a16:creationId xmlns:a16="http://schemas.microsoft.com/office/drawing/2014/main" id="{5B5E41F1-A7C5-5146-9880-A1A3E00EDB2A}"/>
              </a:ext>
            </a:extLst>
          </p:cNvPr>
          <p:cNvSpPr/>
          <p:nvPr/>
        </p:nvSpPr>
        <p:spPr>
          <a:xfrm>
            <a:off x="7954566" y="993409"/>
            <a:ext cx="4800067" cy="1424237"/>
          </a:xfrm>
          <a:prstGeom prst="cube">
            <a:avLst>
              <a:gd name="adj" fmla="val 79787"/>
            </a:avLst>
          </a:prstGeom>
          <a:noFill/>
          <a:ln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5997350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0A148D-382B-5841-960F-C8A1AC2C80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x-none" sz="3200" dirty="0"/>
              <a:t>Manufacturers: a pretty large pool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F39E333A-B6A6-BA4A-BB5A-AA9301B7BD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0976827"/>
              </p:ext>
            </p:extLst>
          </p:nvPr>
        </p:nvGraphicFramePr>
        <p:xfrm>
          <a:off x="871362" y="814925"/>
          <a:ext cx="10961077" cy="48285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53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273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6452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10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005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74304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25780">
                <a:tc>
                  <a:txBody>
                    <a:bodyPr/>
                    <a:lstStyle/>
                    <a:p>
                      <a:r>
                        <a:rPr lang="en-US" sz="1600">
                          <a:solidFill>
                            <a:schemeClr val="tx1"/>
                          </a:solidFill>
                        </a:rPr>
                        <a:t>Producer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solidFill>
                            <a:schemeClr val="tx1"/>
                          </a:solidFill>
                        </a:rPr>
                        <a:t>LGAD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RSD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solidFill>
                            <a:schemeClr val="tx1"/>
                          </a:solidFill>
                        </a:rPr>
                        <a:t>Funding Source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solidFill>
                            <a:schemeClr val="tx1"/>
                          </a:solidFill>
                        </a:rPr>
                        <a:t>Collab. Institute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solidFill>
                            <a:schemeClr val="tx1"/>
                          </a:solidFill>
                        </a:rPr>
                        <a:t>Projects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rgbClr val="FF0000"/>
                          </a:solidFill>
                        </a:rPr>
                        <a:t>CNM Barcelona (Spain)</a:t>
                      </a:r>
                    </a:p>
                    <a:p>
                      <a:r>
                        <a:rPr lang="en-US" sz="1200" b="0" dirty="0">
                          <a:solidFill>
                            <a:srgbClr val="FF0000"/>
                          </a:solidFill>
                        </a:rPr>
                        <a:t>RD50 member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Doping</a:t>
                      </a:r>
                    </a:p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Radiation</a:t>
                      </a:r>
                    </a:p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Arrays</a:t>
                      </a:r>
                    </a:p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Carbon,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Gallium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chemeClr val="tx1"/>
                          </a:solidFill>
                        </a:rPr>
                        <a:t>Time Resolution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Spanish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</a:rPr>
                        <a:t> Ministr.</a:t>
                      </a:r>
                    </a:p>
                    <a:p>
                      <a:r>
                        <a:rPr lang="en-US" sz="1200" baseline="0" dirty="0">
                          <a:solidFill>
                            <a:srgbClr val="00B050"/>
                          </a:solidFill>
                        </a:rPr>
                        <a:t>RD50 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(DoE R&amp;D) AIDA, </a:t>
                      </a:r>
                      <a:r>
                        <a:rPr lang="en-US" sz="1200" dirty="0" err="1">
                          <a:solidFill>
                            <a:srgbClr val="002060"/>
                          </a:solidFill>
                        </a:rPr>
                        <a:t>AIDAInnova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IFAE</a:t>
                      </a:r>
                    </a:p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RD50</a:t>
                      </a:r>
                    </a:p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IFCA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ATLAS HGTD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CMS-ETL</a:t>
                      </a:r>
                    </a:p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rgbClr val="FF0000"/>
                          </a:solidFill>
                        </a:rPr>
                        <a:t>FBK</a:t>
                      </a:r>
                    </a:p>
                    <a:p>
                      <a:r>
                        <a:rPr lang="en-US" sz="1200" b="1" dirty="0">
                          <a:solidFill>
                            <a:srgbClr val="FF0000"/>
                          </a:solidFill>
                        </a:rPr>
                        <a:t>Trento (Italy)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rgbClr val="FF0000"/>
                          </a:solidFill>
                        </a:rPr>
                        <a:t>RD50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200">
                          <a:solidFill>
                            <a:srgbClr val="002060"/>
                          </a:solidFill>
                        </a:rPr>
                        <a:t>Radiation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200">
                          <a:solidFill>
                            <a:srgbClr val="002060"/>
                          </a:solidFill>
                        </a:rPr>
                        <a:t>Carbon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200">
                          <a:solidFill>
                            <a:srgbClr val="002060"/>
                          </a:solidFill>
                        </a:rPr>
                        <a:t>Isolation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aseline="0" dirty="0">
                          <a:solidFill>
                            <a:srgbClr val="002060"/>
                          </a:solidFill>
                        </a:rPr>
                        <a:t>Geometry</a:t>
                      </a:r>
                    </a:p>
                    <a:p>
                      <a:r>
                        <a:rPr lang="en-US" sz="1200" baseline="0" dirty="0">
                          <a:solidFill>
                            <a:srgbClr val="002060"/>
                          </a:solidFill>
                        </a:rPr>
                        <a:t>Spatial &amp; Time Resolution.</a:t>
                      </a:r>
                      <a:endParaRPr lang="en-US" sz="12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2060"/>
                          </a:solidFill>
                        </a:rPr>
                        <a:t>INFN, ERC, AIDA, </a:t>
                      </a:r>
                      <a:r>
                        <a:rPr lang="en-US" sz="1200" dirty="0" err="1">
                          <a:solidFill>
                            <a:srgbClr val="002060"/>
                          </a:solidFill>
                        </a:rPr>
                        <a:t>AIDAInnova</a:t>
                      </a:r>
                      <a:endParaRPr lang="en-US" sz="1200" dirty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lang="en-US" sz="1200" dirty="0">
                          <a:solidFill>
                            <a:srgbClr val="00B050"/>
                          </a:solidFill>
                        </a:rPr>
                        <a:t>RD50</a:t>
                      </a:r>
                    </a:p>
                    <a:p>
                      <a:r>
                        <a:rPr lang="en-US" sz="1200" dirty="0">
                          <a:solidFill>
                            <a:srgbClr val="002060"/>
                          </a:solidFill>
                        </a:rPr>
                        <a:t>(DoE R&amp;D)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rgbClr val="002060"/>
                          </a:solidFill>
                        </a:rPr>
                        <a:t>INFN Torino</a:t>
                      </a:r>
                    </a:p>
                    <a:p>
                      <a:r>
                        <a:rPr lang="en-US" sz="1200">
                          <a:solidFill>
                            <a:srgbClr val="002060"/>
                          </a:solidFill>
                        </a:rPr>
                        <a:t>RD50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ATLAS HGTD</a:t>
                      </a:r>
                    </a:p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CMS-ETL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b="1">
                          <a:solidFill>
                            <a:schemeClr val="tx1"/>
                          </a:solidFill>
                        </a:rPr>
                        <a:t>Micron (UK)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200">
                          <a:solidFill>
                            <a:schemeClr val="tx1"/>
                          </a:solidFill>
                        </a:rPr>
                        <a:t>Small Pixels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US" sz="12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UK Science Council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chemeClr val="tx1"/>
                          </a:solidFill>
                        </a:rPr>
                        <a:t>Glasgow U.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chemeClr val="tx1"/>
                          </a:solidFill>
                        </a:rPr>
                        <a:t>X-ray</a:t>
                      </a:r>
                      <a:r>
                        <a:rPr lang="en-US" sz="1200" baseline="0">
                          <a:solidFill>
                            <a:schemeClr val="tx1"/>
                          </a:solidFill>
                        </a:rPr>
                        <a:t> Diamond</a:t>
                      </a:r>
                      <a:endParaRPr lang="en-US" sz="12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b="1">
                          <a:solidFill>
                            <a:srgbClr val="0066FF"/>
                          </a:solidFill>
                        </a:rPr>
                        <a:t>HPK (Japan)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Doping , Thickness</a:t>
                      </a:r>
                    </a:p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Radiation, Arrays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chemeClr val="tx1"/>
                          </a:solidFill>
                        </a:rPr>
                        <a:t>Time Resolution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(DoE R&amp;D)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BNL</a:t>
                      </a:r>
                    </a:p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ATLAS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CMS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UCSC</a:t>
                      </a:r>
                    </a:p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KEK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ATLAS HGTD &amp;</a:t>
                      </a:r>
                    </a:p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CMS-ETL</a:t>
                      </a:r>
                    </a:p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Collaboration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rgbClr val="FF0000"/>
                          </a:solidFill>
                        </a:rPr>
                        <a:t>BNL, (US)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rgbClr val="FF0000"/>
                          </a:solidFill>
                        </a:rPr>
                        <a:t>RD50 member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Time Resolution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DoE </a:t>
                      </a:r>
                    </a:p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LDRD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BNL, FNAL</a:t>
                      </a:r>
                    </a:p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UCSC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EIC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b="1">
                          <a:solidFill>
                            <a:srgbClr val="FF0000"/>
                          </a:solidFill>
                        </a:rPr>
                        <a:t>NDL</a:t>
                      </a:r>
                    </a:p>
                    <a:p>
                      <a:r>
                        <a:rPr lang="en-US" sz="1200" b="1">
                          <a:solidFill>
                            <a:srgbClr val="FF0000"/>
                          </a:solidFill>
                        </a:rPr>
                        <a:t>(China)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8”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US" sz="12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chemeClr val="tx1"/>
                          </a:solidFill>
                        </a:rPr>
                        <a:t>Chinese </a:t>
                      </a:r>
                      <a:r>
                        <a:rPr lang="en-US" sz="1200" err="1">
                          <a:solidFill>
                            <a:schemeClr val="tx1"/>
                          </a:solidFill>
                        </a:rPr>
                        <a:t>Gov</a:t>
                      </a:r>
                      <a:endParaRPr lang="en-US" sz="12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chemeClr val="tx1"/>
                          </a:solidFill>
                        </a:rPr>
                        <a:t>IHEP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ATLAS HGTD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rgbClr val="FF0000"/>
                          </a:solidFill>
                        </a:rPr>
                        <a:t>IME</a:t>
                      </a:r>
                    </a:p>
                    <a:p>
                      <a:r>
                        <a:rPr lang="en-US" sz="1200" b="1" dirty="0">
                          <a:solidFill>
                            <a:srgbClr val="FF0000"/>
                          </a:solidFill>
                        </a:rPr>
                        <a:t>(China)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8”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CAS</a:t>
                      </a:r>
                    </a:p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USTC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ATLAS HGTD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rgbClr val="FF0000"/>
                          </a:solidFill>
                        </a:rPr>
                        <a:t>T-e2v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>
                          <a:solidFill>
                            <a:schemeClr val="tx1"/>
                          </a:solidFill>
                        </a:rPr>
                        <a:t>Time Resolution</a:t>
                      </a:r>
                    </a:p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STFC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Birmingham, Oxford, RAL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0860119"/>
                  </a:ext>
                </a:extLst>
              </a:tr>
            </a:tbl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AAACF6AA-6E53-3745-9960-BEA04BCECC5D}"/>
              </a:ext>
            </a:extLst>
          </p:cNvPr>
          <p:cNvSpPr/>
          <p:nvPr/>
        </p:nvSpPr>
        <p:spPr>
          <a:xfrm rot="16200000">
            <a:off x="-2291911" y="3239005"/>
            <a:ext cx="5440387" cy="646331"/>
          </a:xfrm>
          <a:prstGeom prst="rect">
            <a:avLst/>
          </a:prstGeom>
          <a:solidFill>
            <a:srgbClr val="A1ACFF">
              <a:alpha val="23000"/>
            </a:srgbClr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FF0000"/>
                </a:solidFill>
              </a:rPr>
              <a:t>Red: Research Institutions</a:t>
            </a:r>
          </a:p>
          <a:p>
            <a:pPr>
              <a:defRPr/>
            </a:pPr>
            <a:r>
              <a:rPr lang="en-US" b="1" dirty="0">
                <a:solidFill>
                  <a:srgbClr val="0066FF"/>
                </a:solidFill>
              </a:rPr>
              <a:t>Blue: large commercial manufacturers</a:t>
            </a:r>
          </a:p>
        </p:txBody>
      </p:sp>
    </p:spTree>
    <p:extLst>
      <p:ext uri="{BB962C8B-B14F-4D97-AF65-F5344CB8AC3E}">
        <p14:creationId xmlns:p14="http://schemas.microsoft.com/office/powerpoint/2010/main" val="158507203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621C6A-E777-6D4E-BC90-3F2BC55BCC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15558" y="-4614"/>
            <a:ext cx="8576441" cy="724615"/>
          </a:xfrm>
        </p:spPr>
        <p:txBody>
          <a:bodyPr/>
          <a:lstStyle/>
          <a:p>
            <a:r>
              <a:rPr lang="x-none" sz="3200" dirty="0"/>
              <a:t>Present results &amp; short term evolutions - I</a:t>
            </a:r>
          </a:p>
        </p:txBody>
      </p:sp>
      <p:grpSp>
        <p:nvGrpSpPr>
          <p:cNvPr id="3" name="Group">
            <a:extLst>
              <a:ext uri="{FF2B5EF4-FFF2-40B4-BE49-F238E27FC236}">
                <a16:creationId xmlns:a16="http://schemas.microsoft.com/office/drawing/2014/main" id="{9F241EDF-D0F4-F34E-B18A-16C49F0694E2}"/>
              </a:ext>
            </a:extLst>
          </p:cNvPr>
          <p:cNvGrpSpPr/>
          <p:nvPr/>
        </p:nvGrpSpPr>
        <p:grpSpPr>
          <a:xfrm>
            <a:off x="6493793" y="628701"/>
            <a:ext cx="5385774" cy="5820512"/>
            <a:chOff x="0" y="0"/>
            <a:chExt cx="4813510" cy="5820510"/>
          </a:xfrm>
        </p:grpSpPr>
        <p:sp>
          <p:nvSpPr>
            <p:cNvPr id="4" name="TextBox 5">
              <a:extLst>
                <a:ext uri="{FF2B5EF4-FFF2-40B4-BE49-F238E27FC236}">
                  <a16:creationId xmlns:a16="http://schemas.microsoft.com/office/drawing/2014/main" id="{8801A596-463E-AA4A-9E8C-28937A32BE0C}"/>
                </a:ext>
              </a:extLst>
            </p:cNvPr>
            <p:cNvSpPr txBox="1"/>
            <p:nvPr/>
          </p:nvSpPr>
          <p:spPr>
            <a:xfrm>
              <a:off x="2907008" y="0"/>
              <a:ext cx="719769" cy="2819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lnSpc>
                  <a:spcPct val="130000"/>
                </a:lnSpc>
                <a:defRPr sz="1200" b="1">
                  <a:solidFill>
                    <a:srgbClr val="FFFFFF"/>
                  </a:solidFill>
                </a:defRPr>
              </a:lvl1pPr>
            </a:lstStyle>
            <a:p>
              <a:r>
                <a:t>Physicist</a:t>
              </a:r>
            </a:p>
          </p:txBody>
        </p:sp>
        <p:grpSp>
          <p:nvGrpSpPr>
            <p:cNvPr id="5" name="Group 70">
              <a:extLst>
                <a:ext uri="{FF2B5EF4-FFF2-40B4-BE49-F238E27FC236}">
                  <a16:creationId xmlns:a16="http://schemas.microsoft.com/office/drawing/2014/main" id="{FAB66A90-01F9-504E-9C2D-A98F06FEF44C}"/>
                </a:ext>
              </a:extLst>
            </p:cNvPr>
            <p:cNvGrpSpPr/>
            <p:nvPr/>
          </p:nvGrpSpPr>
          <p:grpSpPr>
            <a:xfrm>
              <a:off x="788324" y="771451"/>
              <a:ext cx="2389150" cy="829192"/>
              <a:chOff x="0" y="0"/>
              <a:chExt cx="2389148" cy="829191"/>
            </a:xfrm>
          </p:grpSpPr>
          <p:grpSp>
            <p:nvGrpSpPr>
              <p:cNvPr id="16" name="Group 79">
                <a:extLst>
                  <a:ext uri="{FF2B5EF4-FFF2-40B4-BE49-F238E27FC236}">
                    <a16:creationId xmlns:a16="http://schemas.microsoft.com/office/drawing/2014/main" id="{EFC3F86D-0B77-4243-B5A1-1D8EE46DF980}"/>
                  </a:ext>
                </a:extLst>
              </p:cNvPr>
              <p:cNvGrpSpPr/>
              <p:nvPr/>
            </p:nvGrpSpPr>
            <p:grpSpPr>
              <a:xfrm>
                <a:off x="0" y="1311"/>
                <a:ext cx="2389149" cy="827881"/>
                <a:chOff x="0" y="0"/>
                <a:chExt cx="2389148" cy="827880"/>
              </a:xfrm>
            </p:grpSpPr>
            <p:sp>
              <p:nvSpPr>
                <p:cNvPr id="24" name="Rectangle 87">
                  <a:extLst>
                    <a:ext uri="{FF2B5EF4-FFF2-40B4-BE49-F238E27FC236}">
                      <a16:creationId xmlns:a16="http://schemas.microsoft.com/office/drawing/2014/main" id="{6D0C849D-465C-AF49-A80B-630F73A19216}"/>
                    </a:ext>
                  </a:extLst>
                </p:cNvPr>
                <p:cNvSpPr/>
                <p:nvPr/>
              </p:nvSpPr>
              <p:spPr>
                <a:xfrm>
                  <a:off x="1666" y="-1"/>
                  <a:ext cx="2387483" cy="777586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rgbClr val="40404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defRPr sz="1200"/>
                  </a:pPr>
                  <a:endParaRPr/>
                </a:p>
              </p:txBody>
            </p:sp>
            <p:sp>
              <p:nvSpPr>
                <p:cNvPr id="25" name="Rectangle 88">
                  <a:extLst>
                    <a:ext uri="{FF2B5EF4-FFF2-40B4-BE49-F238E27FC236}">
                      <a16:creationId xmlns:a16="http://schemas.microsoft.com/office/drawing/2014/main" id="{13C76D71-5284-434B-8CC1-878C8A4D835B}"/>
                    </a:ext>
                  </a:extLst>
                </p:cNvPr>
                <p:cNvSpPr/>
                <p:nvPr/>
              </p:nvSpPr>
              <p:spPr>
                <a:xfrm>
                  <a:off x="0" y="766387"/>
                  <a:ext cx="2387482" cy="61494"/>
                </a:xfrm>
                <a:prstGeom prst="rect">
                  <a:avLst/>
                </a:prstGeom>
                <a:solidFill>
                  <a:schemeClr val="accent1"/>
                </a:solidFill>
                <a:ln w="12700" cap="flat">
                  <a:solidFill>
                    <a:srgbClr val="40404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defRPr sz="1200"/>
                  </a:pPr>
                  <a:endParaRPr/>
                </a:p>
              </p:txBody>
            </p:sp>
          </p:grpSp>
          <p:grpSp>
            <p:nvGrpSpPr>
              <p:cNvPr id="17" name="Group 80">
                <a:extLst>
                  <a:ext uri="{FF2B5EF4-FFF2-40B4-BE49-F238E27FC236}">
                    <a16:creationId xmlns:a16="http://schemas.microsoft.com/office/drawing/2014/main" id="{704240D0-880C-174D-A536-D4773B403632}"/>
                  </a:ext>
                </a:extLst>
              </p:cNvPr>
              <p:cNvGrpSpPr/>
              <p:nvPr/>
            </p:nvGrpSpPr>
            <p:grpSpPr>
              <a:xfrm>
                <a:off x="343327" y="1311"/>
                <a:ext cx="755805" cy="92902"/>
                <a:chOff x="0" y="0"/>
                <a:chExt cx="755804" cy="92901"/>
              </a:xfrm>
            </p:grpSpPr>
            <p:sp>
              <p:nvSpPr>
                <p:cNvPr id="22" name="Rectangle 85">
                  <a:extLst>
                    <a:ext uri="{FF2B5EF4-FFF2-40B4-BE49-F238E27FC236}">
                      <a16:creationId xmlns:a16="http://schemas.microsoft.com/office/drawing/2014/main" id="{4461E1B6-1C83-4F45-8DA1-1D57D3CE7FAB}"/>
                    </a:ext>
                  </a:extLst>
                </p:cNvPr>
                <p:cNvSpPr/>
                <p:nvPr/>
              </p:nvSpPr>
              <p:spPr>
                <a:xfrm>
                  <a:off x="2952" y="0"/>
                  <a:ext cx="734123" cy="26032"/>
                </a:xfrm>
                <a:prstGeom prst="rect">
                  <a:avLst/>
                </a:prstGeom>
                <a:solidFill>
                  <a:srgbClr val="221AC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defRPr sz="1200"/>
                  </a:pPr>
                  <a:endParaRPr/>
                </a:p>
              </p:txBody>
            </p:sp>
            <p:sp>
              <p:nvSpPr>
                <p:cNvPr id="23" name="Rectangle 86">
                  <a:extLst>
                    <a:ext uri="{FF2B5EF4-FFF2-40B4-BE49-F238E27FC236}">
                      <a16:creationId xmlns:a16="http://schemas.microsoft.com/office/drawing/2014/main" id="{00A3CE35-980A-6F4F-B755-79D53E7E7FD8}"/>
                    </a:ext>
                  </a:extLst>
                </p:cNvPr>
                <p:cNvSpPr/>
                <p:nvPr/>
              </p:nvSpPr>
              <p:spPr>
                <a:xfrm>
                  <a:off x="-1" y="66869"/>
                  <a:ext cx="755806" cy="26033"/>
                </a:xfrm>
                <a:prstGeom prst="rect">
                  <a:avLst/>
                </a:prstGeom>
                <a:solidFill>
                  <a:srgbClr val="C000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defRPr sz="1200"/>
                  </a:pPr>
                  <a:endParaRPr/>
                </a:p>
              </p:txBody>
            </p:sp>
          </p:grpSp>
          <p:grpSp>
            <p:nvGrpSpPr>
              <p:cNvPr id="18" name="Group 81">
                <a:extLst>
                  <a:ext uri="{FF2B5EF4-FFF2-40B4-BE49-F238E27FC236}">
                    <a16:creationId xmlns:a16="http://schemas.microsoft.com/office/drawing/2014/main" id="{7B0E709F-AF63-024A-A1C8-F36C2B8C76F2}"/>
                  </a:ext>
                </a:extLst>
              </p:cNvPr>
              <p:cNvGrpSpPr/>
              <p:nvPr/>
            </p:nvGrpSpPr>
            <p:grpSpPr>
              <a:xfrm>
                <a:off x="1225664" y="0"/>
                <a:ext cx="747025" cy="94213"/>
                <a:chOff x="0" y="0"/>
                <a:chExt cx="747024" cy="94212"/>
              </a:xfrm>
            </p:grpSpPr>
            <p:sp>
              <p:nvSpPr>
                <p:cNvPr id="20" name="Rectangle 83">
                  <a:extLst>
                    <a:ext uri="{FF2B5EF4-FFF2-40B4-BE49-F238E27FC236}">
                      <a16:creationId xmlns:a16="http://schemas.microsoft.com/office/drawing/2014/main" id="{43A5225B-0946-3B41-A8DF-98DDAECDED81}"/>
                    </a:ext>
                  </a:extLst>
                </p:cNvPr>
                <p:cNvSpPr/>
                <p:nvPr/>
              </p:nvSpPr>
              <p:spPr>
                <a:xfrm>
                  <a:off x="12902" y="-1"/>
                  <a:ext cx="734123" cy="26032"/>
                </a:xfrm>
                <a:prstGeom prst="rect">
                  <a:avLst/>
                </a:prstGeom>
                <a:solidFill>
                  <a:srgbClr val="221AC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defRPr sz="1200"/>
                  </a:pPr>
                  <a:endParaRPr/>
                </a:p>
              </p:txBody>
            </p:sp>
            <p:sp>
              <p:nvSpPr>
                <p:cNvPr id="21" name="Rectangle 84">
                  <a:extLst>
                    <a:ext uri="{FF2B5EF4-FFF2-40B4-BE49-F238E27FC236}">
                      <a16:creationId xmlns:a16="http://schemas.microsoft.com/office/drawing/2014/main" id="{FEFDC5A4-F2B1-2442-AE66-FB3440EE29FB}"/>
                    </a:ext>
                  </a:extLst>
                </p:cNvPr>
                <p:cNvSpPr/>
                <p:nvPr/>
              </p:nvSpPr>
              <p:spPr>
                <a:xfrm>
                  <a:off x="-1" y="68180"/>
                  <a:ext cx="747023" cy="26033"/>
                </a:xfrm>
                <a:prstGeom prst="rect">
                  <a:avLst/>
                </a:prstGeom>
                <a:solidFill>
                  <a:srgbClr val="C000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defRPr sz="1200"/>
                  </a:pPr>
                  <a:endParaRPr/>
                </a:p>
              </p:txBody>
            </p:sp>
          </p:grpSp>
          <p:sp>
            <p:nvSpPr>
              <p:cNvPr id="19" name="Straight Arrow Connector 82">
                <a:extLst>
                  <a:ext uri="{FF2B5EF4-FFF2-40B4-BE49-F238E27FC236}">
                    <a16:creationId xmlns:a16="http://schemas.microsoft.com/office/drawing/2014/main" id="{08213F15-46A7-F146-8AA9-C1C1B1790848}"/>
                  </a:ext>
                </a:extLst>
              </p:cNvPr>
              <p:cNvSpPr/>
              <p:nvPr/>
            </p:nvSpPr>
            <p:spPr>
              <a:xfrm>
                <a:off x="1065259" y="119579"/>
                <a:ext cx="182930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  <a:headEnd type="triangle" w="med" len="med"/>
                <a:tailEnd type="triangle" w="med" len="med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</p:grpSp>
        <p:sp>
          <p:nvSpPr>
            <p:cNvPr id="6" name="Trapezoid 71">
              <a:extLst>
                <a:ext uri="{FF2B5EF4-FFF2-40B4-BE49-F238E27FC236}">
                  <a16:creationId xmlns:a16="http://schemas.microsoft.com/office/drawing/2014/main" id="{407ED9CE-B5CF-6343-9F5A-2327F4632E10}"/>
                </a:ext>
              </a:extLst>
            </p:cNvPr>
            <p:cNvSpPr/>
            <p:nvPr/>
          </p:nvSpPr>
          <p:spPr>
            <a:xfrm rot="10800000">
              <a:off x="1881623" y="771451"/>
              <a:ext cx="132366" cy="888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1411" y="0"/>
                  </a:lnTo>
                  <a:lnTo>
                    <a:pt x="20189" y="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CCCCCC"/>
            </a:solidFill>
            <a:ln w="12700" cap="flat">
              <a:solidFill>
                <a:srgbClr val="40404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200"/>
              </a:pPr>
              <a:endParaRPr/>
            </a:p>
          </p:txBody>
        </p:sp>
        <p:sp>
          <p:nvSpPr>
            <p:cNvPr id="7" name="Trapezoid 72">
              <a:extLst>
                <a:ext uri="{FF2B5EF4-FFF2-40B4-BE49-F238E27FC236}">
                  <a16:creationId xmlns:a16="http://schemas.microsoft.com/office/drawing/2014/main" id="{61103798-4A23-6D4C-90ED-F2C4259BE9FC}"/>
                </a:ext>
              </a:extLst>
            </p:cNvPr>
            <p:cNvSpPr/>
            <p:nvPr/>
          </p:nvSpPr>
          <p:spPr>
            <a:xfrm rot="10800000">
              <a:off x="2759338" y="771451"/>
              <a:ext cx="132366" cy="888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1411" y="0"/>
                  </a:lnTo>
                  <a:lnTo>
                    <a:pt x="20189" y="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CCCCCC"/>
            </a:solidFill>
            <a:ln w="12700" cap="flat">
              <a:solidFill>
                <a:srgbClr val="40404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200"/>
              </a:pPr>
              <a:endParaRPr/>
            </a:p>
          </p:txBody>
        </p:sp>
        <p:sp>
          <p:nvSpPr>
            <p:cNvPr id="8" name="Trapezoid 73">
              <a:extLst>
                <a:ext uri="{FF2B5EF4-FFF2-40B4-BE49-F238E27FC236}">
                  <a16:creationId xmlns:a16="http://schemas.microsoft.com/office/drawing/2014/main" id="{F6168159-BAF3-4F42-8C07-8A38E077B489}"/>
                </a:ext>
              </a:extLst>
            </p:cNvPr>
            <p:cNvSpPr/>
            <p:nvPr/>
          </p:nvSpPr>
          <p:spPr>
            <a:xfrm rot="10800000">
              <a:off x="999286" y="771451"/>
              <a:ext cx="132366" cy="888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1411" y="0"/>
                  </a:lnTo>
                  <a:lnTo>
                    <a:pt x="20189" y="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CCCCCC"/>
            </a:solidFill>
            <a:ln w="12700" cap="flat">
              <a:solidFill>
                <a:srgbClr val="40404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200"/>
              </a:pPr>
              <a:endParaRPr/>
            </a:p>
          </p:txBody>
        </p:sp>
        <p:sp>
          <p:nvSpPr>
            <p:cNvPr id="9" name="TextBox 74">
              <a:extLst>
                <a:ext uri="{FF2B5EF4-FFF2-40B4-BE49-F238E27FC236}">
                  <a16:creationId xmlns:a16="http://schemas.microsoft.com/office/drawing/2014/main" id="{0B6E35F9-EC5F-DC42-AEC3-9FB34D7F60C0}"/>
                </a:ext>
              </a:extLst>
            </p:cNvPr>
            <p:cNvSpPr txBox="1"/>
            <p:nvPr/>
          </p:nvSpPr>
          <p:spPr>
            <a:xfrm>
              <a:off x="0" y="1700528"/>
              <a:ext cx="4436565" cy="2819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>
                <a:lnSpc>
                  <a:spcPct val="130000"/>
                </a:lnSpc>
                <a:defRPr sz="1200" b="1"/>
              </a:lvl1pPr>
            </a:lstStyle>
            <a:p>
              <a:r>
                <a:t>                        Trench-isolated  design                                          </a:t>
              </a:r>
            </a:p>
          </p:txBody>
        </p:sp>
        <p:sp>
          <p:nvSpPr>
            <p:cNvPr id="10" name="Straight Arrow Connector 78">
              <a:extLst>
                <a:ext uri="{FF2B5EF4-FFF2-40B4-BE49-F238E27FC236}">
                  <a16:creationId xmlns:a16="http://schemas.microsoft.com/office/drawing/2014/main" id="{580DA810-390E-5F45-B7D9-E893AD1592FD}"/>
                </a:ext>
              </a:extLst>
            </p:cNvPr>
            <p:cNvSpPr/>
            <p:nvPr/>
          </p:nvSpPr>
          <p:spPr>
            <a:xfrm>
              <a:off x="1923162" y="512523"/>
              <a:ext cx="15868" cy="178938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1" name="Arc 67">
              <a:extLst>
                <a:ext uri="{FF2B5EF4-FFF2-40B4-BE49-F238E27FC236}">
                  <a16:creationId xmlns:a16="http://schemas.microsoft.com/office/drawing/2014/main" id="{2304EC17-1DB4-0749-9BBE-E7C60FAEEEEC}"/>
                </a:ext>
              </a:extLst>
            </p:cNvPr>
            <p:cNvSpPr/>
            <p:nvPr/>
          </p:nvSpPr>
          <p:spPr>
            <a:xfrm>
              <a:off x="1852353" y="847433"/>
              <a:ext cx="108830" cy="7032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11662" y="0"/>
                    <a:pt x="21221" y="9559"/>
                    <a:pt x="21600" y="21600"/>
                  </a:cubicBezTo>
                </a:path>
              </a:pathLst>
            </a:custGeom>
            <a:noFill/>
            <a:ln w="25400" cap="flat">
              <a:solidFill>
                <a:srgbClr val="FF0000"/>
              </a:solidFill>
              <a:prstDash val="sysDash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/>
              <a:endParaRPr/>
            </a:p>
          </p:txBody>
        </p:sp>
        <p:sp>
          <p:nvSpPr>
            <p:cNvPr id="12" name="Arc 68">
              <a:extLst>
                <a:ext uri="{FF2B5EF4-FFF2-40B4-BE49-F238E27FC236}">
                  <a16:creationId xmlns:a16="http://schemas.microsoft.com/office/drawing/2014/main" id="{37D07A3F-6D49-AC45-8A64-0BD9E9D0A140}"/>
                </a:ext>
              </a:extLst>
            </p:cNvPr>
            <p:cNvSpPr/>
            <p:nvPr/>
          </p:nvSpPr>
          <p:spPr>
            <a:xfrm flipH="1">
              <a:off x="1950596" y="840295"/>
              <a:ext cx="85484" cy="7083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11719" y="0"/>
                    <a:pt x="21301" y="9583"/>
                    <a:pt x="21600" y="21600"/>
                  </a:cubicBezTo>
                </a:path>
              </a:pathLst>
            </a:custGeom>
            <a:noFill/>
            <a:ln w="25400" cap="flat">
              <a:solidFill>
                <a:srgbClr val="FF0000"/>
              </a:solidFill>
              <a:prstDash val="sysDash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/>
              <a:endParaRPr/>
            </a:p>
          </p:txBody>
        </p:sp>
        <p:pic>
          <p:nvPicPr>
            <p:cNvPr id="13" name="Picture 106" descr="Picture 106">
              <a:extLst>
                <a:ext uri="{FF2B5EF4-FFF2-40B4-BE49-F238E27FC236}">
                  <a16:creationId xmlns:a16="http://schemas.microsoft.com/office/drawing/2014/main" id="{2B210188-0E8B-404A-9DFD-E0CA10EE824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68508" b="7953"/>
            <a:stretch>
              <a:fillRect/>
            </a:stretch>
          </p:blipFill>
          <p:spPr>
            <a:xfrm>
              <a:off x="2936524" y="4454438"/>
              <a:ext cx="1876986" cy="136607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4" name="TextBox 109">
              <a:extLst>
                <a:ext uri="{FF2B5EF4-FFF2-40B4-BE49-F238E27FC236}">
                  <a16:creationId xmlns:a16="http://schemas.microsoft.com/office/drawing/2014/main" id="{B12C0E55-7947-F94E-92C7-53CC218F66A3}"/>
                </a:ext>
              </a:extLst>
            </p:cNvPr>
            <p:cNvSpPr txBox="1"/>
            <p:nvPr/>
          </p:nvSpPr>
          <p:spPr>
            <a:xfrm>
              <a:off x="248526" y="2101216"/>
              <a:ext cx="3782267" cy="28930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 algn="ctr">
                <a:lnSpc>
                  <a:spcPct val="130000"/>
                </a:lnSpc>
                <a:defRPr sz="1400" b="1">
                  <a:solidFill>
                    <a:srgbClr val="FF0000"/>
                  </a:solidFill>
                </a:defRPr>
              </a:pPr>
              <a:r>
                <a:rPr lang="en-US" sz="1600" dirty="0"/>
                <a:t>LGAD</a:t>
              </a:r>
              <a:r>
                <a:rPr sz="1600" dirty="0"/>
                <a:t> evolution: use trenches</a:t>
              </a:r>
            </a:p>
            <a:p>
              <a:pPr marL="285750" indent="-285750">
                <a:lnSpc>
                  <a:spcPct val="130000"/>
                </a:lnSpc>
                <a:buSzPct val="100000"/>
                <a:buFont typeface="Arial"/>
                <a:buChar char="•"/>
                <a:defRPr sz="1400" b="1"/>
              </a:pPr>
              <a:r>
                <a:rPr sz="1600" dirty="0"/>
                <a:t>Signal in a single pixel</a:t>
              </a:r>
            </a:p>
            <a:p>
              <a:pPr marL="285750" indent="-285750">
                <a:lnSpc>
                  <a:spcPct val="130000"/>
                </a:lnSpc>
                <a:buSzPct val="100000"/>
                <a:buFont typeface="Arial"/>
                <a:buChar char="•"/>
                <a:defRPr sz="1400" b="1"/>
              </a:pPr>
              <a:r>
                <a:rPr sz="1600" dirty="0"/>
                <a:t>Almost 100% fill factor</a:t>
              </a:r>
            </a:p>
            <a:p>
              <a:pPr marL="285750" indent="-285750">
                <a:lnSpc>
                  <a:spcPct val="130000"/>
                </a:lnSpc>
                <a:buSzPct val="100000"/>
                <a:buFont typeface="Arial"/>
                <a:buChar char="•"/>
                <a:defRPr sz="1400" b="1"/>
              </a:pPr>
              <a:r>
                <a:rPr sz="1600" dirty="0"/>
                <a:t>Temporal resolution (50 </a:t>
              </a:r>
              <a:r>
                <a:rPr sz="1600" b="0" dirty="0">
                  <a:latin typeface="Symbol"/>
                  <a:ea typeface="Symbol"/>
                  <a:cs typeface="Symbol"/>
                  <a:sym typeface="Symbol"/>
                </a:rPr>
                <a:t>m</a:t>
              </a:r>
              <a:r>
                <a:rPr sz="1600" dirty="0"/>
                <a:t>m) : 35-40 </a:t>
              </a:r>
              <a:r>
                <a:rPr sz="1600" dirty="0" err="1"/>
                <a:t>ps</a:t>
              </a:r>
              <a:endParaRPr sz="1600" dirty="0"/>
            </a:p>
            <a:p>
              <a:pPr marL="285750" indent="-285750">
                <a:lnSpc>
                  <a:spcPct val="130000"/>
                </a:lnSpc>
                <a:buSzPct val="100000"/>
                <a:buFont typeface="Arial"/>
                <a:buChar char="•"/>
                <a:defRPr sz="1400" b="1"/>
              </a:pPr>
              <a:r>
                <a:rPr sz="1600" dirty="0"/>
                <a:t>High Occupancy OK</a:t>
              </a:r>
            </a:p>
            <a:p>
              <a:pPr marL="285750" indent="-285750">
                <a:lnSpc>
                  <a:spcPct val="130000"/>
                </a:lnSpc>
                <a:buSzPct val="100000"/>
                <a:buFont typeface="Arial"/>
                <a:buChar char="•"/>
                <a:defRPr sz="1400" b="1"/>
              </a:pPr>
              <a:r>
                <a:rPr sz="1600" dirty="0"/>
                <a:t>Rate ~ 50-100 MHz</a:t>
              </a:r>
            </a:p>
            <a:p>
              <a:pPr marL="285750" indent="-285750">
                <a:lnSpc>
                  <a:spcPct val="130000"/>
                </a:lnSpc>
                <a:buSzPct val="100000"/>
                <a:buFont typeface="Arial"/>
                <a:buChar char="•"/>
                <a:defRPr sz="1400" b="1"/>
              </a:pPr>
              <a:r>
                <a:rPr sz="1600" dirty="0"/>
                <a:t>Rad hardness: to be studied</a:t>
              </a:r>
            </a:p>
            <a:p>
              <a:pPr marL="285750" indent="-285750">
                <a:lnSpc>
                  <a:spcPct val="130000"/>
                </a:lnSpc>
                <a:buSzPct val="100000"/>
                <a:buFont typeface="Arial"/>
                <a:buChar char="•"/>
                <a:defRPr sz="1400" b="1"/>
              </a:pPr>
              <a:endParaRPr dirty="0"/>
            </a:p>
            <a:p>
              <a:pPr marL="285750" indent="-285750">
                <a:lnSpc>
                  <a:spcPct val="130000"/>
                </a:lnSpc>
                <a:buSzPct val="100000"/>
                <a:buFont typeface="Arial"/>
                <a:buChar char="•"/>
                <a:defRPr sz="1400" b="1"/>
              </a:pPr>
              <a:endParaRPr dirty="0"/>
            </a:p>
          </p:txBody>
        </p:sp>
        <p:sp>
          <p:nvSpPr>
            <p:cNvPr id="15" name="TextBox 111">
              <a:extLst>
                <a:ext uri="{FF2B5EF4-FFF2-40B4-BE49-F238E27FC236}">
                  <a16:creationId xmlns:a16="http://schemas.microsoft.com/office/drawing/2014/main" id="{5513744B-9197-CD4A-AC85-0A8F3E7CDD9C}"/>
                </a:ext>
              </a:extLst>
            </p:cNvPr>
            <p:cNvSpPr txBox="1"/>
            <p:nvPr/>
          </p:nvSpPr>
          <p:spPr>
            <a:xfrm>
              <a:off x="973441" y="237680"/>
              <a:ext cx="1615863" cy="2819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lnSpc>
                  <a:spcPct val="130000"/>
                </a:lnSpc>
                <a:defRPr sz="1200" b="1">
                  <a:solidFill>
                    <a:srgbClr val="FF0000"/>
                  </a:solidFill>
                </a:defRPr>
              </a:lvl1pPr>
            </a:lstStyle>
            <a:p>
              <a:r>
                <a:t>No gain area ~ 5 um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7C50223F-45BB-0449-8EED-953C23B0A583}"/>
              </a:ext>
            </a:extLst>
          </p:cNvPr>
          <p:cNvGrpSpPr/>
          <p:nvPr/>
        </p:nvGrpSpPr>
        <p:grpSpPr>
          <a:xfrm>
            <a:off x="418449" y="816164"/>
            <a:ext cx="5517396" cy="5777470"/>
            <a:chOff x="966511" y="734757"/>
            <a:chExt cx="4930884" cy="5777470"/>
          </a:xfrm>
        </p:grpSpPr>
        <p:grpSp>
          <p:nvGrpSpPr>
            <p:cNvPr id="27" name="Group 69">
              <a:extLst>
                <a:ext uri="{FF2B5EF4-FFF2-40B4-BE49-F238E27FC236}">
                  <a16:creationId xmlns:a16="http://schemas.microsoft.com/office/drawing/2014/main" id="{D6CB26D4-0256-1749-B4C8-CFE23ADEFDB4}"/>
                </a:ext>
              </a:extLst>
            </p:cNvPr>
            <p:cNvGrpSpPr/>
            <p:nvPr/>
          </p:nvGrpSpPr>
          <p:grpSpPr>
            <a:xfrm>
              <a:off x="2894701" y="734757"/>
              <a:ext cx="2401336" cy="1396005"/>
              <a:chOff x="0" y="-1"/>
              <a:chExt cx="2401334" cy="1396004"/>
            </a:xfrm>
          </p:grpSpPr>
          <p:grpSp>
            <p:nvGrpSpPr>
              <p:cNvPr id="44" name="Group 89">
                <a:extLst>
                  <a:ext uri="{FF2B5EF4-FFF2-40B4-BE49-F238E27FC236}">
                    <a16:creationId xmlns:a16="http://schemas.microsoft.com/office/drawing/2014/main" id="{651CA4D8-4200-B848-B958-FC47C148B171}"/>
                  </a:ext>
                </a:extLst>
              </p:cNvPr>
              <p:cNvGrpSpPr/>
              <p:nvPr/>
            </p:nvGrpSpPr>
            <p:grpSpPr>
              <a:xfrm>
                <a:off x="0" y="568121"/>
                <a:ext cx="2401334" cy="827882"/>
                <a:chOff x="0" y="0"/>
                <a:chExt cx="2401333" cy="827880"/>
              </a:xfrm>
            </p:grpSpPr>
            <p:sp>
              <p:nvSpPr>
                <p:cNvPr id="58" name="Rectangle 103">
                  <a:extLst>
                    <a:ext uri="{FF2B5EF4-FFF2-40B4-BE49-F238E27FC236}">
                      <a16:creationId xmlns:a16="http://schemas.microsoft.com/office/drawing/2014/main" id="{0CFBCDC2-6E0F-7948-A07A-D957E4071C2F}"/>
                    </a:ext>
                  </a:extLst>
                </p:cNvPr>
                <p:cNvSpPr/>
                <p:nvPr/>
              </p:nvSpPr>
              <p:spPr>
                <a:xfrm>
                  <a:off x="13851" y="0"/>
                  <a:ext cx="2387482" cy="777586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rgbClr val="40404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defRPr sz="1200"/>
                  </a:pPr>
                  <a:endParaRPr/>
                </a:p>
              </p:txBody>
            </p:sp>
            <p:sp>
              <p:nvSpPr>
                <p:cNvPr id="59" name="Rectangle 104">
                  <a:extLst>
                    <a:ext uri="{FF2B5EF4-FFF2-40B4-BE49-F238E27FC236}">
                      <a16:creationId xmlns:a16="http://schemas.microsoft.com/office/drawing/2014/main" id="{C39A80B3-4D39-5B47-B16A-8F61FDA92864}"/>
                    </a:ext>
                  </a:extLst>
                </p:cNvPr>
                <p:cNvSpPr/>
                <p:nvPr/>
              </p:nvSpPr>
              <p:spPr>
                <a:xfrm>
                  <a:off x="0" y="766386"/>
                  <a:ext cx="2387482" cy="61494"/>
                </a:xfrm>
                <a:prstGeom prst="rect">
                  <a:avLst/>
                </a:prstGeom>
                <a:solidFill>
                  <a:schemeClr val="accent1"/>
                </a:solidFill>
                <a:ln w="12700" cap="flat">
                  <a:solidFill>
                    <a:srgbClr val="40404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defRPr sz="1200"/>
                  </a:pPr>
                  <a:endParaRPr/>
                </a:p>
              </p:txBody>
            </p:sp>
          </p:grpSp>
          <p:grpSp>
            <p:nvGrpSpPr>
              <p:cNvPr id="45" name="Group 90">
                <a:extLst>
                  <a:ext uri="{FF2B5EF4-FFF2-40B4-BE49-F238E27FC236}">
                    <a16:creationId xmlns:a16="http://schemas.microsoft.com/office/drawing/2014/main" id="{90DF9E4A-2DEA-274C-8427-43A92CB6A9FF}"/>
                  </a:ext>
                </a:extLst>
              </p:cNvPr>
              <p:cNvGrpSpPr/>
              <p:nvPr/>
            </p:nvGrpSpPr>
            <p:grpSpPr>
              <a:xfrm>
                <a:off x="232741" y="568121"/>
                <a:ext cx="742461" cy="114912"/>
                <a:chOff x="0" y="0"/>
                <a:chExt cx="742459" cy="114910"/>
              </a:xfrm>
            </p:grpSpPr>
            <p:sp>
              <p:nvSpPr>
                <p:cNvPr id="54" name="Rectangle 99">
                  <a:extLst>
                    <a:ext uri="{FF2B5EF4-FFF2-40B4-BE49-F238E27FC236}">
                      <a16:creationId xmlns:a16="http://schemas.microsoft.com/office/drawing/2014/main" id="{B2018CDF-23D3-F44B-9F43-107795F99206}"/>
                    </a:ext>
                  </a:extLst>
                </p:cNvPr>
                <p:cNvSpPr/>
                <p:nvPr/>
              </p:nvSpPr>
              <p:spPr>
                <a:xfrm>
                  <a:off x="2946" y="0"/>
                  <a:ext cx="734123" cy="26032"/>
                </a:xfrm>
                <a:prstGeom prst="rect">
                  <a:avLst/>
                </a:prstGeom>
                <a:solidFill>
                  <a:srgbClr val="221AC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defRPr sz="1200"/>
                  </a:pPr>
                  <a:endParaRPr/>
                </a:p>
              </p:txBody>
            </p:sp>
            <p:sp>
              <p:nvSpPr>
                <p:cNvPr id="55" name="Rectangle 100">
                  <a:extLst>
                    <a:ext uri="{FF2B5EF4-FFF2-40B4-BE49-F238E27FC236}">
                      <a16:creationId xmlns:a16="http://schemas.microsoft.com/office/drawing/2014/main" id="{775C1F1E-76A6-6F46-920D-38D78ACD7039}"/>
                    </a:ext>
                  </a:extLst>
                </p:cNvPr>
                <p:cNvSpPr/>
                <p:nvPr/>
              </p:nvSpPr>
              <p:spPr>
                <a:xfrm>
                  <a:off x="66516" y="73251"/>
                  <a:ext cx="606982" cy="33171"/>
                </a:xfrm>
                <a:prstGeom prst="rect">
                  <a:avLst/>
                </a:prstGeom>
                <a:solidFill>
                  <a:srgbClr val="C000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defRPr sz="1200"/>
                  </a:pPr>
                  <a:endParaRPr/>
                </a:p>
              </p:txBody>
            </p:sp>
            <p:sp>
              <p:nvSpPr>
                <p:cNvPr id="56" name="Rectangle 101">
                  <a:extLst>
                    <a:ext uri="{FF2B5EF4-FFF2-40B4-BE49-F238E27FC236}">
                      <a16:creationId xmlns:a16="http://schemas.microsoft.com/office/drawing/2014/main" id="{D706C6A6-00DC-5344-9DE2-97570B779876}"/>
                    </a:ext>
                  </a:extLst>
                </p:cNvPr>
                <p:cNvSpPr/>
                <p:nvPr/>
              </p:nvSpPr>
              <p:spPr>
                <a:xfrm>
                  <a:off x="-1" y="1262"/>
                  <a:ext cx="43057" cy="113649"/>
                </a:xfrm>
                <a:prstGeom prst="rect">
                  <a:avLst/>
                </a:prstGeom>
                <a:solidFill>
                  <a:srgbClr val="221AC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defRPr sz="1200"/>
                  </a:pPr>
                  <a:endParaRPr/>
                </a:p>
              </p:txBody>
            </p:sp>
            <p:sp>
              <p:nvSpPr>
                <p:cNvPr id="57" name="Rectangle 102">
                  <a:extLst>
                    <a:ext uri="{FF2B5EF4-FFF2-40B4-BE49-F238E27FC236}">
                      <a16:creationId xmlns:a16="http://schemas.microsoft.com/office/drawing/2014/main" id="{D9ACADA6-025B-2243-A18F-F2FC7B80F659}"/>
                    </a:ext>
                  </a:extLst>
                </p:cNvPr>
                <p:cNvSpPr/>
                <p:nvPr/>
              </p:nvSpPr>
              <p:spPr>
                <a:xfrm>
                  <a:off x="699403" y="1262"/>
                  <a:ext cx="43057" cy="113649"/>
                </a:xfrm>
                <a:prstGeom prst="rect">
                  <a:avLst/>
                </a:prstGeom>
                <a:solidFill>
                  <a:srgbClr val="221AC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defRPr sz="1200"/>
                  </a:pPr>
                  <a:endParaRPr/>
                </a:p>
              </p:txBody>
            </p:sp>
          </p:grpSp>
          <p:sp>
            <p:nvSpPr>
              <p:cNvPr id="46" name="TextBox 91">
                <a:extLst>
                  <a:ext uri="{FF2B5EF4-FFF2-40B4-BE49-F238E27FC236}">
                    <a16:creationId xmlns:a16="http://schemas.microsoft.com/office/drawing/2014/main" id="{19002288-E346-BC45-A495-A213B78B6F0C}"/>
                  </a:ext>
                </a:extLst>
              </p:cNvPr>
              <p:cNvSpPr txBox="1"/>
              <p:nvPr/>
            </p:nvSpPr>
            <p:spPr>
              <a:xfrm>
                <a:off x="420537" y="-1"/>
                <a:ext cx="1701216" cy="28194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t">
                <a:spAutoFit/>
              </a:bodyPr>
              <a:lstStyle>
                <a:lvl1pPr>
                  <a:lnSpc>
                    <a:spcPct val="130000"/>
                  </a:lnSpc>
                  <a:defRPr sz="1200" b="1">
                    <a:solidFill>
                      <a:srgbClr val="FF0000"/>
                    </a:solidFill>
                  </a:defRPr>
                </a:lvl1pPr>
              </a:lstStyle>
              <a:p>
                <a:r>
                  <a:t>No gain area ~ 50 um</a:t>
                </a:r>
              </a:p>
            </p:txBody>
          </p:sp>
          <p:grpSp>
            <p:nvGrpSpPr>
              <p:cNvPr id="47" name="Group 92">
                <a:extLst>
                  <a:ext uri="{FF2B5EF4-FFF2-40B4-BE49-F238E27FC236}">
                    <a16:creationId xmlns:a16="http://schemas.microsoft.com/office/drawing/2014/main" id="{EC5E09F3-31D3-A546-BC96-AE192C450822}"/>
                  </a:ext>
                </a:extLst>
              </p:cNvPr>
              <p:cNvGrpSpPr/>
              <p:nvPr/>
            </p:nvGrpSpPr>
            <p:grpSpPr>
              <a:xfrm>
                <a:off x="1428518" y="568752"/>
                <a:ext cx="742461" cy="114911"/>
                <a:chOff x="0" y="0"/>
                <a:chExt cx="742459" cy="114910"/>
              </a:xfrm>
            </p:grpSpPr>
            <p:sp>
              <p:nvSpPr>
                <p:cNvPr id="50" name="Rectangle 95">
                  <a:extLst>
                    <a:ext uri="{FF2B5EF4-FFF2-40B4-BE49-F238E27FC236}">
                      <a16:creationId xmlns:a16="http://schemas.microsoft.com/office/drawing/2014/main" id="{FDA7ADA1-74AE-D842-99CE-8A7D8EF6C68B}"/>
                    </a:ext>
                  </a:extLst>
                </p:cNvPr>
                <p:cNvSpPr/>
                <p:nvPr/>
              </p:nvSpPr>
              <p:spPr>
                <a:xfrm>
                  <a:off x="2946" y="0"/>
                  <a:ext cx="734123" cy="26032"/>
                </a:xfrm>
                <a:prstGeom prst="rect">
                  <a:avLst/>
                </a:prstGeom>
                <a:solidFill>
                  <a:srgbClr val="221AC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defRPr sz="1200"/>
                  </a:pPr>
                  <a:endParaRPr/>
                </a:p>
              </p:txBody>
            </p:sp>
            <p:sp>
              <p:nvSpPr>
                <p:cNvPr id="51" name="Rectangle 96">
                  <a:extLst>
                    <a:ext uri="{FF2B5EF4-FFF2-40B4-BE49-F238E27FC236}">
                      <a16:creationId xmlns:a16="http://schemas.microsoft.com/office/drawing/2014/main" id="{504E4778-7975-5D4B-9E52-A362B068F433}"/>
                    </a:ext>
                  </a:extLst>
                </p:cNvPr>
                <p:cNvSpPr/>
                <p:nvPr/>
              </p:nvSpPr>
              <p:spPr>
                <a:xfrm>
                  <a:off x="69691" y="73251"/>
                  <a:ext cx="606982" cy="33171"/>
                </a:xfrm>
                <a:prstGeom prst="rect">
                  <a:avLst/>
                </a:prstGeom>
                <a:solidFill>
                  <a:srgbClr val="C000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defRPr sz="1200"/>
                  </a:pPr>
                  <a:endParaRPr/>
                </a:p>
              </p:txBody>
            </p:sp>
            <p:sp>
              <p:nvSpPr>
                <p:cNvPr id="52" name="Rectangle 97">
                  <a:extLst>
                    <a:ext uri="{FF2B5EF4-FFF2-40B4-BE49-F238E27FC236}">
                      <a16:creationId xmlns:a16="http://schemas.microsoft.com/office/drawing/2014/main" id="{43C8859D-ACE3-4345-AF6E-B8391D16270B}"/>
                    </a:ext>
                  </a:extLst>
                </p:cNvPr>
                <p:cNvSpPr/>
                <p:nvPr/>
              </p:nvSpPr>
              <p:spPr>
                <a:xfrm>
                  <a:off x="-1" y="1262"/>
                  <a:ext cx="43057" cy="113649"/>
                </a:xfrm>
                <a:prstGeom prst="rect">
                  <a:avLst/>
                </a:prstGeom>
                <a:solidFill>
                  <a:srgbClr val="221AC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defRPr sz="1200"/>
                  </a:pPr>
                  <a:endParaRPr/>
                </a:p>
              </p:txBody>
            </p:sp>
            <p:sp>
              <p:nvSpPr>
                <p:cNvPr id="53" name="Rectangle 98">
                  <a:extLst>
                    <a:ext uri="{FF2B5EF4-FFF2-40B4-BE49-F238E27FC236}">
                      <a16:creationId xmlns:a16="http://schemas.microsoft.com/office/drawing/2014/main" id="{4C0E04DD-0714-BF48-8C2A-7436EF268250}"/>
                    </a:ext>
                  </a:extLst>
                </p:cNvPr>
                <p:cNvSpPr/>
                <p:nvPr/>
              </p:nvSpPr>
              <p:spPr>
                <a:xfrm>
                  <a:off x="699403" y="1262"/>
                  <a:ext cx="43057" cy="113649"/>
                </a:xfrm>
                <a:prstGeom prst="rect">
                  <a:avLst/>
                </a:prstGeom>
                <a:solidFill>
                  <a:srgbClr val="221AC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defRPr sz="1200"/>
                  </a:pPr>
                  <a:endParaRPr/>
                </a:p>
              </p:txBody>
            </p:sp>
          </p:grpSp>
          <p:sp>
            <p:nvSpPr>
              <p:cNvPr id="48" name="Rectangle 93">
                <a:extLst>
                  <a:ext uri="{FF2B5EF4-FFF2-40B4-BE49-F238E27FC236}">
                    <a16:creationId xmlns:a16="http://schemas.microsoft.com/office/drawing/2014/main" id="{381D704A-79FA-FE48-81FC-B087D79EBB99}"/>
                  </a:ext>
                </a:extLst>
              </p:cNvPr>
              <p:cNvSpPr/>
              <p:nvPr/>
            </p:nvSpPr>
            <p:spPr>
              <a:xfrm>
                <a:off x="1166096" y="568121"/>
                <a:ext cx="53599" cy="36580"/>
              </a:xfrm>
              <a:prstGeom prst="rect">
                <a:avLst/>
              </a:prstGeom>
              <a:solidFill>
                <a:srgbClr val="C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sz="1200"/>
                </a:pPr>
                <a:endParaRPr/>
              </a:p>
            </p:txBody>
          </p:sp>
          <p:sp>
            <p:nvSpPr>
              <p:cNvPr id="49" name="Straight Arrow Connector 94">
                <a:extLst>
                  <a:ext uri="{FF2B5EF4-FFF2-40B4-BE49-F238E27FC236}">
                    <a16:creationId xmlns:a16="http://schemas.microsoft.com/office/drawing/2014/main" id="{2DB0E0F2-DE21-F646-91DF-A08451EAEEB1}"/>
                  </a:ext>
                </a:extLst>
              </p:cNvPr>
              <p:cNvSpPr/>
              <p:nvPr/>
            </p:nvSpPr>
            <p:spPr>
              <a:xfrm>
                <a:off x="806158" y="536754"/>
                <a:ext cx="765026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  <a:headEnd type="triangle" w="med" len="med"/>
                <a:tailEnd type="triangle" w="med" len="med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</p:grpSp>
        <p:sp>
          <p:nvSpPr>
            <p:cNvPr id="28" name="Arc 59">
              <a:extLst>
                <a:ext uri="{FF2B5EF4-FFF2-40B4-BE49-F238E27FC236}">
                  <a16:creationId xmlns:a16="http://schemas.microsoft.com/office/drawing/2014/main" id="{AC2563F7-C150-3841-B689-BEAD64A04368}"/>
                </a:ext>
              </a:extLst>
            </p:cNvPr>
            <p:cNvSpPr/>
            <p:nvPr/>
          </p:nvSpPr>
          <p:spPr>
            <a:xfrm>
              <a:off x="3851578" y="1421622"/>
              <a:ext cx="181815" cy="6697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11481" y="0"/>
                    <a:pt x="20962" y="9481"/>
                    <a:pt x="21600" y="21600"/>
                  </a:cubicBezTo>
                </a:path>
              </a:pathLst>
            </a:custGeom>
            <a:ln w="25400">
              <a:solidFill>
                <a:srgbClr val="FF0000"/>
              </a:solidFill>
              <a:prstDash val="sysDash"/>
            </a:ln>
          </p:spPr>
          <p:txBody>
            <a:bodyPr lIns="45719" rIns="45719" anchor="ctr"/>
            <a:lstStyle/>
            <a:p>
              <a:pPr algn="ctr"/>
              <a:endParaRPr/>
            </a:p>
          </p:txBody>
        </p:sp>
        <p:sp>
          <p:nvSpPr>
            <p:cNvPr id="29" name="Arc 60">
              <a:extLst>
                <a:ext uri="{FF2B5EF4-FFF2-40B4-BE49-F238E27FC236}">
                  <a16:creationId xmlns:a16="http://schemas.microsoft.com/office/drawing/2014/main" id="{6B59DB77-A804-254E-AA14-E1485E6EBD32}"/>
                </a:ext>
              </a:extLst>
            </p:cNvPr>
            <p:cNvSpPr/>
            <p:nvPr/>
          </p:nvSpPr>
          <p:spPr>
            <a:xfrm>
              <a:off x="4344747" y="1421622"/>
              <a:ext cx="181815" cy="6697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11481" y="0"/>
                    <a:pt x="20962" y="9481"/>
                    <a:pt x="21600" y="21600"/>
                  </a:cubicBezTo>
                </a:path>
              </a:pathLst>
            </a:custGeom>
            <a:ln w="25400">
              <a:solidFill>
                <a:srgbClr val="FF0000"/>
              </a:solidFill>
              <a:prstDash val="sysDash"/>
            </a:ln>
          </p:spPr>
          <p:txBody>
            <a:bodyPr lIns="45719" rIns="45719" anchor="ctr"/>
            <a:lstStyle/>
            <a:p>
              <a:pPr algn="ctr"/>
              <a:endParaRPr/>
            </a:p>
          </p:txBody>
        </p:sp>
        <p:sp>
          <p:nvSpPr>
            <p:cNvPr id="30" name="Arc 61">
              <a:extLst>
                <a:ext uri="{FF2B5EF4-FFF2-40B4-BE49-F238E27FC236}">
                  <a16:creationId xmlns:a16="http://schemas.microsoft.com/office/drawing/2014/main" id="{1877AA35-F8D3-9046-9CB4-1B8DA57628ED}"/>
                </a:ext>
              </a:extLst>
            </p:cNvPr>
            <p:cNvSpPr/>
            <p:nvPr/>
          </p:nvSpPr>
          <p:spPr>
            <a:xfrm flipH="1">
              <a:off x="4155252" y="1412047"/>
              <a:ext cx="181814" cy="6697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11481" y="0"/>
                    <a:pt x="20962" y="9481"/>
                    <a:pt x="21600" y="21600"/>
                  </a:cubicBezTo>
                </a:path>
              </a:pathLst>
            </a:custGeom>
            <a:ln w="25400">
              <a:solidFill>
                <a:srgbClr val="FF0000"/>
              </a:solidFill>
              <a:prstDash val="sysDash"/>
            </a:ln>
          </p:spPr>
          <p:txBody>
            <a:bodyPr lIns="45719" rIns="45719" anchor="ctr"/>
            <a:lstStyle/>
            <a:p>
              <a:pPr algn="ctr"/>
              <a:endParaRPr/>
            </a:p>
          </p:txBody>
        </p:sp>
        <p:sp>
          <p:nvSpPr>
            <p:cNvPr id="31" name="Arc 62">
              <a:extLst>
                <a:ext uri="{FF2B5EF4-FFF2-40B4-BE49-F238E27FC236}">
                  <a16:creationId xmlns:a16="http://schemas.microsoft.com/office/drawing/2014/main" id="{CD646F69-ED40-D24F-9424-643F2407B76A}"/>
                </a:ext>
              </a:extLst>
            </p:cNvPr>
            <p:cNvSpPr/>
            <p:nvPr/>
          </p:nvSpPr>
          <p:spPr>
            <a:xfrm flipH="1">
              <a:off x="3666560" y="1421622"/>
              <a:ext cx="181815" cy="6697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11481" y="0"/>
                    <a:pt x="20962" y="9481"/>
                    <a:pt x="21600" y="21600"/>
                  </a:cubicBezTo>
                </a:path>
              </a:pathLst>
            </a:custGeom>
            <a:ln w="25400">
              <a:solidFill>
                <a:srgbClr val="FF0000"/>
              </a:solidFill>
              <a:prstDash val="sysDash"/>
            </a:ln>
          </p:spPr>
          <p:txBody>
            <a:bodyPr lIns="45719" rIns="45719" anchor="ctr"/>
            <a:lstStyle/>
            <a:p>
              <a:pPr algn="ctr"/>
              <a:endParaRPr/>
            </a:p>
          </p:txBody>
        </p:sp>
        <p:sp>
          <p:nvSpPr>
            <p:cNvPr id="32" name="Arc 63">
              <a:extLst>
                <a:ext uri="{FF2B5EF4-FFF2-40B4-BE49-F238E27FC236}">
                  <a16:creationId xmlns:a16="http://schemas.microsoft.com/office/drawing/2014/main" id="{0484EFF1-6052-2249-B0C1-13373B5C2F55}"/>
                </a:ext>
              </a:extLst>
            </p:cNvPr>
            <p:cNvSpPr/>
            <p:nvPr/>
          </p:nvSpPr>
          <p:spPr>
            <a:xfrm>
              <a:off x="4340814" y="1423315"/>
              <a:ext cx="126024" cy="6761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11612" y="0"/>
                    <a:pt x="21149" y="9537"/>
                    <a:pt x="21600" y="21600"/>
                  </a:cubicBezTo>
                </a:path>
              </a:pathLst>
            </a:custGeom>
            <a:ln w="25400">
              <a:solidFill>
                <a:srgbClr val="FF0000"/>
              </a:solidFill>
              <a:prstDash val="sysDash"/>
            </a:ln>
          </p:spPr>
          <p:txBody>
            <a:bodyPr lIns="45719" rIns="45719" anchor="ctr"/>
            <a:lstStyle/>
            <a:p>
              <a:pPr algn="ctr"/>
              <a:endParaRPr/>
            </a:p>
          </p:txBody>
        </p:sp>
        <p:sp>
          <p:nvSpPr>
            <p:cNvPr id="33" name="Arc 64">
              <a:extLst>
                <a:ext uri="{FF2B5EF4-FFF2-40B4-BE49-F238E27FC236}">
                  <a16:creationId xmlns:a16="http://schemas.microsoft.com/office/drawing/2014/main" id="{9C7E2438-2529-CD46-A336-8828139208D2}"/>
                </a:ext>
              </a:extLst>
            </p:cNvPr>
            <p:cNvSpPr/>
            <p:nvPr/>
          </p:nvSpPr>
          <p:spPr>
            <a:xfrm>
              <a:off x="3843954" y="1433260"/>
              <a:ext cx="126025" cy="6761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11612" y="0"/>
                    <a:pt x="21149" y="9537"/>
                    <a:pt x="21600" y="21600"/>
                  </a:cubicBezTo>
                </a:path>
              </a:pathLst>
            </a:custGeom>
            <a:ln w="25400">
              <a:solidFill>
                <a:srgbClr val="FF0000"/>
              </a:solidFill>
              <a:prstDash val="sysDash"/>
            </a:ln>
          </p:spPr>
          <p:txBody>
            <a:bodyPr lIns="45719" rIns="45719" anchor="ctr"/>
            <a:lstStyle/>
            <a:p>
              <a:pPr algn="ctr"/>
              <a:endParaRPr/>
            </a:p>
          </p:txBody>
        </p:sp>
        <p:sp>
          <p:nvSpPr>
            <p:cNvPr id="34" name="Arc 65">
              <a:extLst>
                <a:ext uri="{FF2B5EF4-FFF2-40B4-BE49-F238E27FC236}">
                  <a16:creationId xmlns:a16="http://schemas.microsoft.com/office/drawing/2014/main" id="{697EFCFA-9139-EB48-8D5F-F67C8C9E1ADE}"/>
                </a:ext>
              </a:extLst>
            </p:cNvPr>
            <p:cNvSpPr/>
            <p:nvPr/>
          </p:nvSpPr>
          <p:spPr>
            <a:xfrm flipH="1">
              <a:off x="3728648" y="1423315"/>
              <a:ext cx="126025" cy="6761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11612" y="0"/>
                    <a:pt x="21149" y="9537"/>
                    <a:pt x="21600" y="21600"/>
                  </a:cubicBezTo>
                </a:path>
              </a:pathLst>
            </a:custGeom>
            <a:ln w="25400">
              <a:solidFill>
                <a:srgbClr val="FF0000"/>
              </a:solidFill>
              <a:prstDash val="sysDash"/>
            </a:ln>
          </p:spPr>
          <p:txBody>
            <a:bodyPr lIns="45719" rIns="45719" anchor="ctr"/>
            <a:lstStyle/>
            <a:p>
              <a:pPr algn="ctr"/>
              <a:endParaRPr/>
            </a:p>
          </p:txBody>
        </p:sp>
        <p:sp>
          <p:nvSpPr>
            <p:cNvPr id="35" name="Arc 66">
              <a:extLst>
                <a:ext uri="{FF2B5EF4-FFF2-40B4-BE49-F238E27FC236}">
                  <a16:creationId xmlns:a16="http://schemas.microsoft.com/office/drawing/2014/main" id="{00A2B790-A3A5-9D41-B274-B472EBBF9800}"/>
                </a:ext>
              </a:extLst>
            </p:cNvPr>
            <p:cNvSpPr/>
            <p:nvPr/>
          </p:nvSpPr>
          <p:spPr>
            <a:xfrm flipH="1">
              <a:off x="4214790" y="1423662"/>
              <a:ext cx="126025" cy="6761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11612" y="0"/>
                    <a:pt x="21149" y="9537"/>
                    <a:pt x="21600" y="21600"/>
                  </a:cubicBezTo>
                </a:path>
              </a:pathLst>
            </a:custGeom>
            <a:ln w="25400">
              <a:solidFill>
                <a:srgbClr val="FF0000"/>
              </a:solidFill>
              <a:prstDash val="sysDash"/>
            </a:ln>
          </p:spPr>
          <p:txBody>
            <a:bodyPr lIns="45719" rIns="45719" anchor="ctr"/>
            <a:lstStyle/>
            <a:p>
              <a:pPr algn="ctr"/>
              <a:endParaRPr/>
            </a:p>
          </p:txBody>
        </p:sp>
        <p:sp>
          <p:nvSpPr>
            <p:cNvPr id="36" name="TextBox 108">
              <a:extLst>
                <a:ext uri="{FF2B5EF4-FFF2-40B4-BE49-F238E27FC236}">
                  <a16:creationId xmlns:a16="http://schemas.microsoft.com/office/drawing/2014/main" id="{4B991EDA-9F7D-8A4A-9B98-DC90012F5082}"/>
                </a:ext>
              </a:extLst>
            </p:cNvPr>
            <p:cNvSpPr txBox="1"/>
            <p:nvPr/>
          </p:nvSpPr>
          <p:spPr>
            <a:xfrm>
              <a:off x="2268485" y="2639602"/>
              <a:ext cx="3628910" cy="265303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719" rIns="45719">
              <a:spAutoFit/>
            </a:bodyPr>
            <a:lstStyle/>
            <a:p>
              <a:pPr algn="ctr">
                <a:lnSpc>
                  <a:spcPct val="130000"/>
                </a:lnSpc>
                <a:defRPr sz="1400" b="1">
                  <a:solidFill>
                    <a:srgbClr val="FF0000"/>
                  </a:solidFill>
                </a:defRPr>
              </a:pPr>
              <a:r>
                <a:rPr sz="1600" dirty="0"/>
                <a:t>JTE/p-stop </a:t>
              </a:r>
              <a:r>
                <a:rPr lang="en-US" sz="1600" dirty="0"/>
                <a:t>LGAD</a:t>
              </a:r>
              <a:endParaRPr sz="1600" dirty="0"/>
            </a:p>
            <a:p>
              <a:pPr marL="285750" indent="-285750">
                <a:lnSpc>
                  <a:spcPct val="130000"/>
                </a:lnSpc>
                <a:buSzPct val="100000"/>
                <a:buFont typeface="Arial"/>
                <a:buChar char="•"/>
                <a:defRPr sz="1400" b="1"/>
              </a:pPr>
              <a:r>
                <a:rPr sz="1600" dirty="0"/>
                <a:t>CMS &amp;&amp; ATLAS choice</a:t>
              </a:r>
            </a:p>
            <a:p>
              <a:pPr marL="285750" indent="-285750">
                <a:lnSpc>
                  <a:spcPct val="130000"/>
                </a:lnSpc>
                <a:buSzPct val="100000"/>
                <a:buFont typeface="Arial"/>
                <a:buChar char="•"/>
                <a:defRPr sz="1400" b="1"/>
              </a:pPr>
              <a:r>
                <a:rPr sz="1600" dirty="0"/>
                <a:t>Signal in a single pixel</a:t>
              </a:r>
            </a:p>
            <a:p>
              <a:pPr marL="285750" indent="-285750">
                <a:lnSpc>
                  <a:spcPct val="130000"/>
                </a:lnSpc>
                <a:buSzPct val="100000"/>
                <a:buFont typeface="Arial"/>
                <a:buChar char="•"/>
                <a:defRPr sz="1400" b="1"/>
              </a:pPr>
              <a:r>
                <a:rPr sz="1600" dirty="0"/>
                <a:t>Not 100% fill factor</a:t>
              </a:r>
            </a:p>
            <a:p>
              <a:pPr marL="285750" indent="-285750">
                <a:lnSpc>
                  <a:spcPct val="130000"/>
                </a:lnSpc>
                <a:buSzPct val="100000"/>
                <a:buFont typeface="Arial"/>
                <a:buChar char="•"/>
                <a:defRPr sz="1400" b="1"/>
              </a:pPr>
              <a:r>
                <a:rPr sz="1600" dirty="0"/>
                <a:t>Very well tested</a:t>
              </a:r>
            </a:p>
            <a:p>
              <a:pPr marL="285750" indent="-285750">
                <a:lnSpc>
                  <a:spcPct val="130000"/>
                </a:lnSpc>
                <a:buSzPct val="100000"/>
                <a:buFont typeface="Arial"/>
                <a:buChar char="•"/>
                <a:defRPr sz="1400" b="1"/>
              </a:pPr>
              <a:r>
                <a:rPr sz="1600" dirty="0"/>
                <a:t>High Occupancy OK</a:t>
              </a:r>
            </a:p>
            <a:p>
              <a:pPr marL="285750" indent="-285750">
                <a:lnSpc>
                  <a:spcPct val="130000"/>
                </a:lnSpc>
                <a:buSzPct val="100000"/>
                <a:buFont typeface="Arial"/>
                <a:buChar char="•"/>
                <a:defRPr sz="1400" b="1"/>
              </a:pPr>
              <a:r>
                <a:rPr sz="1600" dirty="0"/>
                <a:t>Rate ~ 50-100 MHz</a:t>
              </a:r>
            </a:p>
            <a:p>
              <a:pPr marL="285750" indent="-285750">
                <a:lnSpc>
                  <a:spcPct val="130000"/>
                </a:lnSpc>
                <a:buSzPct val="100000"/>
                <a:buFont typeface="Arial"/>
                <a:buChar char="•"/>
                <a:defRPr sz="1400" b="1"/>
              </a:pPr>
              <a:r>
                <a:rPr sz="1600" dirty="0"/>
                <a:t>Rad hardness ~ </a:t>
              </a:r>
              <a:r>
                <a:rPr lang="en-US" sz="1600" dirty="0"/>
                <a:t>1-</a:t>
              </a:r>
              <a:r>
                <a:rPr sz="1600" dirty="0"/>
                <a:t>2E15 n/cm2</a:t>
              </a:r>
            </a:p>
          </p:txBody>
        </p:sp>
        <p:sp>
          <p:nvSpPr>
            <p:cNvPr id="37" name="Straight Arrow Connector 112">
              <a:extLst>
                <a:ext uri="{FF2B5EF4-FFF2-40B4-BE49-F238E27FC236}">
                  <a16:creationId xmlns:a16="http://schemas.microsoft.com/office/drawing/2014/main" id="{47C8E503-64D0-7246-914B-FD79D275CFAB}"/>
                </a:ext>
              </a:extLst>
            </p:cNvPr>
            <p:cNvSpPr/>
            <p:nvPr/>
          </p:nvSpPr>
          <p:spPr>
            <a:xfrm>
              <a:off x="4067603" y="1015953"/>
              <a:ext cx="15868" cy="178938"/>
            </a:xfrm>
            <a:prstGeom prst="line">
              <a:avLst/>
            </a:prstGeom>
            <a:ln w="25400">
              <a:solidFill>
                <a:srgbClr val="000000"/>
              </a:solidFill>
              <a:tailEnd type="triangle"/>
            </a:ln>
          </p:spPr>
          <p:txBody>
            <a:bodyPr lIns="45719" rIns="45719"/>
            <a:lstStyle/>
            <a:p>
              <a:endParaRPr/>
            </a:p>
          </p:txBody>
        </p:sp>
        <p:grpSp>
          <p:nvGrpSpPr>
            <p:cNvPr id="38" name="Group 114">
              <a:extLst>
                <a:ext uri="{FF2B5EF4-FFF2-40B4-BE49-F238E27FC236}">
                  <a16:creationId xmlns:a16="http://schemas.microsoft.com/office/drawing/2014/main" id="{A3CFB978-59A6-534E-A525-AC250E992822}"/>
                </a:ext>
              </a:extLst>
            </p:cNvPr>
            <p:cNvGrpSpPr/>
            <p:nvPr/>
          </p:nvGrpSpPr>
          <p:grpSpPr>
            <a:xfrm>
              <a:off x="966511" y="5197197"/>
              <a:ext cx="3828808" cy="1315030"/>
              <a:chOff x="-1964469" y="-24522"/>
              <a:chExt cx="3828804" cy="1315029"/>
            </a:xfrm>
          </p:grpSpPr>
          <p:pic>
            <p:nvPicPr>
              <p:cNvPr id="40" name="Picture 115" descr="Picture 115">
                <a:extLst>
                  <a:ext uri="{FF2B5EF4-FFF2-40B4-BE49-F238E27FC236}">
                    <a16:creationId xmlns:a16="http://schemas.microsoft.com/office/drawing/2014/main" id="{FC89BF1F-67BD-574C-999E-A51652D0F98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rcRect l="8763" t="9895" r="21934"/>
              <a:stretch>
                <a:fillRect/>
              </a:stretch>
            </p:blipFill>
            <p:spPr>
              <a:xfrm rot="10800000">
                <a:off x="-1964469" y="-24522"/>
                <a:ext cx="1565141" cy="122517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41" name="Rectangle 116">
                <a:extLst>
                  <a:ext uri="{FF2B5EF4-FFF2-40B4-BE49-F238E27FC236}">
                    <a16:creationId xmlns:a16="http://schemas.microsoft.com/office/drawing/2014/main" id="{42A895AD-683E-2442-91A3-C655B9764D40}"/>
                  </a:ext>
                </a:extLst>
              </p:cNvPr>
              <p:cNvSpPr txBox="1"/>
              <p:nvPr/>
            </p:nvSpPr>
            <p:spPr>
              <a:xfrm>
                <a:off x="-1256515" y="703766"/>
                <a:ext cx="833522" cy="58674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/>
              <a:p>
                <a:pPr algn="ctr">
                  <a:defRPr sz="1100" b="1">
                    <a:solidFill>
                      <a:srgbClr val="FFFFFF"/>
                    </a:solidFill>
                  </a:defRPr>
                </a:pPr>
                <a:r>
                  <a:t>HPK2  </a:t>
                </a:r>
              </a:p>
              <a:p>
                <a:pPr algn="ctr">
                  <a:defRPr sz="1100" b="1">
                    <a:solidFill>
                      <a:srgbClr val="FFFFFF"/>
                    </a:solidFill>
                  </a:defRPr>
                </a:pPr>
                <a:r>
                  <a:rPr dirty="0"/>
                  <a:t>16x16 array</a:t>
                </a:r>
              </a:p>
            </p:txBody>
          </p:sp>
          <p:sp>
            <p:nvSpPr>
              <p:cNvPr id="42" name="Straight Arrow Connector 117">
                <a:extLst>
                  <a:ext uri="{FF2B5EF4-FFF2-40B4-BE49-F238E27FC236}">
                    <a16:creationId xmlns:a16="http://schemas.microsoft.com/office/drawing/2014/main" id="{36D98B91-0D02-C344-B56A-09AD36E934AF}"/>
                  </a:ext>
                </a:extLst>
              </p:cNvPr>
              <p:cNvSpPr/>
              <p:nvPr/>
            </p:nvSpPr>
            <p:spPr>
              <a:xfrm>
                <a:off x="942570" y="81592"/>
                <a:ext cx="888823" cy="673848"/>
              </a:xfrm>
              <a:prstGeom prst="line">
                <a:avLst/>
              </a:prstGeom>
              <a:noFill/>
              <a:ln w="25400" cap="flat">
                <a:solidFill>
                  <a:srgbClr val="FFFFFF"/>
                </a:solidFill>
                <a:prstDash val="solid"/>
                <a:round/>
                <a:headEnd type="triangle" w="med" len="med"/>
                <a:tailEnd type="triangle" w="med" len="med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43" name="Rectangle 118">
                <a:extLst>
                  <a:ext uri="{FF2B5EF4-FFF2-40B4-BE49-F238E27FC236}">
                    <a16:creationId xmlns:a16="http://schemas.microsoft.com/office/drawing/2014/main" id="{0AD889A7-5749-0941-856A-5F94EFEA2D8E}"/>
                  </a:ext>
                </a:extLst>
              </p:cNvPr>
              <p:cNvSpPr txBox="1"/>
              <p:nvPr/>
            </p:nvSpPr>
            <p:spPr>
              <a:xfrm rot="2520888">
                <a:off x="1030813" y="274643"/>
                <a:ext cx="833522" cy="24384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>
                <a:lvl1pPr algn="ctr">
                  <a:defRPr sz="1000" b="1">
                    <a:solidFill>
                      <a:srgbClr val="FFFFFF"/>
                    </a:solidFill>
                  </a:defRPr>
                </a:lvl1pPr>
              </a:lstStyle>
              <a:p>
                <a:r>
                  <a:t>2.1 cm</a:t>
                </a:r>
              </a:p>
            </p:txBody>
          </p:sp>
        </p:grpSp>
        <p:sp>
          <p:nvSpPr>
            <p:cNvPr id="39" name="TextBox 74">
              <a:extLst>
                <a:ext uri="{FF2B5EF4-FFF2-40B4-BE49-F238E27FC236}">
                  <a16:creationId xmlns:a16="http://schemas.microsoft.com/office/drawing/2014/main" id="{777CCDBC-8B1C-844C-BE96-6CDCF9BA9E0C}"/>
                </a:ext>
              </a:extLst>
            </p:cNvPr>
            <p:cNvSpPr txBox="1"/>
            <p:nvPr/>
          </p:nvSpPr>
          <p:spPr>
            <a:xfrm>
              <a:off x="3347374" y="2224587"/>
              <a:ext cx="1784880" cy="28194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45719" rIns="45719">
              <a:spAutoFit/>
            </a:bodyPr>
            <a:lstStyle>
              <a:lvl1pPr>
                <a:lnSpc>
                  <a:spcPct val="130000"/>
                </a:lnSpc>
                <a:defRPr sz="1200" b="1"/>
              </a:lvl1pPr>
            </a:lstStyle>
            <a:p>
              <a:r>
                <a:rPr dirty="0"/>
                <a:t>JTE + p-stop design                                                                                      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931599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7B86A7C8-8223-474A-AA68-2EF8A86536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z="3200" dirty="0"/>
              <a:t>Present results &amp; short term evolutions - II</a:t>
            </a:r>
          </a:p>
        </p:txBody>
      </p:sp>
      <p:grpSp>
        <p:nvGrpSpPr>
          <p:cNvPr id="4" name="Group">
            <a:extLst>
              <a:ext uri="{FF2B5EF4-FFF2-40B4-BE49-F238E27FC236}">
                <a16:creationId xmlns:a16="http://schemas.microsoft.com/office/drawing/2014/main" id="{A4A2B522-C109-5941-92C4-EA40A877C1DF}"/>
              </a:ext>
            </a:extLst>
          </p:cNvPr>
          <p:cNvGrpSpPr/>
          <p:nvPr/>
        </p:nvGrpSpPr>
        <p:grpSpPr>
          <a:xfrm>
            <a:off x="6602281" y="851352"/>
            <a:ext cx="5416214" cy="5639100"/>
            <a:chOff x="-181846" y="35028"/>
            <a:chExt cx="4888505" cy="5639099"/>
          </a:xfrm>
        </p:grpSpPr>
        <p:sp>
          <p:nvSpPr>
            <p:cNvPr id="5" name="Straight Arrow Connector 6">
              <a:extLst>
                <a:ext uri="{FF2B5EF4-FFF2-40B4-BE49-F238E27FC236}">
                  <a16:creationId xmlns:a16="http://schemas.microsoft.com/office/drawing/2014/main" id="{72165560-5697-1E4E-9FA7-983EF02D60A6}"/>
                </a:ext>
              </a:extLst>
            </p:cNvPr>
            <p:cNvSpPr/>
            <p:nvPr/>
          </p:nvSpPr>
          <p:spPr>
            <a:xfrm flipH="1">
              <a:off x="2695671" y="198699"/>
              <a:ext cx="301437" cy="176272"/>
            </a:xfrm>
            <a:prstGeom prst="line">
              <a:avLst/>
            </a:prstGeom>
            <a:noFill/>
            <a:ln w="25400" cap="flat">
              <a:solidFill>
                <a:srgbClr val="FFFFFF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6" name="Straight Arrow Connector 7">
              <a:extLst>
                <a:ext uri="{FF2B5EF4-FFF2-40B4-BE49-F238E27FC236}">
                  <a16:creationId xmlns:a16="http://schemas.microsoft.com/office/drawing/2014/main" id="{3E0C8927-E81E-4B4E-9E88-1CD1F12AA03C}"/>
                </a:ext>
              </a:extLst>
            </p:cNvPr>
            <p:cNvSpPr/>
            <p:nvPr/>
          </p:nvSpPr>
          <p:spPr>
            <a:xfrm>
              <a:off x="1684750" y="191727"/>
              <a:ext cx="226577" cy="183244"/>
            </a:xfrm>
            <a:prstGeom prst="line">
              <a:avLst/>
            </a:prstGeom>
            <a:noFill/>
            <a:ln w="25400" cap="flat">
              <a:solidFill>
                <a:srgbClr val="FFFFFF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7" name="Rectangle 8">
              <a:extLst>
                <a:ext uri="{FF2B5EF4-FFF2-40B4-BE49-F238E27FC236}">
                  <a16:creationId xmlns:a16="http://schemas.microsoft.com/office/drawing/2014/main" id="{98CC7700-6FE6-2B41-ACD8-CC4C9ED94B5B}"/>
                </a:ext>
              </a:extLst>
            </p:cNvPr>
            <p:cNvSpPr/>
            <p:nvPr/>
          </p:nvSpPr>
          <p:spPr>
            <a:xfrm>
              <a:off x="510389" y="707815"/>
              <a:ext cx="2956609" cy="904964"/>
            </a:xfrm>
            <a:prstGeom prst="rect">
              <a:avLst/>
            </a:prstGeom>
            <a:noFill/>
            <a:ln w="12700" cap="flat">
              <a:solidFill>
                <a:srgbClr val="8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" name="Rectangle 9">
              <a:extLst>
                <a:ext uri="{FF2B5EF4-FFF2-40B4-BE49-F238E27FC236}">
                  <a16:creationId xmlns:a16="http://schemas.microsoft.com/office/drawing/2014/main" id="{3C524E55-BED1-9D49-BA48-826DB688861F}"/>
                </a:ext>
              </a:extLst>
            </p:cNvPr>
            <p:cNvSpPr/>
            <p:nvPr/>
          </p:nvSpPr>
          <p:spPr>
            <a:xfrm>
              <a:off x="593725" y="847711"/>
              <a:ext cx="2804813" cy="60755"/>
            </a:xfrm>
            <a:prstGeom prst="rect">
              <a:avLst/>
            </a:prstGeom>
            <a:solidFill>
              <a:srgbClr val="FF6600"/>
            </a:solidFill>
            <a:ln w="12700" cap="flat">
              <a:solidFill>
                <a:srgbClr val="8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" name="Rectangle 10">
              <a:extLst>
                <a:ext uri="{FF2B5EF4-FFF2-40B4-BE49-F238E27FC236}">
                  <a16:creationId xmlns:a16="http://schemas.microsoft.com/office/drawing/2014/main" id="{F80D3611-C5B5-D44B-A302-456AFB239CBF}"/>
                </a:ext>
              </a:extLst>
            </p:cNvPr>
            <p:cNvSpPr/>
            <p:nvPr/>
          </p:nvSpPr>
          <p:spPr>
            <a:xfrm>
              <a:off x="591900" y="620500"/>
              <a:ext cx="2806638" cy="121507"/>
            </a:xfrm>
            <a:prstGeom prst="rect">
              <a:avLst/>
            </a:prstGeom>
            <a:solidFill>
              <a:srgbClr val="EDEDED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" name="Rectangle 11">
              <a:extLst>
                <a:ext uri="{FF2B5EF4-FFF2-40B4-BE49-F238E27FC236}">
                  <a16:creationId xmlns:a16="http://schemas.microsoft.com/office/drawing/2014/main" id="{AA92558D-BEFE-0F47-BDCA-497867A18817}"/>
                </a:ext>
              </a:extLst>
            </p:cNvPr>
            <p:cNvSpPr/>
            <p:nvPr/>
          </p:nvSpPr>
          <p:spPr>
            <a:xfrm>
              <a:off x="841758" y="592209"/>
              <a:ext cx="365232" cy="28292"/>
            </a:xfrm>
            <a:prstGeom prst="rect">
              <a:avLst/>
            </a:prstGeom>
            <a:solidFill>
              <a:srgbClr val="80808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1" name="Rectangle 12">
              <a:extLst>
                <a:ext uri="{FF2B5EF4-FFF2-40B4-BE49-F238E27FC236}">
                  <a16:creationId xmlns:a16="http://schemas.microsoft.com/office/drawing/2014/main" id="{E3C1BFCA-9B8B-E448-8814-A654C488A634}"/>
                </a:ext>
              </a:extLst>
            </p:cNvPr>
            <p:cNvSpPr/>
            <p:nvPr/>
          </p:nvSpPr>
          <p:spPr>
            <a:xfrm>
              <a:off x="1799599" y="583320"/>
              <a:ext cx="365232" cy="28292"/>
            </a:xfrm>
            <a:prstGeom prst="rect">
              <a:avLst/>
            </a:prstGeom>
            <a:solidFill>
              <a:srgbClr val="80808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2" name="Rectangle 13">
              <a:extLst>
                <a:ext uri="{FF2B5EF4-FFF2-40B4-BE49-F238E27FC236}">
                  <a16:creationId xmlns:a16="http://schemas.microsoft.com/office/drawing/2014/main" id="{60B7926F-8F3A-004B-92C4-B15978C8E6F2}"/>
                </a:ext>
              </a:extLst>
            </p:cNvPr>
            <p:cNvSpPr/>
            <p:nvPr/>
          </p:nvSpPr>
          <p:spPr>
            <a:xfrm>
              <a:off x="2848352" y="582370"/>
              <a:ext cx="365232" cy="28292"/>
            </a:xfrm>
            <a:prstGeom prst="rect">
              <a:avLst/>
            </a:prstGeom>
            <a:solidFill>
              <a:srgbClr val="80808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3" name="Rectangle 18">
              <a:extLst>
                <a:ext uri="{FF2B5EF4-FFF2-40B4-BE49-F238E27FC236}">
                  <a16:creationId xmlns:a16="http://schemas.microsoft.com/office/drawing/2014/main" id="{0A492A88-2E50-1D4C-8352-F062D8B2FC94}"/>
                </a:ext>
              </a:extLst>
            </p:cNvPr>
            <p:cNvSpPr/>
            <p:nvPr/>
          </p:nvSpPr>
          <p:spPr>
            <a:xfrm>
              <a:off x="591900" y="716046"/>
              <a:ext cx="2806638" cy="112445"/>
            </a:xfrm>
            <a:prstGeom prst="rect">
              <a:avLst/>
            </a:prstGeom>
            <a:solidFill>
              <a:srgbClr val="3366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200">
                  <a:solidFill>
                    <a:srgbClr val="FFFFFF"/>
                  </a:solidFill>
                </a:defRPr>
              </a:pPr>
              <a:endParaRPr/>
            </a:p>
          </p:txBody>
        </p:sp>
        <p:grpSp>
          <p:nvGrpSpPr>
            <p:cNvPr id="14" name="Group 60">
              <a:extLst>
                <a:ext uri="{FF2B5EF4-FFF2-40B4-BE49-F238E27FC236}">
                  <a16:creationId xmlns:a16="http://schemas.microsoft.com/office/drawing/2014/main" id="{86BA8080-2BEF-A64F-9468-C8A75656CDA9}"/>
                </a:ext>
              </a:extLst>
            </p:cNvPr>
            <p:cNvGrpSpPr/>
            <p:nvPr/>
          </p:nvGrpSpPr>
          <p:grpSpPr>
            <a:xfrm>
              <a:off x="104042" y="35028"/>
              <a:ext cx="2513026" cy="1041775"/>
              <a:chOff x="0" y="35028"/>
              <a:chExt cx="2513024" cy="1041773"/>
            </a:xfrm>
          </p:grpSpPr>
          <p:sp>
            <p:nvSpPr>
              <p:cNvPr id="29" name="Line 55">
                <a:extLst>
                  <a:ext uri="{FF2B5EF4-FFF2-40B4-BE49-F238E27FC236}">
                    <a16:creationId xmlns:a16="http://schemas.microsoft.com/office/drawing/2014/main" id="{87C3584F-1EB6-EE4F-8E52-9F800EC50D7B}"/>
                  </a:ext>
                </a:extLst>
              </p:cNvPr>
              <p:cNvSpPr/>
              <p:nvPr/>
            </p:nvSpPr>
            <p:spPr>
              <a:xfrm>
                <a:off x="1886613" y="262441"/>
                <a:ext cx="626412" cy="1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30" name="AutoShape 56">
                <a:extLst>
                  <a:ext uri="{FF2B5EF4-FFF2-40B4-BE49-F238E27FC236}">
                    <a16:creationId xmlns:a16="http://schemas.microsoft.com/office/drawing/2014/main" id="{697B47E6-285F-C149-BA77-938D3160E19B}"/>
                  </a:ext>
                </a:extLst>
              </p:cNvPr>
              <p:cNvSpPr/>
              <p:nvPr/>
            </p:nvSpPr>
            <p:spPr>
              <a:xfrm rot="5400000">
                <a:off x="2060709" y="129453"/>
                <a:ext cx="452861" cy="264012"/>
              </a:xfrm>
              <a:prstGeom prst="triangle">
                <a:avLst/>
              </a:prstGeom>
              <a:solidFill>
                <a:srgbClr val="FFFFFF"/>
              </a:solidFill>
              <a:ln w="1905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defRPr sz="1200"/>
                </a:pPr>
                <a:endParaRPr/>
              </a:p>
            </p:txBody>
          </p:sp>
          <p:sp>
            <p:nvSpPr>
              <p:cNvPr id="31" name="Line 55">
                <a:extLst>
                  <a:ext uri="{FF2B5EF4-FFF2-40B4-BE49-F238E27FC236}">
                    <a16:creationId xmlns:a16="http://schemas.microsoft.com/office/drawing/2014/main" id="{CED126A6-236F-6948-A243-40A33029F8C3}"/>
                  </a:ext>
                </a:extLst>
              </p:cNvPr>
              <p:cNvSpPr/>
              <p:nvPr/>
            </p:nvSpPr>
            <p:spPr>
              <a:xfrm>
                <a:off x="1887883" y="262441"/>
                <a:ext cx="1" cy="322209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32" name="Line 55">
                <a:extLst>
                  <a:ext uri="{FF2B5EF4-FFF2-40B4-BE49-F238E27FC236}">
                    <a16:creationId xmlns:a16="http://schemas.microsoft.com/office/drawing/2014/main" id="{C56F3DC8-B216-1643-95A9-D04456DBA682}"/>
                  </a:ext>
                </a:extLst>
              </p:cNvPr>
              <p:cNvSpPr/>
              <p:nvPr/>
            </p:nvSpPr>
            <p:spPr>
              <a:xfrm>
                <a:off x="0" y="754594"/>
                <a:ext cx="400117" cy="1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33" name="Line 55">
                <a:extLst>
                  <a:ext uri="{FF2B5EF4-FFF2-40B4-BE49-F238E27FC236}">
                    <a16:creationId xmlns:a16="http://schemas.microsoft.com/office/drawing/2014/main" id="{0FFCD3D1-58B6-D142-8229-5442290B792A}"/>
                  </a:ext>
                </a:extLst>
              </p:cNvPr>
              <p:cNvSpPr/>
              <p:nvPr/>
            </p:nvSpPr>
            <p:spPr>
              <a:xfrm flipH="1">
                <a:off x="8649" y="754594"/>
                <a:ext cx="1" cy="322209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</p:grpSp>
        <p:sp>
          <p:nvSpPr>
            <p:cNvPr id="15" name="Rectangle 22">
              <a:extLst>
                <a:ext uri="{FF2B5EF4-FFF2-40B4-BE49-F238E27FC236}">
                  <a16:creationId xmlns:a16="http://schemas.microsoft.com/office/drawing/2014/main" id="{827CA49E-E4FF-E14F-B2EC-9B9CF1AC7DE9}"/>
                </a:ext>
              </a:extLst>
            </p:cNvPr>
            <p:cNvSpPr/>
            <p:nvPr/>
          </p:nvSpPr>
          <p:spPr>
            <a:xfrm>
              <a:off x="504158" y="1511790"/>
              <a:ext cx="2956609" cy="105103"/>
            </a:xfrm>
            <a:prstGeom prst="rect">
              <a:avLst/>
            </a:prstGeom>
            <a:solidFill>
              <a:schemeClr val="accent1"/>
            </a:solidFill>
            <a:ln w="12700" cap="flat">
              <a:solidFill>
                <a:srgbClr val="8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200">
                  <a:solidFill>
                    <a:srgbClr val="FFFFFF"/>
                  </a:solidFill>
                </a:defRPr>
              </a:pPr>
              <a:endParaRPr/>
            </a:p>
          </p:txBody>
        </p:sp>
        <p:grpSp>
          <p:nvGrpSpPr>
            <p:cNvPr id="16" name="Group 126">
              <a:extLst>
                <a:ext uri="{FF2B5EF4-FFF2-40B4-BE49-F238E27FC236}">
                  <a16:creationId xmlns:a16="http://schemas.microsoft.com/office/drawing/2014/main" id="{662F0DBD-00EE-E441-BCAF-59B24412CDFA}"/>
                </a:ext>
              </a:extLst>
            </p:cNvPr>
            <p:cNvGrpSpPr/>
            <p:nvPr/>
          </p:nvGrpSpPr>
          <p:grpSpPr>
            <a:xfrm>
              <a:off x="0" y="1089062"/>
              <a:ext cx="236133" cy="112970"/>
              <a:chOff x="0" y="0"/>
              <a:chExt cx="236132" cy="112969"/>
            </a:xfrm>
          </p:grpSpPr>
          <p:sp>
            <p:nvSpPr>
              <p:cNvPr id="26" name="Line 127">
                <a:extLst>
                  <a:ext uri="{FF2B5EF4-FFF2-40B4-BE49-F238E27FC236}">
                    <a16:creationId xmlns:a16="http://schemas.microsoft.com/office/drawing/2014/main" id="{38E3CFE0-FA75-8F44-ACF2-8C9146F6F4FF}"/>
                  </a:ext>
                </a:extLst>
              </p:cNvPr>
              <p:cNvSpPr/>
              <p:nvPr/>
            </p:nvSpPr>
            <p:spPr>
              <a:xfrm>
                <a:off x="0" y="-1"/>
                <a:ext cx="236133" cy="1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27" name="Line 128">
                <a:extLst>
                  <a:ext uri="{FF2B5EF4-FFF2-40B4-BE49-F238E27FC236}">
                    <a16:creationId xmlns:a16="http://schemas.microsoft.com/office/drawing/2014/main" id="{CF886B63-331F-014F-BE54-24BA132DFA63}"/>
                  </a:ext>
                </a:extLst>
              </p:cNvPr>
              <p:cNvSpPr/>
              <p:nvPr/>
            </p:nvSpPr>
            <p:spPr>
              <a:xfrm>
                <a:off x="47554" y="56975"/>
                <a:ext cx="141025" cy="1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28" name="Line 129">
                <a:extLst>
                  <a:ext uri="{FF2B5EF4-FFF2-40B4-BE49-F238E27FC236}">
                    <a16:creationId xmlns:a16="http://schemas.microsoft.com/office/drawing/2014/main" id="{31FCD175-2F96-264B-B13A-3FEA8568182F}"/>
                  </a:ext>
                </a:extLst>
              </p:cNvPr>
              <p:cNvSpPr/>
              <p:nvPr/>
            </p:nvSpPr>
            <p:spPr>
              <a:xfrm>
                <a:off x="94289" y="112969"/>
                <a:ext cx="47555" cy="1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17" name="Group 26">
              <a:extLst>
                <a:ext uri="{FF2B5EF4-FFF2-40B4-BE49-F238E27FC236}">
                  <a16:creationId xmlns:a16="http://schemas.microsoft.com/office/drawing/2014/main" id="{D9311161-F3AC-2E46-A5D0-435C3F7BDC76}"/>
                </a:ext>
              </a:extLst>
            </p:cNvPr>
            <p:cNvGrpSpPr/>
            <p:nvPr/>
          </p:nvGrpSpPr>
          <p:grpSpPr>
            <a:xfrm>
              <a:off x="511176" y="733582"/>
              <a:ext cx="2949498" cy="48810"/>
              <a:chOff x="0" y="0"/>
              <a:chExt cx="2949496" cy="48808"/>
            </a:xfrm>
          </p:grpSpPr>
          <p:sp>
            <p:nvSpPr>
              <p:cNvPr id="20" name="Freeform 244">
                <a:extLst>
                  <a:ext uri="{FF2B5EF4-FFF2-40B4-BE49-F238E27FC236}">
                    <a16:creationId xmlns:a16="http://schemas.microsoft.com/office/drawing/2014/main" id="{31E225E3-2579-F542-A324-60E4998B9B26}"/>
                  </a:ext>
                </a:extLst>
              </p:cNvPr>
              <p:cNvSpPr/>
              <p:nvPr/>
            </p:nvSpPr>
            <p:spPr>
              <a:xfrm rot="16200000">
                <a:off x="227576" y="-227577"/>
                <a:ext cx="46857" cy="502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lnTo>
                      <a:pt x="10800" y="4313"/>
                    </a:lnTo>
                    <a:lnTo>
                      <a:pt x="21600" y="5400"/>
                    </a:lnTo>
                    <a:lnTo>
                      <a:pt x="0" y="7556"/>
                    </a:lnTo>
                    <a:lnTo>
                      <a:pt x="21600" y="9712"/>
                    </a:lnTo>
                    <a:lnTo>
                      <a:pt x="0" y="11888"/>
                    </a:lnTo>
                    <a:lnTo>
                      <a:pt x="21600" y="14044"/>
                    </a:lnTo>
                    <a:lnTo>
                      <a:pt x="0" y="16200"/>
                    </a:lnTo>
                    <a:lnTo>
                      <a:pt x="10800" y="17288"/>
                    </a:lnTo>
                    <a:lnTo>
                      <a:pt x="10800" y="21600"/>
                    </a:lnTo>
                  </a:path>
                </a:pathLst>
              </a:cu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 sz="1200"/>
                </a:pPr>
                <a:endParaRPr/>
              </a:p>
            </p:txBody>
          </p:sp>
          <p:sp>
            <p:nvSpPr>
              <p:cNvPr id="21" name="Freeform 244">
                <a:extLst>
                  <a:ext uri="{FF2B5EF4-FFF2-40B4-BE49-F238E27FC236}">
                    <a16:creationId xmlns:a16="http://schemas.microsoft.com/office/drawing/2014/main" id="{7A322671-C0AD-584C-B8DC-6D9609DBB74B}"/>
                  </a:ext>
                </a:extLst>
              </p:cNvPr>
              <p:cNvSpPr/>
              <p:nvPr/>
            </p:nvSpPr>
            <p:spPr>
              <a:xfrm rot="16200000">
                <a:off x="725290" y="-227173"/>
                <a:ext cx="46857" cy="502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lnTo>
                      <a:pt x="10800" y="4313"/>
                    </a:lnTo>
                    <a:lnTo>
                      <a:pt x="21600" y="5400"/>
                    </a:lnTo>
                    <a:lnTo>
                      <a:pt x="0" y="7556"/>
                    </a:lnTo>
                    <a:lnTo>
                      <a:pt x="21600" y="9712"/>
                    </a:lnTo>
                    <a:lnTo>
                      <a:pt x="0" y="11888"/>
                    </a:lnTo>
                    <a:lnTo>
                      <a:pt x="21600" y="14044"/>
                    </a:lnTo>
                    <a:lnTo>
                      <a:pt x="0" y="16200"/>
                    </a:lnTo>
                    <a:lnTo>
                      <a:pt x="10800" y="17288"/>
                    </a:lnTo>
                    <a:lnTo>
                      <a:pt x="10800" y="21600"/>
                    </a:lnTo>
                  </a:path>
                </a:pathLst>
              </a:cu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 sz="1200"/>
                </a:pPr>
                <a:endParaRPr/>
              </a:p>
            </p:txBody>
          </p:sp>
          <p:sp>
            <p:nvSpPr>
              <p:cNvPr id="22" name="Freeform 244">
                <a:extLst>
                  <a:ext uri="{FF2B5EF4-FFF2-40B4-BE49-F238E27FC236}">
                    <a16:creationId xmlns:a16="http://schemas.microsoft.com/office/drawing/2014/main" id="{DB08D2C8-1ED0-5348-AEB8-C5EEB8FE0AAB}"/>
                  </a:ext>
                </a:extLst>
              </p:cNvPr>
              <p:cNvSpPr/>
              <p:nvPr/>
            </p:nvSpPr>
            <p:spPr>
              <a:xfrm rot="16200000">
                <a:off x="1223004" y="-226769"/>
                <a:ext cx="46857" cy="502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lnTo>
                      <a:pt x="10800" y="4313"/>
                    </a:lnTo>
                    <a:lnTo>
                      <a:pt x="21600" y="5400"/>
                    </a:lnTo>
                    <a:lnTo>
                      <a:pt x="0" y="7556"/>
                    </a:lnTo>
                    <a:lnTo>
                      <a:pt x="21600" y="9712"/>
                    </a:lnTo>
                    <a:lnTo>
                      <a:pt x="0" y="11888"/>
                    </a:lnTo>
                    <a:lnTo>
                      <a:pt x="21600" y="14044"/>
                    </a:lnTo>
                    <a:lnTo>
                      <a:pt x="0" y="16200"/>
                    </a:lnTo>
                    <a:lnTo>
                      <a:pt x="10800" y="17288"/>
                    </a:lnTo>
                    <a:lnTo>
                      <a:pt x="10800" y="21600"/>
                    </a:lnTo>
                  </a:path>
                </a:pathLst>
              </a:cu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 sz="1200"/>
                </a:pPr>
                <a:endParaRPr/>
              </a:p>
            </p:txBody>
          </p:sp>
          <p:sp>
            <p:nvSpPr>
              <p:cNvPr id="23" name="Freeform 244">
                <a:extLst>
                  <a:ext uri="{FF2B5EF4-FFF2-40B4-BE49-F238E27FC236}">
                    <a16:creationId xmlns:a16="http://schemas.microsoft.com/office/drawing/2014/main" id="{F58B4866-A201-E54C-B491-B10977DA16C9}"/>
                  </a:ext>
                </a:extLst>
              </p:cNvPr>
              <p:cNvSpPr/>
              <p:nvPr/>
            </p:nvSpPr>
            <p:spPr>
              <a:xfrm rot="16200000">
                <a:off x="1707024" y="-226387"/>
                <a:ext cx="46857" cy="50200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lnTo>
                      <a:pt x="10800" y="4313"/>
                    </a:lnTo>
                    <a:lnTo>
                      <a:pt x="21600" y="5400"/>
                    </a:lnTo>
                    <a:lnTo>
                      <a:pt x="0" y="7556"/>
                    </a:lnTo>
                    <a:lnTo>
                      <a:pt x="21600" y="9712"/>
                    </a:lnTo>
                    <a:lnTo>
                      <a:pt x="0" y="11888"/>
                    </a:lnTo>
                    <a:lnTo>
                      <a:pt x="21600" y="14044"/>
                    </a:lnTo>
                    <a:lnTo>
                      <a:pt x="0" y="16200"/>
                    </a:lnTo>
                    <a:lnTo>
                      <a:pt x="10800" y="17288"/>
                    </a:lnTo>
                    <a:lnTo>
                      <a:pt x="10800" y="21600"/>
                    </a:lnTo>
                  </a:path>
                </a:pathLst>
              </a:cu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 sz="1200"/>
                </a:pPr>
                <a:endParaRPr/>
              </a:p>
            </p:txBody>
          </p:sp>
          <p:sp>
            <p:nvSpPr>
              <p:cNvPr id="24" name="Freeform 244">
                <a:extLst>
                  <a:ext uri="{FF2B5EF4-FFF2-40B4-BE49-F238E27FC236}">
                    <a16:creationId xmlns:a16="http://schemas.microsoft.com/office/drawing/2014/main" id="{14BE0408-D399-2249-A716-AF1040CD1F56}"/>
                  </a:ext>
                </a:extLst>
              </p:cNvPr>
              <p:cNvSpPr/>
              <p:nvPr/>
            </p:nvSpPr>
            <p:spPr>
              <a:xfrm rot="16200000">
                <a:off x="2191044" y="-226006"/>
                <a:ext cx="46857" cy="502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lnTo>
                      <a:pt x="10800" y="4313"/>
                    </a:lnTo>
                    <a:lnTo>
                      <a:pt x="21600" y="5400"/>
                    </a:lnTo>
                    <a:lnTo>
                      <a:pt x="0" y="7556"/>
                    </a:lnTo>
                    <a:lnTo>
                      <a:pt x="21600" y="9712"/>
                    </a:lnTo>
                    <a:lnTo>
                      <a:pt x="0" y="11888"/>
                    </a:lnTo>
                    <a:lnTo>
                      <a:pt x="21600" y="14044"/>
                    </a:lnTo>
                    <a:lnTo>
                      <a:pt x="0" y="16200"/>
                    </a:lnTo>
                    <a:lnTo>
                      <a:pt x="10800" y="17288"/>
                    </a:lnTo>
                    <a:lnTo>
                      <a:pt x="10800" y="21600"/>
                    </a:lnTo>
                  </a:path>
                </a:pathLst>
              </a:cu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 sz="1200"/>
                </a:pPr>
                <a:endParaRPr/>
              </a:p>
            </p:txBody>
          </p:sp>
          <p:sp>
            <p:nvSpPr>
              <p:cNvPr id="25" name="Freeform 244">
                <a:extLst>
                  <a:ext uri="{FF2B5EF4-FFF2-40B4-BE49-F238E27FC236}">
                    <a16:creationId xmlns:a16="http://schemas.microsoft.com/office/drawing/2014/main" id="{F67D319A-967C-4A49-86A2-C5ED12DEA549}"/>
                  </a:ext>
                </a:extLst>
              </p:cNvPr>
              <p:cNvSpPr/>
              <p:nvPr/>
            </p:nvSpPr>
            <p:spPr>
              <a:xfrm rot="16200000">
                <a:off x="2675064" y="-225624"/>
                <a:ext cx="46857" cy="502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lnTo>
                      <a:pt x="10800" y="4313"/>
                    </a:lnTo>
                    <a:lnTo>
                      <a:pt x="21600" y="5400"/>
                    </a:lnTo>
                    <a:lnTo>
                      <a:pt x="0" y="7556"/>
                    </a:lnTo>
                    <a:lnTo>
                      <a:pt x="21600" y="9712"/>
                    </a:lnTo>
                    <a:lnTo>
                      <a:pt x="0" y="11888"/>
                    </a:lnTo>
                    <a:lnTo>
                      <a:pt x="21600" y="14044"/>
                    </a:lnTo>
                    <a:lnTo>
                      <a:pt x="0" y="16200"/>
                    </a:lnTo>
                    <a:lnTo>
                      <a:pt x="10800" y="17288"/>
                    </a:lnTo>
                    <a:lnTo>
                      <a:pt x="10800" y="21600"/>
                    </a:lnTo>
                  </a:path>
                </a:pathLst>
              </a:cu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 sz="1200"/>
                </a:pPr>
                <a:endParaRPr/>
              </a:p>
            </p:txBody>
          </p:sp>
        </p:grpSp>
        <p:sp>
          <p:nvSpPr>
            <p:cNvPr id="18" name="TextBox 113">
              <a:extLst>
                <a:ext uri="{FF2B5EF4-FFF2-40B4-BE49-F238E27FC236}">
                  <a16:creationId xmlns:a16="http://schemas.microsoft.com/office/drawing/2014/main" id="{575247F6-66F3-BD41-8EB5-81881F15CC92}"/>
                </a:ext>
              </a:extLst>
            </p:cNvPr>
            <p:cNvSpPr txBox="1"/>
            <p:nvPr/>
          </p:nvSpPr>
          <p:spPr>
            <a:xfrm>
              <a:off x="-181846" y="2021604"/>
              <a:ext cx="4214325" cy="349326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 algn="ctr">
                <a:lnSpc>
                  <a:spcPct val="130000"/>
                </a:lnSpc>
                <a:defRPr sz="1400" b="1">
                  <a:solidFill>
                    <a:srgbClr val="FF0000"/>
                  </a:solidFill>
                </a:defRPr>
              </a:pPr>
              <a:r>
                <a:rPr sz="1600" dirty="0"/>
                <a:t>RSD: resistive readout</a:t>
              </a:r>
            </a:p>
            <a:p>
              <a:pPr marL="285750" indent="-285750">
                <a:lnSpc>
                  <a:spcPct val="130000"/>
                </a:lnSpc>
                <a:buSzPct val="100000"/>
                <a:buFont typeface="Arial"/>
                <a:buChar char="•"/>
                <a:defRPr sz="1400" b="1"/>
              </a:pPr>
              <a:r>
                <a:rPr sz="1600" dirty="0"/>
                <a:t>Signal in many pixels</a:t>
              </a:r>
            </a:p>
            <a:p>
              <a:pPr marL="285750" indent="-285750">
                <a:lnSpc>
                  <a:spcPct val="130000"/>
                </a:lnSpc>
                <a:buSzPct val="100000"/>
                <a:buFont typeface="Arial"/>
                <a:buChar char="•"/>
                <a:defRPr sz="1400" b="1"/>
              </a:pPr>
              <a:r>
                <a:rPr sz="1600" dirty="0"/>
                <a:t>100% fill factor</a:t>
              </a:r>
            </a:p>
            <a:p>
              <a:pPr marL="285750" indent="-285750">
                <a:lnSpc>
                  <a:spcPct val="130000"/>
                </a:lnSpc>
                <a:buSzPct val="100000"/>
                <a:buFont typeface="Arial"/>
                <a:buChar char="•"/>
                <a:defRPr sz="1400" b="1"/>
              </a:pPr>
              <a:r>
                <a:rPr sz="1600" dirty="0"/>
                <a:t>Excellent position resolution:</a:t>
              </a:r>
            </a:p>
            <a:p>
              <a:pPr lvl="1">
                <a:lnSpc>
                  <a:spcPct val="130000"/>
                </a:lnSpc>
                <a:defRPr sz="1400" b="1"/>
              </a:pPr>
              <a:r>
                <a:rPr sz="1600" dirty="0"/>
                <a:t> ~ 5 </a:t>
              </a:r>
              <a:r>
                <a:rPr sz="1600" b="0" dirty="0">
                  <a:latin typeface="Symbol"/>
                  <a:ea typeface="Symbol"/>
                  <a:cs typeface="Symbol"/>
                  <a:sym typeface="Symbol"/>
                </a:rPr>
                <a:t>m</a:t>
              </a:r>
              <a:r>
                <a:rPr sz="1600" dirty="0"/>
                <a:t>m with large pixels</a:t>
              </a:r>
            </a:p>
            <a:p>
              <a:pPr marL="285750" indent="-285750">
                <a:lnSpc>
                  <a:spcPct val="130000"/>
                </a:lnSpc>
                <a:buSzPct val="100000"/>
                <a:buFont typeface="Arial"/>
                <a:buChar char="•"/>
                <a:defRPr sz="1400" b="1"/>
              </a:pPr>
              <a:r>
                <a:rPr sz="1600" dirty="0"/>
                <a:t>Temporal resolution (50 </a:t>
              </a:r>
              <a:r>
                <a:rPr sz="1600" b="0" dirty="0">
                  <a:latin typeface="Symbol"/>
                  <a:ea typeface="Symbol"/>
                  <a:cs typeface="Symbol"/>
                  <a:sym typeface="Symbol"/>
                </a:rPr>
                <a:t>m</a:t>
              </a:r>
              <a:r>
                <a:rPr sz="1600" dirty="0"/>
                <a:t>m) : 35-40 ps</a:t>
              </a:r>
            </a:p>
            <a:p>
              <a:pPr marL="285750" indent="-285750">
                <a:lnSpc>
                  <a:spcPct val="130000"/>
                </a:lnSpc>
                <a:buSzPct val="100000"/>
                <a:buFont typeface="Arial"/>
                <a:buChar char="•"/>
                <a:defRPr sz="1400" b="1"/>
              </a:pPr>
              <a:r>
                <a:rPr sz="1600" dirty="0"/>
                <a:t>Rate ~ 10-50 MHz</a:t>
              </a:r>
            </a:p>
            <a:p>
              <a:pPr marL="285750" indent="-285750">
                <a:lnSpc>
                  <a:spcPct val="130000"/>
                </a:lnSpc>
                <a:buSzPct val="100000"/>
                <a:buFont typeface="Arial"/>
                <a:buChar char="•"/>
                <a:defRPr sz="1400" b="1"/>
              </a:pPr>
              <a:r>
                <a:rPr sz="1600" dirty="0"/>
                <a:t>Rad hardness: to be studied</a:t>
              </a:r>
            </a:p>
            <a:p>
              <a:pPr marL="285750" indent="-285750">
                <a:lnSpc>
                  <a:spcPct val="130000"/>
                </a:lnSpc>
                <a:buSzPct val="100000"/>
                <a:buFont typeface="Arial"/>
                <a:buChar char="•"/>
                <a:defRPr sz="1400" b="1"/>
              </a:pPr>
              <a:endParaRPr dirty="0"/>
            </a:p>
            <a:p>
              <a:pPr marL="285750" indent="-285750">
                <a:lnSpc>
                  <a:spcPct val="130000"/>
                </a:lnSpc>
                <a:buSzPct val="100000"/>
                <a:buFont typeface="Arial"/>
                <a:buChar char="•"/>
                <a:defRPr sz="1400" b="1"/>
              </a:pPr>
              <a:endParaRPr dirty="0"/>
            </a:p>
            <a:p>
              <a:pPr marL="285750" indent="-285750">
                <a:lnSpc>
                  <a:spcPct val="130000"/>
                </a:lnSpc>
                <a:buSzPct val="100000"/>
                <a:buFont typeface="Arial"/>
                <a:buChar char="•"/>
                <a:defRPr sz="1400" b="1"/>
              </a:pPr>
              <a:endParaRPr dirty="0"/>
            </a:p>
          </p:txBody>
        </p:sp>
        <p:pic>
          <p:nvPicPr>
            <p:cNvPr id="19" name="Immagine 10" descr="Immagine 10">
              <a:extLst>
                <a:ext uri="{FF2B5EF4-FFF2-40B4-BE49-F238E27FC236}">
                  <a16:creationId xmlns:a16="http://schemas.microsoft.com/office/drawing/2014/main" id="{48A4945A-80E2-BF40-B034-D486263A2E1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791499" y="4360109"/>
              <a:ext cx="1915160" cy="131401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B7C0B3D6-0F9B-444B-9F0F-9BDC325F1EE1}"/>
              </a:ext>
            </a:extLst>
          </p:cNvPr>
          <p:cNvGrpSpPr/>
          <p:nvPr/>
        </p:nvGrpSpPr>
        <p:grpSpPr>
          <a:xfrm>
            <a:off x="1152428" y="1193972"/>
            <a:ext cx="4845416" cy="4913880"/>
            <a:chOff x="1973837" y="1410945"/>
            <a:chExt cx="3710166" cy="4913880"/>
          </a:xfrm>
        </p:grpSpPr>
        <p:grpSp>
          <p:nvGrpSpPr>
            <p:cNvPr id="35" name="Group 89">
              <a:extLst>
                <a:ext uri="{FF2B5EF4-FFF2-40B4-BE49-F238E27FC236}">
                  <a16:creationId xmlns:a16="http://schemas.microsoft.com/office/drawing/2014/main" id="{C7862CA5-6115-114D-9603-8F3218099F4B}"/>
                </a:ext>
              </a:extLst>
            </p:cNvPr>
            <p:cNvGrpSpPr/>
            <p:nvPr/>
          </p:nvGrpSpPr>
          <p:grpSpPr>
            <a:xfrm>
              <a:off x="2221125" y="1410945"/>
              <a:ext cx="2387483" cy="779929"/>
              <a:chOff x="0" y="0"/>
              <a:chExt cx="2387481" cy="779928"/>
            </a:xfrm>
          </p:grpSpPr>
          <p:sp>
            <p:nvSpPr>
              <p:cNvPr id="45" name="Rectangle 103">
                <a:extLst>
                  <a:ext uri="{FF2B5EF4-FFF2-40B4-BE49-F238E27FC236}">
                    <a16:creationId xmlns:a16="http://schemas.microsoft.com/office/drawing/2014/main" id="{F7EE04C8-D188-F243-811B-D6F616788A72}"/>
                  </a:ext>
                </a:extLst>
              </p:cNvPr>
              <p:cNvSpPr/>
              <p:nvPr/>
            </p:nvSpPr>
            <p:spPr>
              <a:xfrm>
                <a:off x="0" y="0"/>
                <a:ext cx="2387482" cy="777586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rgbClr val="40404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sz="1200"/>
                </a:pPr>
                <a:endParaRPr/>
              </a:p>
            </p:txBody>
          </p:sp>
          <p:sp>
            <p:nvSpPr>
              <p:cNvPr id="46" name="Rectangle 104">
                <a:extLst>
                  <a:ext uri="{FF2B5EF4-FFF2-40B4-BE49-F238E27FC236}">
                    <a16:creationId xmlns:a16="http://schemas.microsoft.com/office/drawing/2014/main" id="{67AE8C4C-C71F-B449-8C29-8FEC86C45FC1}"/>
                  </a:ext>
                </a:extLst>
              </p:cNvPr>
              <p:cNvSpPr/>
              <p:nvPr/>
            </p:nvSpPr>
            <p:spPr>
              <a:xfrm>
                <a:off x="1767995" y="702886"/>
                <a:ext cx="619487" cy="7704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solidFill>
                  <a:srgbClr val="40404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sz="1200"/>
                </a:pPr>
                <a:endParaRPr/>
              </a:p>
            </p:txBody>
          </p:sp>
          <p:sp>
            <p:nvSpPr>
              <p:cNvPr id="47" name="Rectangle 104">
                <a:extLst>
                  <a:ext uri="{FF2B5EF4-FFF2-40B4-BE49-F238E27FC236}">
                    <a16:creationId xmlns:a16="http://schemas.microsoft.com/office/drawing/2014/main" id="{79C1C2E6-6002-4540-ADA5-A986F58E66ED}"/>
                  </a:ext>
                </a:extLst>
              </p:cNvPr>
              <p:cNvSpPr/>
              <p:nvPr/>
            </p:nvSpPr>
            <p:spPr>
              <a:xfrm>
                <a:off x="883997" y="702886"/>
                <a:ext cx="619488" cy="7704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solidFill>
                  <a:srgbClr val="40404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sz="1200"/>
                </a:pPr>
                <a:endParaRPr/>
              </a:p>
            </p:txBody>
          </p:sp>
          <p:sp>
            <p:nvSpPr>
              <p:cNvPr id="48" name="Rectangle 104">
                <a:extLst>
                  <a:ext uri="{FF2B5EF4-FFF2-40B4-BE49-F238E27FC236}">
                    <a16:creationId xmlns:a16="http://schemas.microsoft.com/office/drawing/2014/main" id="{18E47E42-9F9A-F041-A84F-1B28F3DDBA95}"/>
                  </a:ext>
                </a:extLst>
              </p:cNvPr>
              <p:cNvSpPr/>
              <p:nvPr/>
            </p:nvSpPr>
            <p:spPr>
              <a:xfrm>
                <a:off x="2695" y="702886"/>
                <a:ext cx="619487" cy="7704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solidFill>
                  <a:srgbClr val="40404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sz="1200"/>
                </a:pPr>
                <a:endParaRPr/>
              </a:p>
            </p:txBody>
          </p:sp>
        </p:grpSp>
        <p:sp>
          <p:nvSpPr>
            <p:cNvPr id="36" name="Rectangle 99">
              <a:extLst>
                <a:ext uri="{FF2B5EF4-FFF2-40B4-BE49-F238E27FC236}">
                  <a16:creationId xmlns:a16="http://schemas.microsoft.com/office/drawing/2014/main" id="{D2341C94-65E9-8847-A3DC-69DE94511A38}"/>
                </a:ext>
              </a:extLst>
            </p:cNvPr>
            <p:cNvSpPr/>
            <p:nvPr/>
          </p:nvSpPr>
          <p:spPr>
            <a:xfrm>
              <a:off x="2456813" y="1410945"/>
              <a:ext cx="1916106" cy="25401"/>
            </a:xfrm>
            <a:prstGeom prst="rect">
              <a:avLst/>
            </a:prstGeom>
            <a:solidFill>
              <a:srgbClr val="221AC0"/>
            </a:solidFill>
            <a:ln w="12700">
              <a:miter lim="400000"/>
            </a:ln>
          </p:spPr>
          <p:txBody>
            <a:bodyPr lIns="45719" rIns="45719" anchor="ctr"/>
            <a:lstStyle/>
            <a:p>
              <a:pPr algn="ctr">
                <a:defRPr sz="1200"/>
              </a:pPr>
              <a:endParaRPr/>
            </a:p>
          </p:txBody>
        </p:sp>
        <p:sp>
          <p:nvSpPr>
            <p:cNvPr id="37" name="Rectangle 100">
              <a:extLst>
                <a:ext uri="{FF2B5EF4-FFF2-40B4-BE49-F238E27FC236}">
                  <a16:creationId xmlns:a16="http://schemas.microsoft.com/office/drawing/2014/main" id="{B7D0C383-9338-9F4A-ADBA-0DAE54A0F48F}"/>
                </a:ext>
              </a:extLst>
            </p:cNvPr>
            <p:cNvSpPr/>
            <p:nvPr/>
          </p:nvSpPr>
          <p:spPr>
            <a:xfrm>
              <a:off x="2520383" y="1484196"/>
              <a:ext cx="1788966" cy="40992"/>
            </a:xfrm>
            <a:prstGeom prst="rect">
              <a:avLst/>
            </a:prstGeom>
            <a:solidFill>
              <a:srgbClr val="C00000"/>
            </a:solidFill>
            <a:ln w="12700">
              <a:miter lim="400000"/>
            </a:ln>
          </p:spPr>
          <p:txBody>
            <a:bodyPr lIns="45719" rIns="45719" anchor="ctr"/>
            <a:lstStyle/>
            <a:p>
              <a:pPr algn="ctr">
                <a:defRPr sz="1200"/>
              </a:pPr>
              <a:endParaRPr/>
            </a:p>
          </p:txBody>
        </p:sp>
        <p:sp>
          <p:nvSpPr>
            <p:cNvPr id="38" name="Rectangle 101">
              <a:extLst>
                <a:ext uri="{FF2B5EF4-FFF2-40B4-BE49-F238E27FC236}">
                  <a16:creationId xmlns:a16="http://schemas.microsoft.com/office/drawing/2014/main" id="{7850DC43-C66D-9840-9F74-DBF185EDDD79}"/>
                </a:ext>
              </a:extLst>
            </p:cNvPr>
            <p:cNvSpPr/>
            <p:nvPr/>
          </p:nvSpPr>
          <p:spPr>
            <a:xfrm>
              <a:off x="2453866" y="1412207"/>
              <a:ext cx="43057" cy="113649"/>
            </a:xfrm>
            <a:prstGeom prst="rect">
              <a:avLst/>
            </a:prstGeom>
            <a:solidFill>
              <a:srgbClr val="221AC0"/>
            </a:solidFill>
            <a:ln w="12700">
              <a:miter lim="400000"/>
            </a:ln>
          </p:spPr>
          <p:txBody>
            <a:bodyPr lIns="45719" rIns="45719" anchor="ctr"/>
            <a:lstStyle/>
            <a:p>
              <a:pPr algn="ctr">
                <a:defRPr sz="1200"/>
              </a:pPr>
              <a:endParaRPr/>
            </a:p>
          </p:txBody>
        </p:sp>
        <p:sp>
          <p:nvSpPr>
            <p:cNvPr id="39" name="Rectangle 98">
              <a:extLst>
                <a:ext uri="{FF2B5EF4-FFF2-40B4-BE49-F238E27FC236}">
                  <a16:creationId xmlns:a16="http://schemas.microsoft.com/office/drawing/2014/main" id="{582AB094-1B8B-124F-9F33-1942ED78D060}"/>
                </a:ext>
              </a:extLst>
            </p:cNvPr>
            <p:cNvSpPr/>
            <p:nvPr/>
          </p:nvSpPr>
          <p:spPr>
            <a:xfrm>
              <a:off x="4349047" y="1412838"/>
              <a:ext cx="43057" cy="113649"/>
            </a:xfrm>
            <a:prstGeom prst="rect">
              <a:avLst/>
            </a:prstGeom>
            <a:solidFill>
              <a:srgbClr val="221AC0"/>
            </a:solidFill>
            <a:ln w="12700">
              <a:miter lim="400000"/>
            </a:ln>
          </p:spPr>
          <p:txBody>
            <a:bodyPr lIns="45719" rIns="45719" anchor="ctr"/>
            <a:lstStyle/>
            <a:p>
              <a:pPr algn="ctr">
                <a:defRPr sz="1200"/>
              </a:pPr>
              <a:endParaRPr/>
            </a:p>
          </p:txBody>
        </p:sp>
        <p:sp>
          <p:nvSpPr>
            <p:cNvPr id="40" name="TextBox 108">
              <a:extLst>
                <a:ext uri="{FF2B5EF4-FFF2-40B4-BE49-F238E27FC236}">
                  <a16:creationId xmlns:a16="http://schemas.microsoft.com/office/drawing/2014/main" id="{0DC001E6-311B-F843-B2EA-241C06F7A4D2}"/>
                </a:ext>
              </a:extLst>
            </p:cNvPr>
            <p:cNvSpPr txBox="1"/>
            <p:nvPr/>
          </p:nvSpPr>
          <p:spPr>
            <a:xfrm>
              <a:off x="1973837" y="3066945"/>
              <a:ext cx="3710166" cy="325788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719" rIns="45719">
              <a:spAutoFit/>
            </a:bodyPr>
            <a:lstStyle/>
            <a:p>
              <a:pPr algn="ctr">
                <a:lnSpc>
                  <a:spcPct val="130000"/>
                </a:lnSpc>
                <a:defRPr sz="1400" b="1">
                  <a:solidFill>
                    <a:srgbClr val="FF0000"/>
                  </a:solidFill>
                </a:defRPr>
              </a:pPr>
              <a:r>
                <a:rPr sz="1600" dirty="0" err="1"/>
                <a:t>i</a:t>
              </a:r>
              <a:r>
                <a:rPr sz="1600" dirty="0"/>
                <a:t>-LGAD</a:t>
              </a:r>
            </a:p>
            <a:p>
              <a:pPr marL="285750" indent="-285750">
                <a:lnSpc>
                  <a:spcPct val="130000"/>
                </a:lnSpc>
                <a:buSzPct val="100000"/>
                <a:buFont typeface="Arial"/>
                <a:buChar char="•"/>
                <a:defRPr sz="1400" b="1"/>
              </a:pPr>
              <a:r>
                <a:rPr sz="1600" dirty="0"/>
                <a:t>p-side segmentation</a:t>
              </a:r>
            </a:p>
            <a:p>
              <a:pPr marL="285750" indent="-285750">
                <a:lnSpc>
                  <a:spcPct val="130000"/>
                </a:lnSpc>
                <a:buSzPct val="100000"/>
                <a:buFont typeface="Arial"/>
                <a:buChar char="•"/>
                <a:defRPr sz="1400" b="1"/>
              </a:pPr>
              <a:r>
                <a:rPr sz="1600" dirty="0"/>
                <a:t>Signal in a single pixel</a:t>
              </a:r>
            </a:p>
            <a:p>
              <a:pPr marL="285750" indent="-285750">
                <a:lnSpc>
                  <a:spcPct val="130000"/>
                </a:lnSpc>
                <a:buSzPct val="100000"/>
                <a:buFont typeface="Arial"/>
                <a:buChar char="•"/>
                <a:defRPr sz="1400" b="1"/>
              </a:pPr>
              <a:r>
                <a:rPr sz="1600" dirty="0"/>
                <a:t>100% fill factor</a:t>
              </a:r>
            </a:p>
            <a:p>
              <a:pPr marL="285750" indent="-285750">
                <a:lnSpc>
                  <a:spcPct val="130000"/>
                </a:lnSpc>
                <a:buSzPct val="100000"/>
                <a:buFont typeface="Arial"/>
                <a:buChar char="•"/>
                <a:defRPr sz="1400" b="1"/>
              </a:pPr>
              <a:r>
                <a:rPr sz="1600" dirty="0"/>
                <a:t>Thin i-LGAD with single side processing under development (using trenches</a:t>
              </a:r>
              <a:r>
                <a:rPr lang="en-US" sz="1600" dirty="0"/>
                <a:t>, </a:t>
              </a:r>
              <a:r>
                <a:rPr sz="1600" dirty="0"/>
                <a:t>spring 2021 @ CNM</a:t>
              </a:r>
              <a:r>
                <a:rPr lang="en-US" sz="1600" dirty="0"/>
                <a:t>)</a:t>
              </a:r>
              <a:endParaRPr sz="1600" dirty="0"/>
            </a:p>
            <a:p>
              <a:pPr marL="285750" indent="-285750">
                <a:lnSpc>
                  <a:spcPct val="130000"/>
                </a:lnSpc>
                <a:buSzPct val="100000"/>
                <a:buFont typeface="Arial"/>
                <a:buChar char="•"/>
                <a:defRPr sz="1400" b="1"/>
              </a:pPr>
              <a:r>
                <a:rPr sz="1600" dirty="0"/>
                <a:t>High Occupancy OK</a:t>
              </a:r>
            </a:p>
            <a:p>
              <a:pPr marL="285750" indent="-285750">
                <a:lnSpc>
                  <a:spcPct val="130000"/>
                </a:lnSpc>
                <a:buSzPct val="100000"/>
                <a:buFont typeface="Arial"/>
                <a:buChar char="•"/>
                <a:defRPr sz="1400" b="1"/>
              </a:pPr>
              <a:r>
                <a:rPr sz="1600" dirty="0"/>
                <a:t>Rate ~ 50-100 MHz</a:t>
              </a:r>
            </a:p>
            <a:p>
              <a:pPr marL="285750" indent="-285750">
                <a:lnSpc>
                  <a:spcPct val="130000"/>
                </a:lnSpc>
                <a:buSzPct val="100000"/>
                <a:buFont typeface="Arial"/>
                <a:buChar char="•"/>
                <a:defRPr sz="1400" b="1"/>
              </a:pPr>
              <a:r>
                <a:rPr sz="1600" dirty="0"/>
                <a:t>Rad hardness</a:t>
              </a:r>
              <a:r>
                <a:rPr lang="en-US" sz="1600" dirty="0"/>
                <a:t>: to be studied</a:t>
              </a:r>
              <a:endParaRPr sz="1600" dirty="0"/>
            </a:p>
          </p:txBody>
        </p:sp>
        <p:grpSp>
          <p:nvGrpSpPr>
            <p:cNvPr id="41" name="Group 60">
              <a:extLst>
                <a:ext uri="{FF2B5EF4-FFF2-40B4-BE49-F238E27FC236}">
                  <a16:creationId xmlns:a16="http://schemas.microsoft.com/office/drawing/2014/main" id="{F7E1F5CA-46A7-B44E-8625-4F2AD0A2D59C}"/>
                </a:ext>
              </a:extLst>
            </p:cNvPr>
            <p:cNvGrpSpPr/>
            <p:nvPr/>
          </p:nvGrpSpPr>
          <p:grpSpPr>
            <a:xfrm rot="10800000" flipH="1">
              <a:off x="3377290" y="2203885"/>
              <a:ext cx="626412" cy="549622"/>
              <a:chOff x="0" y="35028"/>
              <a:chExt cx="626410" cy="549620"/>
            </a:xfrm>
          </p:grpSpPr>
          <p:sp>
            <p:nvSpPr>
              <p:cNvPr id="42" name="Line 55">
                <a:extLst>
                  <a:ext uri="{FF2B5EF4-FFF2-40B4-BE49-F238E27FC236}">
                    <a16:creationId xmlns:a16="http://schemas.microsoft.com/office/drawing/2014/main" id="{28573C04-C315-0649-93A3-4AA701E90252}"/>
                  </a:ext>
                </a:extLst>
              </p:cNvPr>
              <p:cNvSpPr/>
              <p:nvPr/>
            </p:nvSpPr>
            <p:spPr>
              <a:xfrm>
                <a:off x="0" y="262441"/>
                <a:ext cx="626411" cy="1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43" name="AutoShape 56">
                <a:extLst>
                  <a:ext uri="{FF2B5EF4-FFF2-40B4-BE49-F238E27FC236}">
                    <a16:creationId xmlns:a16="http://schemas.microsoft.com/office/drawing/2014/main" id="{1B91432D-7BA0-894E-96B5-A69223567585}"/>
                  </a:ext>
                </a:extLst>
              </p:cNvPr>
              <p:cNvSpPr/>
              <p:nvPr/>
            </p:nvSpPr>
            <p:spPr>
              <a:xfrm rot="5400000">
                <a:off x="174096" y="129453"/>
                <a:ext cx="452861" cy="264012"/>
              </a:xfrm>
              <a:prstGeom prst="triangle">
                <a:avLst/>
              </a:prstGeom>
              <a:solidFill>
                <a:srgbClr val="FFFFFF"/>
              </a:solidFill>
              <a:ln w="1905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defRPr sz="1200"/>
                </a:pPr>
                <a:endParaRPr/>
              </a:p>
            </p:txBody>
          </p:sp>
          <p:sp>
            <p:nvSpPr>
              <p:cNvPr id="44" name="Line 55">
                <a:extLst>
                  <a:ext uri="{FF2B5EF4-FFF2-40B4-BE49-F238E27FC236}">
                    <a16:creationId xmlns:a16="http://schemas.microsoft.com/office/drawing/2014/main" id="{D1C716E5-E453-B84B-A62D-D645E5998DA2}"/>
                  </a:ext>
                </a:extLst>
              </p:cNvPr>
              <p:cNvSpPr/>
              <p:nvPr/>
            </p:nvSpPr>
            <p:spPr>
              <a:xfrm flipH="1">
                <a:off x="1269" y="262441"/>
                <a:ext cx="1" cy="322209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9233421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591FCF9-D9DC-BA4A-A4DA-E0275CC099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Contacts and future projects</a:t>
            </a:r>
            <a:endParaRPr lang="x-none" sz="32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A14D738-7178-C747-98D1-45457BEAEF04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511042" y="6511092"/>
            <a:ext cx="742950" cy="315912"/>
          </a:xfrm>
          <a:prstGeom prst="rect">
            <a:avLst/>
          </a:prstGeom>
        </p:spPr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16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0E8B8A4-60E1-224B-9530-47F57D9A267C}"/>
              </a:ext>
            </a:extLst>
          </p:cNvPr>
          <p:cNvSpPr txBox="1"/>
          <p:nvPr/>
        </p:nvSpPr>
        <p:spPr>
          <a:xfrm>
            <a:off x="542441" y="867508"/>
            <a:ext cx="10767984" cy="325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GB" sz="2400" b="1" dirty="0"/>
              <a:t>In the recent past, many experiments have expressed interests in  pursuing R&amp;D projects on fast timing </a:t>
            </a:r>
            <a:endParaRPr lang="en-GB" sz="2400" b="1" dirty="0">
              <a:solidFill>
                <a:srgbClr val="800000"/>
              </a:solidFill>
            </a:endParaRPr>
          </a:p>
          <a:p>
            <a:pPr>
              <a:lnSpc>
                <a:spcPct val="130000"/>
              </a:lnSpc>
            </a:pPr>
            <a:r>
              <a:rPr lang="en-GB" sz="2000" b="1" dirty="0">
                <a:solidFill>
                  <a:srgbClr val="800000"/>
                </a:solidFill>
              </a:rPr>
              <a:t>Existing experiments: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GB" dirty="0"/>
              <a:t>ALICE3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GB" dirty="0"/>
              <a:t>CMS LS3 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GB" dirty="0"/>
              <a:t>NA62++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GB" dirty="0"/>
              <a:t>LHC-b   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GB" dirty="0"/>
              <a:t>HADES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B370A63-0642-3B47-84E3-E330CE222160}"/>
              </a:ext>
            </a:extLst>
          </p:cNvPr>
          <p:cNvSpPr/>
          <p:nvPr/>
        </p:nvSpPr>
        <p:spPr>
          <a:xfrm>
            <a:off x="531708" y="4018748"/>
            <a:ext cx="6096000" cy="193283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GB" sz="2000" b="1" dirty="0">
                <a:solidFill>
                  <a:srgbClr val="800000"/>
                </a:solidFill>
              </a:rPr>
              <a:t>Future projects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GB" dirty="0"/>
              <a:t>FCC-</a:t>
            </a:r>
            <a:r>
              <a:rPr lang="en-GB" dirty="0" err="1"/>
              <a:t>ee</a:t>
            </a:r>
            <a:r>
              <a:rPr lang="en-GB" dirty="0"/>
              <a:t>, 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GB" dirty="0"/>
              <a:t>CLIC, 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GB" dirty="0"/>
              <a:t>FCC-</a:t>
            </a:r>
            <a:r>
              <a:rPr lang="en-GB" dirty="0" err="1"/>
              <a:t>hh</a:t>
            </a:r>
            <a:r>
              <a:rPr lang="en-GB" dirty="0"/>
              <a:t>, 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GB" dirty="0">
                <a:latin typeface="Symbol" pitchFamily="2" charset="2"/>
              </a:rPr>
              <a:t>m</a:t>
            </a:r>
            <a:r>
              <a:rPr lang="en-GB" dirty="0"/>
              <a:t>-</a:t>
            </a:r>
            <a:r>
              <a:rPr lang="en-GB" dirty="0">
                <a:latin typeface="Symbol" pitchFamily="2" charset="2"/>
              </a:rPr>
              <a:t>m</a:t>
            </a:r>
            <a:r>
              <a:rPr lang="en-GB" dirty="0"/>
              <a:t> collider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3710A1A-EA4D-0446-B147-38436B9D4C60}"/>
              </a:ext>
            </a:extLst>
          </p:cNvPr>
          <p:cNvSpPr txBox="1"/>
          <p:nvPr/>
        </p:nvSpPr>
        <p:spPr>
          <a:xfrm>
            <a:off x="4411873" y="2699766"/>
            <a:ext cx="7121002" cy="24400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x-none" sz="2400" b="1" dirty="0"/>
              <a:t>Despite this large group of experiments, there is not a coordinated effort yet on 4D tracking. </a:t>
            </a:r>
            <a:r>
              <a:rPr lang="x-none" sz="2400" b="1"/>
              <a:t>Each experiment </a:t>
            </a:r>
            <a:r>
              <a:rPr lang="x-none" sz="2400" b="1" dirty="0"/>
              <a:t>does its own R&amp;D</a:t>
            </a:r>
          </a:p>
          <a:p>
            <a:pPr>
              <a:lnSpc>
                <a:spcPct val="130000"/>
              </a:lnSpc>
            </a:pPr>
            <a:endParaRPr lang="x-none" sz="2400" b="1" dirty="0"/>
          </a:p>
          <a:p>
            <a:pPr>
              <a:lnSpc>
                <a:spcPct val="130000"/>
              </a:lnSpc>
            </a:pPr>
            <a:r>
              <a:rPr lang="x-none" sz="2400" b="1" dirty="0"/>
              <a:t>For the sensors: RD50 is the focal point</a:t>
            </a:r>
          </a:p>
        </p:txBody>
      </p:sp>
    </p:spTree>
    <p:extLst>
      <p:ext uri="{BB962C8B-B14F-4D97-AF65-F5344CB8AC3E}">
        <p14:creationId xmlns:p14="http://schemas.microsoft.com/office/powerpoint/2010/main" val="28606294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CBF05F-D32D-7F42-96C7-B2E9227F49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IT" sz="3200"/>
              <a:t>4D tracking in the far future - I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AB7F94D-C3AC-7840-A951-0D594BD855FE}"/>
              </a:ext>
            </a:extLst>
          </p:cNvPr>
          <p:cNvSpPr txBox="1"/>
          <p:nvPr/>
        </p:nvSpPr>
        <p:spPr>
          <a:xfrm>
            <a:off x="554458" y="942535"/>
            <a:ext cx="7159332" cy="14796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IT" sz="2400" b="1" dirty="0">
                <a:solidFill>
                  <a:schemeClr val="accent1"/>
                </a:solidFill>
              </a:rPr>
              <a:t>Dead area: </a:t>
            </a:r>
          </a:p>
          <a:p>
            <a:pPr marL="342900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GB" sz="2400" b="1" dirty="0"/>
              <a:t>N</a:t>
            </a:r>
            <a:r>
              <a:rPr lang="en-IT" sz="2400" b="1" dirty="0"/>
              <a:t>ow:  50-80 </a:t>
            </a:r>
            <a:r>
              <a:rPr lang="en-IT" sz="2400" b="1" dirty="0">
                <a:latin typeface="Symbol" pitchFamily="2" charset="2"/>
              </a:rPr>
              <a:t>m</a:t>
            </a:r>
            <a:r>
              <a:rPr lang="en-IT" sz="2400" b="1" dirty="0"/>
              <a:t>m between pads </a:t>
            </a:r>
          </a:p>
          <a:p>
            <a:pPr marL="342900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IT" sz="2400" dirty="0"/>
              <a:t>most likely it will become very small, &lt;5 </a:t>
            </a:r>
            <a:r>
              <a:rPr lang="en-IT" sz="2400" dirty="0">
                <a:latin typeface="Symbol" pitchFamily="2" charset="2"/>
              </a:rPr>
              <a:t>m</a:t>
            </a:r>
            <a:r>
              <a:rPr lang="en-IT" sz="2400" dirty="0"/>
              <a:t>m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AA46968-3AF4-E64A-891E-081FE054402B}"/>
              </a:ext>
            </a:extLst>
          </p:cNvPr>
          <p:cNvSpPr txBox="1"/>
          <p:nvPr/>
        </p:nvSpPr>
        <p:spPr>
          <a:xfrm>
            <a:off x="554458" y="2450285"/>
            <a:ext cx="10762883" cy="19611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IT" sz="2400" b="1" dirty="0">
                <a:solidFill>
                  <a:schemeClr val="accent1"/>
                </a:solidFill>
              </a:rPr>
              <a:t>Production yield: </a:t>
            </a:r>
          </a:p>
          <a:p>
            <a:pPr marL="342900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GB" sz="2400" b="1" dirty="0"/>
              <a:t>N</a:t>
            </a:r>
            <a:r>
              <a:rPr lang="en-IT" sz="2400" b="1" dirty="0"/>
              <a:t>ow:  maximum sensor dimensions are ~ 3x3 cm</a:t>
            </a:r>
            <a:r>
              <a:rPr lang="en-IT" sz="2400" b="1" baseline="30000" dirty="0"/>
              <a:t>2</a:t>
            </a:r>
          </a:p>
          <a:p>
            <a:pPr marL="342900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IT" sz="2400" dirty="0"/>
              <a:t>it will increase with experience, maybe even to the full 10x10 cm</a:t>
            </a:r>
            <a:r>
              <a:rPr lang="en-IT" sz="2400" baseline="30000" dirty="0"/>
              <a:t>2</a:t>
            </a:r>
          </a:p>
          <a:p>
            <a:pPr marL="342900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IT" sz="2400" dirty="0"/>
              <a:t>Foundries might switch to 8” and dramatically increase productivity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18F921B-B403-9344-8979-50E4D6427A92}"/>
              </a:ext>
            </a:extLst>
          </p:cNvPr>
          <p:cNvSpPr txBox="1"/>
          <p:nvPr/>
        </p:nvSpPr>
        <p:spPr>
          <a:xfrm>
            <a:off x="554458" y="4410181"/>
            <a:ext cx="10938847" cy="22976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IT" sz="2400" b="1" dirty="0">
                <a:solidFill>
                  <a:schemeClr val="accent1"/>
                </a:solidFill>
              </a:rPr>
              <a:t>Radiation hardeness : </a:t>
            </a:r>
          </a:p>
          <a:p>
            <a:pPr marL="342900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GB" sz="2400" b="1" dirty="0"/>
              <a:t>N</a:t>
            </a:r>
            <a:r>
              <a:rPr lang="en-IT" sz="2400" b="1" dirty="0"/>
              <a:t>ow:  ~ 2E15 n</a:t>
            </a:r>
            <a:r>
              <a:rPr lang="en-IT" sz="2400" b="1" baseline="-25000" dirty="0"/>
              <a:t>eq</a:t>
            </a:r>
            <a:r>
              <a:rPr lang="en-IT" sz="2400" b="1" dirty="0"/>
              <a:t>/cm</a:t>
            </a:r>
            <a:r>
              <a:rPr lang="en-IT" sz="2400" b="1" baseline="30000" dirty="0"/>
              <a:t>2</a:t>
            </a:r>
          </a:p>
          <a:p>
            <a:pPr marL="342900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GB" sz="2400" dirty="0"/>
              <a:t>D</a:t>
            </a:r>
            <a:r>
              <a:rPr lang="en-IT" sz="2400" dirty="0"/>
              <a:t>ifficult to say, a possible hard limit on the safe bias voltage (10V/</a:t>
            </a:r>
            <a:r>
              <a:rPr lang="en-IT" sz="2400" dirty="0">
                <a:latin typeface="Symbol" pitchFamily="2" charset="2"/>
              </a:rPr>
              <a:t>m</a:t>
            </a:r>
            <a:r>
              <a:rPr lang="en-IT" sz="2400" dirty="0"/>
              <a:t>m) might reduce possible improvements. Near goal: ~ 5E15 n</a:t>
            </a:r>
            <a:r>
              <a:rPr lang="en-IT" sz="2400" baseline="-25000" dirty="0"/>
              <a:t>eq</a:t>
            </a:r>
            <a:r>
              <a:rPr lang="en-IT" sz="2400" dirty="0"/>
              <a:t>/cm</a:t>
            </a:r>
            <a:r>
              <a:rPr lang="en-IT" sz="2400" baseline="30000" dirty="0"/>
              <a:t>2</a:t>
            </a:r>
          </a:p>
          <a:p>
            <a:pPr marL="342900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endParaRPr lang="en-IT" sz="2400" b="1" baseline="30000" dirty="0"/>
          </a:p>
        </p:txBody>
      </p:sp>
    </p:spTree>
    <p:extLst>
      <p:ext uri="{BB962C8B-B14F-4D97-AF65-F5344CB8AC3E}">
        <p14:creationId xmlns:p14="http://schemas.microsoft.com/office/powerpoint/2010/main" val="361856177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CBF05F-D32D-7F42-96C7-B2E9227F49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IT" sz="3200" dirty="0"/>
              <a:t>4D tracking in the far future - II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AB7F94D-C3AC-7840-A951-0D594BD855FE}"/>
              </a:ext>
            </a:extLst>
          </p:cNvPr>
          <p:cNvSpPr txBox="1"/>
          <p:nvPr/>
        </p:nvSpPr>
        <p:spPr>
          <a:xfrm>
            <a:off x="554458" y="942535"/>
            <a:ext cx="10938847" cy="19611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IT" sz="2400" b="1" dirty="0">
                <a:solidFill>
                  <a:schemeClr val="accent1"/>
                </a:solidFill>
              </a:rPr>
              <a:t>Timing resolution: </a:t>
            </a:r>
          </a:p>
          <a:p>
            <a:pPr marL="342900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GB" sz="2400" b="1" dirty="0"/>
              <a:t>N</a:t>
            </a:r>
            <a:r>
              <a:rPr lang="en-IT" sz="2400" b="1" dirty="0"/>
              <a:t>ow:  30 ps for 50 </a:t>
            </a:r>
            <a:r>
              <a:rPr lang="en-IT" sz="2400" b="1" dirty="0">
                <a:latin typeface="Symbol" pitchFamily="2" charset="2"/>
              </a:rPr>
              <a:t>m</a:t>
            </a:r>
            <a:r>
              <a:rPr lang="en-IT" sz="2400" b="1" dirty="0"/>
              <a:t>m thick sensor</a:t>
            </a:r>
          </a:p>
          <a:p>
            <a:pPr marL="342900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IT" sz="2400" dirty="0"/>
              <a:t>Thinner LGAD do better, but the signal charge is less. </a:t>
            </a:r>
          </a:p>
          <a:p>
            <a:pPr marL="342900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GB" sz="2400" dirty="0"/>
              <a:t>The improvements</a:t>
            </a:r>
            <a:r>
              <a:rPr lang="en-IT" sz="2400" dirty="0"/>
              <a:t> will depend on the ASIC more than on the sensor.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18F921B-B403-9344-8979-50E4D6427A92}"/>
              </a:ext>
            </a:extLst>
          </p:cNvPr>
          <p:cNvSpPr txBox="1"/>
          <p:nvPr/>
        </p:nvSpPr>
        <p:spPr>
          <a:xfrm>
            <a:off x="554458" y="3003411"/>
            <a:ext cx="10938847" cy="32586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IT" sz="2400" b="1" dirty="0">
                <a:solidFill>
                  <a:schemeClr val="accent1"/>
                </a:solidFill>
              </a:rPr>
              <a:t>Spatial resolution: </a:t>
            </a:r>
          </a:p>
          <a:p>
            <a:pPr marL="342900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GB" sz="2400" b="1" dirty="0"/>
              <a:t>N</a:t>
            </a:r>
            <a:r>
              <a:rPr lang="en-IT" sz="2400" b="1" dirty="0"/>
              <a:t>ow:  &lt; 5 </a:t>
            </a:r>
            <a:r>
              <a:rPr lang="en-IT" sz="2400" b="1" dirty="0">
                <a:latin typeface="Symbol" pitchFamily="2" charset="2"/>
              </a:rPr>
              <a:t>m</a:t>
            </a:r>
            <a:r>
              <a:rPr lang="en-IT" sz="2400" b="1" dirty="0"/>
              <a:t>m in RSD, ~ 100’ </a:t>
            </a:r>
            <a:r>
              <a:rPr lang="en-IT" sz="2400" b="1" dirty="0">
                <a:latin typeface="Symbol" pitchFamily="2" charset="2"/>
              </a:rPr>
              <a:t>m</a:t>
            </a:r>
            <a:r>
              <a:rPr lang="en-IT" sz="2400" b="1" dirty="0"/>
              <a:t>m in LGADs</a:t>
            </a:r>
            <a:endParaRPr lang="en-IT" sz="2400" b="1" baseline="30000" dirty="0"/>
          </a:p>
          <a:p>
            <a:pPr marL="342900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LGAD have a resolution of pixel/sqrt(12). </a:t>
            </a:r>
          </a:p>
          <a:p>
            <a:pPr marL="342900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Very difficult to measure accurately time in very small pixels. </a:t>
            </a:r>
          </a:p>
          <a:p>
            <a:pPr marL="342900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Resistive read-out has an extraordinary position resolution with large pixels ==&gt; only for low occupancy experiments </a:t>
            </a:r>
          </a:p>
          <a:p>
            <a:pPr lvl="1">
              <a:lnSpc>
                <a:spcPct val="130000"/>
              </a:lnSpc>
            </a:pPr>
            <a:endParaRPr lang="en-IT" sz="2400" baseline="30000" dirty="0"/>
          </a:p>
        </p:txBody>
      </p:sp>
    </p:spTree>
    <p:extLst>
      <p:ext uri="{BB962C8B-B14F-4D97-AF65-F5344CB8AC3E}">
        <p14:creationId xmlns:p14="http://schemas.microsoft.com/office/powerpoint/2010/main" val="329923268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3CC3958-32D7-C54E-9E0C-734BE188A84B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1294671" y="854948"/>
            <a:ext cx="9144000" cy="761713"/>
          </a:xfrm>
          <a:prstGeom prst="rect">
            <a:avLst/>
          </a:prstGeom>
        </p:spPr>
        <p:txBody>
          <a:bodyPr vert="horz" anchor="t"/>
          <a:lstStyle/>
          <a:p>
            <a:r>
              <a:rPr lang="en-GB" sz="3200" b="1" dirty="0">
                <a:solidFill>
                  <a:schemeClr val="tx1"/>
                </a:solidFill>
              </a:rPr>
              <a:t>Another possible future: the BiCMOS way</a:t>
            </a:r>
          </a:p>
        </p:txBody>
      </p:sp>
      <p:sp>
        <p:nvSpPr>
          <p:cNvPr id="5" name="Titolo 1">
            <a:extLst>
              <a:ext uri="{FF2B5EF4-FFF2-40B4-BE49-F238E27FC236}">
                <a16:creationId xmlns:a16="http://schemas.microsoft.com/office/drawing/2014/main" id="{24616B42-F9EE-F047-822B-26A9264FB97C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681038"/>
          </a:xfrm>
          <a:prstGeom prst="rect">
            <a:avLst/>
          </a:prstGeom>
        </p:spPr>
        <p:txBody>
          <a:bodyPr vert="horz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GB" sz="3200" b="1" dirty="0"/>
          </a:p>
        </p:txBody>
      </p:sp>
      <p:sp>
        <p:nvSpPr>
          <p:cNvPr id="10" name="Rettangolo con angoli arrotondati 7">
            <a:extLst>
              <a:ext uri="{FF2B5EF4-FFF2-40B4-BE49-F238E27FC236}">
                <a16:creationId xmlns:a16="http://schemas.microsoft.com/office/drawing/2014/main" id="{EC669A0C-B375-E446-9E69-B57835C5EEE6}"/>
              </a:ext>
            </a:extLst>
          </p:cNvPr>
          <p:cNvSpPr/>
          <p:nvPr/>
        </p:nvSpPr>
        <p:spPr>
          <a:xfrm>
            <a:off x="7750218" y="1973043"/>
            <a:ext cx="2015412" cy="84908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GB" sz="1600" b="1" dirty="0">
                <a:solidFill>
                  <a:schemeClr val="tx1"/>
                </a:solidFill>
              </a:rPr>
              <a:t>Without avalanche gain</a:t>
            </a:r>
          </a:p>
        </p:txBody>
      </p:sp>
      <p:sp>
        <p:nvSpPr>
          <p:cNvPr id="16" name="Rettangolo con angoli arrotondati 13">
            <a:extLst>
              <a:ext uri="{FF2B5EF4-FFF2-40B4-BE49-F238E27FC236}">
                <a16:creationId xmlns:a16="http://schemas.microsoft.com/office/drawing/2014/main" id="{EB7FA189-E351-1543-B375-D030891EDAF2}"/>
              </a:ext>
            </a:extLst>
          </p:cNvPr>
          <p:cNvSpPr/>
          <p:nvPr/>
        </p:nvSpPr>
        <p:spPr>
          <a:xfrm>
            <a:off x="9537640" y="3376895"/>
            <a:ext cx="1494718" cy="84908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GB" sz="1600" b="1" dirty="0">
                <a:solidFill>
                  <a:schemeClr val="tx1"/>
                </a:solidFill>
              </a:rPr>
              <a:t>Monolithic</a:t>
            </a:r>
          </a:p>
        </p:txBody>
      </p:sp>
      <p:cxnSp>
        <p:nvCxnSpPr>
          <p:cNvPr id="24" name="Connettore diritto 27">
            <a:extLst>
              <a:ext uri="{FF2B5EF4-FFF2-40B4-BE49-F238E27FC236}">
                <a16:creationId xmlns:a16="http://schemas.microsoft.com/office/drawing/2014/main" id="{E35C0149-34C8-FD40-9356-827E6B02EF8D}"/>
              </a:ext>
            </a:extLst>
          </p:cNvPr>
          <p:cNvCxnSpPr>
            <a:cxnSpLocks/>
            <a:stCxn id="10" idx="2"/>
            <a:endCxn id="16" idx="0"/>
          </p:cNvCxnSpPr>
          <p:nvPr/>
        </p:nvCxnSpPr>
        <p:spPr>
          <a:xfrm>
            <a:off x="8757924" y="2822128"/>
            <a:ext cx="1527075" cy="554767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ttore diritto 33">
            <a:extLst>
              <a:ext uri="{FF2B5EF4-FFF2-40B4-BE49-F238E27FC236}">
                <a16:creationId xmlns:a16="http://schemas.microsoft.com/office/drawing/2014/main" id="{EB1D3A42-7414-8F49-A96E-6CAB426FB345}"/>
              </a:ext>
            </a:extLst>
          </p:cNvPr>
          <p:cNvCxnSpPr>
            <a:cxnSpLocks/>
            <a:stCxn id="16" idx="2"/>
            <a:endCxn id="43" idx="0"/>
          </p:cNvCxnSpPr>
          <p:nvPr/>
        </p:nvCxnSpPr>
        <p:spPr>
          <a:xfrm flipH="1">
            <a:off x="6711906" y="4225980"/>
            <a:ext cx="3573093" cy="1247147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ttangolo con angoli arrotondati 6">
            <a:extLst>
              <a:ext uri="{FF2B5EF4-FFF2-40B4-BE49-F238E27FC236}">
                <a16:creationId xmlns:a16="http://schemas.microsoft.com/office/drawing/2014/main" id="{8D239802-B77D-3A44-B2B4-F2E0A72DCBBB}"/>
              </a:ext>
            </a:extLst>
          </p:cNvPr>
          <p:cNvSpPr/>
          <p:nvPr/>
        </p:nvSpPr>
        <p:spPr>
          <a:xfrm>
            <a:off x="1681891" y="1973043"/>
            <a:ext cx="2316283" cy="84908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GB" sz="1600" b="1" dirty="0">
                <a:solidFill>
                  <a:schemeClr val="tx1"/>
                </a:solidFill>
              </a:rPr>
              <a:t>With avalanche gain</a:t>
            </a:r>
          </a:p>
        </p:txBody>
      </p:sp>
      <p:sp>
        <p:nvSpPr>
          <p:cNvPr id="34" name="Rettangolo con angoli arrotondati 8">
            <a:extLst>
              <a:ext uri="{FF2B5EF4-FFF2-40B4-BE49-F238E27FC236}">
                <a16:creationId xmlns:a16="http://schemas.microsoft.com/office/drawing/2014/main" id="{45960B43-DC26-9543-BBF1-BF5FFA5AE738}"/>
              </a:ext>
            </a:extLst>
          </p:cNvPr>
          <p:cNvSpPr/>
          <p:nvPr/>
        </p:nvSpPr>
        <p:spPr>
          <a:xfrm>
            <a:off x="2990468" y="3429000"/>
            <a:ext cx="2015412" cy="84908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GB" sz="1600" b="1" dirty="0">
                <a:solidFill>
                  <a:schemeClr val="tx1"/>
                </a:solidFill>
              </a:rPr>
              <a:t>Low-gain mode (LGADs)</a:t>
            </a:r>
          </a:p>
        </p:txBody>
      </p:sp>
      <p:cxnSp>
        <p:nvCxnSpPr>
          <p:cNvPr id="36" name="Connettore diritto 18">
            <a:extLst>
              <a:ext uri="{FF2B5EF4-FFF2-40B4-BE49-F238E27FC236}">
                <a16:creationId xmlns:a16="http://schemas.microsoft.com/office/drawing/2014/main" id="{E7E7E931-A577-2941-BA73-D33951C2F0F2}"/>
              </a:ext>
            </a:extLst>
          </p:cNvPr>
          <p:cNvCxnSpPr>
            <a:cxnSpLocks/>
            <a:stCxn id="33" idx="2"/>
            <a:endCxn id="34" idx="0"/>
          </p:cNvCxnSpPr>
          <p:nvPr/>
        </p:nvCxnSpPr>
        <p:spPr>
          <a:xfrm>
            <a:off x="2840033" y="2822128"/>
            <a:ext cx="1158141" cy="606872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ttore diritto 25">
            <a:extLst>
              <a:ext uri="{FF2B5EF4-FFF2-40B4-BE49-F238E27FC236}">
                <a16:creationId xmlns:a16="http://schemas.microsoft.com/office/drawing/2014/main" id="{21BD433A-C0D7-ED4C-82EB-6A1577ACBF69}"/>
              </a:ext>
            </a:extLst>
          </p:cNvPr>
          <p:cNvCxnSpPr>
            <a:cxnSpLocks/>
            <a:stCxn id="34" idx="2"/>
            <a:endCxn id="43" idx="0"/>
          </p:cNvCxnSpPr>
          <p:nvPr/>
        </p:nvCxnSpPr>
        <p:spPr>
          <a:xfrm>
            <a:off x="3998174" y="4278085"/>
            <a:ext cx="2713732" cy="1195042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ttangolo con angoli arrotondati 14">
            <a:extLst>
              <a:ext uri="{FF2B5EF4-FFF2-40B4-BE49-F238E27FC236}">
                <a16:creationId xmlns:a16="http://schemas.microsoft.com/office/drawing/2014/main" id="{CC75ED43-42D6-5F40-B4DB-4E75D472CADE}"/>
              </a:ext>
            </a:extLst>
          </p:cNvPr>
          <p:cNvSpPr/>
          <p:nvPr/>
        </p:nvSpPr>
        <p:spPr>
          <a:xfrm>
            <a:off x="6171061" y="5473127"/>
            <a:ext cx="1081690" cy="84908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GB" sz="1600" b="1" dirty="0">
                <a:solidFill>
                  <a:schemeClr val="tx1"/>
                </a:solidFill>
              </a:rPr>
              <a:t>BiCMOS</a:t>
            </a:r>
          </a:p>
          <a:p>
            <a:pPr algn="ctr"/>
            <a:r>
              <a:rPr lang="en-GB" sz="1600" b="1" dirty="0">
                <a:solidFill>
                  <a:schemeClr val="tx1"/>
                </a:solidFill>
              </a:rPr>
              <a:t>(SiGe)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0395C05-A7DB-8647-9524-60C4759F1753}"/>
              </a:ext>
            </a:extLst>
          </p:cNvPr>
          <p:cNvSpPr txBox="1"/>
          <p:nvPr/>
        </p:nvSpPr>
        <p:spPr>
          <a:xfrm>
            <a:off x="167170" y="4598696"/>
            <a:ext cx="4332849" cy="18530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IT" b="1" dirty="0"/>
              <a:t>Monolithic BiCMOS, using the properties of SiGe  transistors, obtains excellent timing performances. </a:t>
            </a:r>
          </a:p>
          <a:p>
            <a:pPr>
              <a:lnSpc>
                <a:spcPct val="130000"/>
              </a:lnSpc>
            </a:pPr>
            <a:r>
              <a:rPr lang="en-IT" b="1" dirty="0"/>
              <a:t>Presently without internal gain, in the near future with internal gain</a:t>
            </a:r>
          </a:p>
        </p:txBody>
      </p:sp>
    </p:spTree>
    <p:extLst>
      <p:ext uri="{BB962C8B-B14F-4D97-AF65-F5344CB8AC3E}">
        <p14:creationId xmlns:p14="http://schemas.microsoft.com/office/powerpoint/2010/main" val="182343756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3CC3958-32D7-C54E-9E0C-734BE188A84B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1366109" y="939496"/>
            <a:ext cx="9144000" cy="761713"/>
          </a:xfrm>
          <a:prstGeom prst="rect">
            <a:avLst/>
          </a:prstGeom>
        </p:spPr>
        <p:txBody>
          <a:bodyPr vert="horz" anchor="t"/>
          <a:lstStyle/>
          <a:p>
            <a:r>
              <a:rPr lang="en-GB" sz="3200" b="1" dirty="0">
                <a:solidFill>
                  <a:schemeClr val="tx1"/>
                </a:solidFill>
              </a:rPr>
              <a:t>Sensors for future trackers</a:t>
            </a:r>
          </a:p>
        </p:txBody>
      </p:sp>
      <p:sp>
        <p:nvSpPr>
          <p:cNvPr id="5" name="Titolo 1">
            <a:extLst>
              <a:ext uri="{FF2B5EF4-FFF2-40B4-BE49-F238E27FC236}">
                <a16:creationId xmlns:a16="http://schemas.microsoft.com/office/drawing/2014/main" id="{24616B42-F9EE-F047-822B-26A9264FB97C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681038"/>
          </a:xfrm>
          <a:prstGeom prst="rect">
            <a:avLst/>
          </a:prstGeom>
        </p:spPr>
        <p:txBody>
          <a:bodyPr vert="horz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GB" sz="3200" b="1"/>
          </a:p>
        </p:txBody>
      </p:sp>
      <p:sp>
        <p:nvSpPr>
          <p:cNvPr id="10" name="Rettangolo con angoli arrotondati 7">
            <a:extLst>
              <a:ext uri="{FF2B5EF4-FFF2-40B4-BE49-F238E27FC236}">
                <a16:creationId xmlns:a16="http://schemas.microsoft.com/office/drawing/2014/main" id="{EC669A0C-B375-E446-9E69-B57835C5EEE6}"/>
              </a:ext>
            </a:extLst>
          </p:cNvPr>
          <p:cNvSpPr/>
          <p:nvPr/>
        </p:nvSpPr>
        <p:spPr>
          <a:xfrm>
            <a:off x="7750218" y="1973043"/>
            <a:ext cx="2015412" cy="84908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GB" sz="1600" b="1">
                <a:solidFill>
                  <a:schemeClr val="tx1"/>
                </a:solidFill>
              </a:rPr>
              <a:t>Without avalanche gain</a:t>
            </a:r>
          </a:p>
        </p:txBody>
      </p:sp>
      <p:sp>
        <p:nvSpPr>
          <p:cNvPr id="15" name="Rettangolo con angoli arrotondati 12">
            <a:extLst>
              <a:ext uri="{FF2B5EF4-FFF2-40B4-BE49-F238E27FC236}">
                <a16:creationId xmlns:a16="http://schemas.microsoft.com/office/drawing/2014/main" id="{D2BD23F5-6896-2749-B7B4-C90FE45A25C4}"/>
              </a:ext>
            </a:extLst>
          </p:cNvPr>
          <p:cNvSpPr/>
          <p:nvPr/>
        </p:nvSpPr>
        <p:spPr>
          <a:xfrm>
            <a:off x="6612936" y="3376895"/>
            <a:ext cx="2176061" cy="84908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GB" sz="1600" b="1">
                <a:solidFill>
                  <a:schemeClr val="tx1"/>
                </a:solidFill>
              </a:rPr>
              <a:t>Hybrid</a:t>
            </a:r>
          </a:p>
        </p:txBody>
      </p:sp>
      <p:sp>
        <p:nvSpPr>
          <p:cNvPr id="16" name="Rettangolo con angoli arrotondati 13">
            <a:extLst>
              <a:ext uri="{FF2B5EF4-FFF2-40B4-BE49-F238E27FC236}">
                <a16:creationId xmlns:a16="http://schemas.microsoft.com/office/drawing/2014/main" id="{EB7FA189-E351-1543-B375-D030891EDAF2}"/>
              </a:ext>
            </a:extLst>
          </p:cNvPr>
          <p:cNvSpPr/>
          <p:nvPr/>
        </p:nvSpPr>
        <p:spPr>
          <a:xfrm>
            <a:off x="9537640" y="3376895"/>
            <a:ext cx="1494718" cy="84908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GB" sz="1600" b="1">
                <a:solidFill>
                  <a:schemeClr val="tx1"/>
                </a:solidFill>
              </a:rPr>
              <a:t>Monolithic</a:t>
            </a:r>
          </a:p>
        </p:txBody>
      </p:sp>
      <p:cxnSp>
        <p:nvCxnSpPr>
          <p:cNvPr id="24" name="Connettore diritto 27">
            <a:extLst>
              <a:ext uri="{FF2B5EF4-FFF2-40B4-BE49-F238E27FC236}">
                <a16:creationId xmlns:a16="http://schemas.microsoft.com/office/drawing/2014/main" id="{E35C0149-34C8-FD40-9356-827E6B02EF8D}"/>
              </a:ext>
            </a:extLst>
          </p:cNvPr>
          <p:cNvCxnSpPr>
            <a:cxnSpLocks/>
            <a:stCxn id="10" idx="2"/>
            <a:endCxn id="16" idx="0"/>
          </p:cNvCxnSpPr>
          <p:nvPr/>
        </p:nvCxnSpPr>
        <p:spPr>
          <a:xfrm>
            <a:off x="8757924" y="2822128"/>
            <a:ext cx="1527075" cy="554767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ttore diritto 28">
            <a:extLst>
              <a:ext uri="{FF2B5EF4-FFF2-40B4-BE49-F238E27FC236}">
                <a16:creationId xmlns:a16="http://schemas.microsoft.com/office/drawing/2014/main" id="{4C36CC1C-58FF-544E-A101-AF19D487217C}"/>
              </a:ext>
            </a:extLst>
          </p:cNvPr>
          <p:cNvCxnSpPr>
            <a:cxnSpLocks/>
            <a:stCxn id="10" idx="2"/>
            <a:endCxn id="15" idx="0"/>
          </p:cNvCxnSpPr>
          <p:nvPr/>
        </p:nvCxnSpPr>
        <p:spPr>
          <a:xfrm flipH="1">
            <a:off x="7700967" y="2822128"/>
            <a:ext cx="1056957" cy="554767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ttangolo con angoli arrotondati 14">
            <a:extLst>
              <a:ext uri="{FF2B5EF4-FFF2-40B4-BE49-F238E27FC236}">
                <a16:creationId xmlns:a16="http://schemas.microsoft.com/office/drawing/2014/main" id="{CEC2AB09-E6A9-EA49-BE7C-E3C30266ADE0}"/>
              </a:ext>
            </a:extLst>
          </p:cNvPr>
          <p:cNvSpPr/>
          <p:nvPr/>
        </p:nvSpPr>
        <p:spPr>
          <a:xfrm>
            <a:off x="9215780" y="5473128"/>
            <a:ext cx="1081690" cy="84908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GB" sz="1600" b="1">
                <a:solidFill>
                  <a:schemeClr val="tx1"/>
                </a:solidFill>
              </a:rPr>
              <a:t>BiCMOS</a:t>
            </a:r>
          </a:p>
          <a:p>
            <a:pPr algn="ctr"/>
            <a:r>
              <a:rPr lang="en-GB" sz="1600" b="1">
                <a:solidFill>
                  <a:schemeClr val="tx1"/>
                </a:solidFill>
              </a:rPr>
              <a:t>(SiGe)</a:t>
            </a:r>
          </a:p>
        </p:txBody>
      </p:sp>
      <p:sp>
        <p:nvSpPr>
          <p:cNvPr id="18" name="Rettangolo con angoli arrotondati 15">
            <a:extLst>
              <a:ext uri="{FF2B5EF4-FFF2-40B4-BE49-F238E27FC236}">
                <a16:creationId xmlns:a16="http://schemas.microsoft.com/office/drawing/2014/main" id="{99B023C1-947A-F547-9684-B1A344A67284}"/>
              </a:ext>
            </a:extLst>
          </p:cNvPr>
          <p:cNvSpPr/>
          <p:nvPr/>
        </p:nvSpPr>
        <p:spPr>
          <a:xfrm>
            <a:off x="7923107" y="5473128"/>
            <a:ext cx="1173737" cy="84908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GB" sz="1600" b="1">
                <a:solidFill>
                  <a:schemeClr val="tx1"/>
                </a:solidFill>
              </a:rPr>
              <a:t>Passive</a:t>
            </a:r>
          </a:p>
          <a:p>
            <a:pPr algn="ctr"/>
            <a:r>
              <a:rPr lang="en-GB" sz="1600" b="1">
                <a:solidFill>
                  <a:schemeClr val="tx1"/>
                </a:solidFill>
              </a:rPr>
              <a:t>CMOS</a:t>
            </a:r>
          </a:p>
        </p:txBody>
      </p:sp>
      <p:sp>
        <p:nvSpPr>
          <p:cNvPr id="19" name="Rettangolo con angoli arrotondati 16">
            <a:extLst>
              <a:ext uri="{FF2B5EF4-FFF2-40B4-BE49-F238E27FC236}">
                <a16:creationId xmlns:a16="http://schemas.microsoft.com/office/drawing/2014/main" id="{74A5BC02-C4EF-E144-B1DC-E0CF53CBB07B}"/>
              </a:ext>
            </a:extLst>
          </p:cNvPr>
          <p:cNvSpPr/>
          <p:nvPr/>
        </p:nvSpPr>
        <p:spPr>
          <a:xfrm>
            <a:off x="10371290" y="5473128"/>
            <a:ext cx="1497285" cy="84908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GB" sz="1600" b="1">
                <a:solidFill>
                  <a:schemeClr val="tx1"/>
                </a:solidFill>
              </a:rPr>
              <a:t>CMOS</a:t>
            </a:r>
          </a:p>
        </p:txBody>
      </p:sp>
      <p:cxnSp>
        <p:nvCxnSpPr>
          <p:cNvPr id="26" name="Connettore diritto 29">
            <a:extLst>
              <a:ext uri="{FF2B5EF4-FFF2-40B4-BE49-F238E27FC236}">
                <a16:creationId xmlns:a16="http://schemas.microsoft.com/office/drawing/2014/main" id="{5814B7B0-4F8B-624C-9F84-F6BCB69E733D}"/>
              </a:ext>
            </a:extLst>
          </p:cNvPr>
          <p:cNvCxnSpPr>
            <a:cxnSpLocks/>
            <a:stCxn id="16" idx="2"/>
            <a:endCxn id="18" idx="0"/>
          </p:cNvCxnSpPr>
          <p:nvPr/>
        </p:nvCxnSpPr>
        <p:spPr>
          <a:xfrm flipH="1">
            <a:off x="8509976" y="4225980"/>
            <a:ext cx="1775023" cy="1247148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ttore diritto 31">
            <a:extLst>
              <a:ext uri="{FF2B5EF4-FFF2-40B4-BE49-F238E27FC236}">
                <a16:creationId xmlns:a16="http://schemas.microsoft.com/office/drawing/2014/main" id="{9FA3FA64-F664-C449-BF21-697BA00E76FB}"/>
              </a:ext>
            </a:extLst>
          </p:cNvPr>
          <p:cNvCxnSpPr>
            <a:cxnSpLocks/>
            <a:stCxn id="16" idx="2"/>
            <a:endCxn id="19" idx="0"/>
          </p:cNvCxnSpPr>
          <p:nvPr/>
        </p:nvCxnSpPr>
        <p:spPr>
          <a:xfrm>
            <a:off x="10284999" y="4225980"/>
            <a:ext cx="834934" cy="1247148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ttore diritto 33">
            <a:extLst>
              <a:ext uri="{FF2B5EF4-FFF2-40B4-BE49-F238E27FC236}">
                <a16:creationId xmlns:a16="http://schemas.microsoft.com/office/drawing/2014/main" id="{EB1D3A42-7414-8F49-A96E-6CAB426FB345}"/>
              </a:ext>
            </a:extLst>
          </p:cNvPr>
          <p:cNvCxnSpPr>
            <a:cxnSpLocks/>
            <a:stCxn id="16" idx="2"/>
            <a:endCxn id="17" idx="0"/>
          </p:cNvCxnSpPr>
          <p:nvPr/>
        </p:nvCxnSpPr>
        <p:spPr>
          <a:xfrm flipH="1">
            <a:off x="9756625" y="4225980"/>
            <a:ext cx="528374" cy="1247148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ttangolo con angoli arrotondati 34">
            <a:extLst>
              <a:ext uri="{FF2B5EF4-FFF2-40B4-BE49-F238E27FC236}">
                <a16:creationId xmlns:a16="http://schemas.microsoft.com/office/drawing/2014/main" id="{7BDA6914-93D6-8B4A-8D68-F946F71BCB73}"/>
              </a:ext>
            </a:extLst>
          </p:cNvPr>
          <p:cNvSpPr/>
          <p:nvPr/>
        </p:nvSpPr>
        <p:spPr>
          <a:xfrm>
            <a:off x="4818754" y="5473127"/>
            <a:ext cx="1483756" cy="849085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GB" sz="1600" b="1">
                <a:solidFill>
                  <a:schemeClr val="tx1"/>
                </a:solidFill>
              </a:rPr>
              <a:t>Planar</a:t>
            </a:r>
          </a:p>
          <a:p>
            <a:pPr algn="ctr"/>
            <a:r>
              <a:rPr lang="en-GB" sz="1600" b="1">
                <a:solidFill>
                  <a:schemeClr val="tx1"/>
                </a:solidFill>
              </a:rPr>
              <a:t>Si/Diamond</a:t>
            </a:r>
          </a:p>
        </p:txBody>
      </p:sp>
      <p:sp>
        <p:nvSpPr>
          <p:cNvPr id="30" name="Rettangolo con angoli arrotondati 35">
            <a:extLst>
              <a:ext uri="{FF2B5EF4-FFF2-40B4-BE49-F238E27FC236}">
                <a16:creationId xmlns:a16="http://schemas.microsoft.com/office/drawing/2014/main" id="{21E32A68-8F41-3448-817C-6695523AC0FB}"/>
              </a:ext>
            </a:extLst>
          </p:cNvPr>
          <p:cNvSpPr/>
          <p:nvPr/>
        </p:nvSpPr>
        <p:spPr>
          <a:xfrm>
            <a:off x="6392773" y="5473128"/>
            <a:ext cx="1467273" cy="849085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GB" sz="1600" b="1">
                <a:solidFill>
                  <a:schemeClr val="tx1"/>
                </a:solidFill>
              </a:rPr>
              <a:t>3D</a:t>
            </a:r>
          </a:p>
          <a:p>
            <a:pPr algn="ctr"/>
            <a:r>
              <a:rPr lang="en-GB" sz="1600" b="1">
                <a:solidFill>
                  <a:schemeClr val="tx1"/>
                </a:solidFill>
              </a:rPr>
              <a:t>Si/Diamond</a:t>
            </a:r>
          </a:p>
        </p:txBody>
      </p:sp>
      <p:cxnSp>
        <p:nvCxnSpPr>
          <p:cNvPr id="31" name="Connettore diritto 36">
            <a:extLst>
              <a:ext uri="{FF2B5EF4-FFF2-40B4-BE49-F238E27FC236}">
                <a16:creationId xmlns:a16="http://schemas.microsoft.com/office/drawing/2014/main" id="{B09B4CBD-9C5F-9641-81F1-199AAC78C1C5}"/>
              </a:ext>
            </a:extLst>
          </p:cNvPr>
          <p:cNvCxnSpPr>
            <a:cxnSpLocks/>
            <a:stCxn id="15" idx="2"/>
            <a:endCxn id="29" idx="0"/>
          </p:cNvCxnSpPr>
          <p:nvPr/>
        </p:nvCxnSpPr>
        <p:spPr>
          <a:xfrm flipH="1">
            <a:off x="5560632" y="4225980"/>
            <a:ext cx="2140335" cy="1247147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diritto 37">
            <a:extLst>
              <a:ext uri="{FF2B5EF4-FFF2-40B4-BE49-F238E27FC236}">
                <a16:creationId xmlns:a16="http://schemas.microsoft.com/office/drawing/2014/main" id="{1F478620-929E-224C-BEFC-87EBCBACBFB2}"/>
              </a:ext>
            </a:extLst>
          </p:cNvPr>
          <p:cNvCxnSpPr>
            <a:cxnSpLocks/>
            <a:stCxn id="15" idx="2"/>
            <a:endCxn id="30" idx="0"/>
          </p:cNvCxnSpPr>
          <p:nvPr/>
        </p:nvCxnSpPr>
        <p:spPr>
          <a:xfrm flipH="1">
            <a:off x="7126410" y="4225980"/>
            <a:ext cx="574557" cy="1247148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ttore diritto 37">
            <a:extLst>
              <a:ext uri="{FF2B5EF4-FFF2-40B4-BE49-F238E27FC236}">
                <a16:creationId xmlns:a16="http://schemas.microsoft.com/office/drawing/2014/main" id="{949B051A-BB48-9145-85AD-4863571E09C4}"/>
              </a:ext>
            </a:extLst>
          </p:cNvPr>
          <p:cNvCxnSpPr>
            <a:cxnSpLocks/>
            <a:stCxn id="15" idx="2"/>
            <a:endCxn id="18" idx="0"/>
          </p:cNvCxnSpPr>
          <p:nvPr/>
        </p:nvCxnSpPr>
        <p:spPr>
          <a:xfrm>
            <a:off x="7700967" y="4225980"/>
            <a:ext cx="809009" cy="1247148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ttangolo con angoli arrotondati 6">
            <a:extLst>
              <a:ext uri="{FF2B5EF4-FFF2-40B4-BE49-F238E27FC236}">
                <a16:creationId xmlns:a16="http://schemas.microsoft.com/office/drawing/2014/main" id="{8D239802-B77D-3A44-B2B4-F2E0A72DCBBB}"/>
              </a:ext>
            </a:extLst>
          </p:cNvPr>
          <p:cNvSpPr/>
          <p:nvPr/>
        </p:nvSpPr>
        <p:spPr>
          <a:xfrm>
            <a:off x="1681891" y="1973043"/>
            <a:ext cx="2316283" cy="84908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GB" sz="1600" b="1">
                <a:solidFill>
                  <a:schemeClr val="tx1"/>
                </a:solidFill>
              </a:rPr>
              <a:t>With avalanche gain</a:t>
            </a:r>
          </a:p>
        </p:txBody>
      </p:sp>
      <p:sp>
        <p:nvSpPr>
          <p:cNvPr id="34" name="Rettangolo con angoli arrotondati 8">
            <a:extLst>
              <a:ext uri="{FF2B5EF4-FFF2-40B4-BE49-F238E27FC236}">
                <a16:creationId xmlns:a16="http://schemas.microsoft.com/office/drawing/2014/main" id="{45960B43-DC26-9543-BBF1-BF5FFA5AE738}"/>
              </a:ext>
            </a:extLst>
          </p:cNvPr>
          <p:cNvSpPr/>
          <p:nvPr/>
        </p:nvSpPr>
        <p:spPr>
          <a:xfrm>
            <a:off x="899295" y="3376895"/>
            <a:ext cx="2015412" cy="84908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GB" sz="1600" b="1">
                <a:solidFill>
                  <a:schemeClr val="tx1"/>
                </a:solidFill>
              </a:rPr>
              <a:t>Low-gain mode (LGADs)</a:t>
            </a:r>
          </a:p>
        </p:txBody>
      </p:sp>
      <p:sp>
        <p:nvSpPr>
          <p:cNvPr id="35" name="Rettangolo con angoli arrotondati 9">
            <a:extLst>
              <a:ext uri="{FF2B5EF4-FFF2-40B4-BE49-F238E27FC236}">
                <a16:creationId xmlns:a16="http://schemas.microsoft.com/office/drawing/2014/main" id="{AA8A7E40-1FD4-8B47-A497-DD9352D38757}"/>
              </a:ext>
            </a:extLst>
          </p:cNvPr>
          <p:cNvSpPr/>
          <p:nvPr/>
        </p:nvSpPr>
        <p:spPr>
          <a:xfrm>
            <a:off x="3336528" y="3376901"/>
            <a:ext cx="2696397" cy="849079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GB" sz="1600" b="1" dirty="0">
                <a:solidFill>
                  <a:schemeClr val="tx1"/>
                </a:solidFill>
              </a:rPr>
              <a:t>High-gain and Geiger mode (APD, SPADs)</a:t>
            </a:r>
          </a:p>
        </p:txBody>
      </p:sp>
      <p:cxnSp>
        <p:nvCxnSpPr>
          <p:cNvPr id="36" name="Connettore diritto 18">
            <a:extLst>
              <a:ext uri="{FF2B5EF4-FFF2-40B4-BE49-F238E27FC236}">
                <a16:creationId xmlns:a16="http://schemas.microsoft.com/office/drawing/2014/main" id="{E7E7E931-A577-2941-BA73-D33951C2F0F2}"/>
              </a:ext>
            </a:extLst>
          </p:cNvPr>
          <p:cNvCxnSpPr>
            <a:cxnSpLocks/>
            <a:stCxn id="33" idx="2"/>
            <a:endCxn id="34" idx="0"/>
          </p:cNvCxnSpPr>
          <p:nvPr/>
        </p:nvCxnSpPr>
        <p:spPr>
          <a:xfrm flipH="1">
            <a:off x="1907001" y="2822128"/>
            <a:ext cx="933032" cy="554767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ttore diritto 19">
            <a:extLst>
              <a:ext uri="{FF2B5EF4-FFF2-40B4-BE49-F238E27FC236}">
                <a16:creationId xmlns:a16="http://schemas.microsoft.com/office/drawing/2014/main" id="{388D6678-68C1-384A-8628-5DB2D2159615}"/>
              </a:ext>
            </a:extLst>
          </p:cNvPr>
          <p:cNvCxnSpPr>
            <a:cxnSpLocks/>
            <a:stCxn id="33" idx="2"/>
            <a:endCxn id="35" idx="0"/>
          </p:cNvCxnSpPr>
          <p:nvPr/>
        </p:nvCxnSpPr>
        <p:spPr>
          <a:xfrm>
            <a:off x="2840033" y="2822128"/>
            <a:ext cx="1844694" cy="554773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ttangolo con angoli arrotondati 11">
            <a:extLst>
              <a:ext uri="{FF2B5EF4-FFF2-40B4-BE49-F238E27FC236}">
                <a16:creationId xmlns:a16="http://schemas.microsoft.com/office/drawing/2014/main" id="{B077CFDD-F9A1-354B-9F88-D1C3B14032A1}"/>
              </a:ext>
            </a:extLst>
          </p:cNvPr>
          <p:cNvSpPr/>
          <p:nvPr/>
        </p:nvSpPr>
        <p:spPr>
          <a:xfrm>
            <a:off x="2809748" y="5564386"/>
            <a:ext cx="1428478" cy="84908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GB" sz="1600" b="1">
                <a:solidFill>
                  <a:schemeClr val="tx1"/>
                </a:solidFill>
              </a:rPr>
              <a:t>AC-coupled</a:t>
            </a:r>
          </a:p>
        </p:txBody>
      </p:sp>
      <p:cxnSp>
        <p:nvCxnSpPr>
          <p:cNvPr id="39" name="Connettore diritto 23">
            <a:extLst>
              <a:ext uri="{FF2B5EF4-FFF2-40B4-BE49-F238E27FC236}">
                <a16:creationId xmlns:a16="http://schemas.microsoft.com/office/drawing/2014/main" id="{9A53A04A-8971-6544-981B-C1C45CA1715E}"/>
              </a:ext>
            </a:extLst>
          </p:cNvPr>
          <p:cNvCxnSpPr>
            <a:cxnSpLocks/>
            <a:stCxn id="34" idx="2"/>
          </p:cNvCxnSpPr>
          <p:nvPr/>
        </p:nvCxnSpPr>
        <p:spPr>
          <a:xfrm flipH="1">
            <a:off x="790217" y="4225980"/>
            <a:ext cx="1116784" cy="1338406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ttore diritto 25">
            <a:extLst>
              <a:ext uri="{FF2B5EF4-FFF2-40B4-BE49-F238E27FC236}">
                <a16:creationId xmlns:a16="http://schemas.microsoft.com/office/drawing/2014/main" id="{064CB974-3467-E146-86FE-8900CBCF7F31}"/>
              </a:ext>
            </a:extLst>
          </p:cNvPr>
          <p:cNvCxnSpPr>
            <a:cxnSpLocks/>
            <a:stCxn id="34" idx="2"/>
            <a:endCxn id="44" idx="1"/>
          </p:cNvCxnSpPr>
          <p:nvPr/>
        </p:nvCxnSpPr>
        <p:spPr>
          <a:xfrm>
            <a:off x="1907001" y="4225980"/>
            <a:ext cx="609280" cy="554764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ttore diritto 25">
            <a:extLst>
              <a:ext uri="{FF2B5EF4-FFF2-40B4-BE49-F238E27FC236}">
                <a16:creationId xmlns:a16="http://schemas.microsoft.com/office/drawing/2014/main" id="{21BD433A-C0D7-ED4C-82EB-6A1577ACBF69}"/>
              </a:ext>
            </a:extLst>
          </p:cNvPr>
          <p:cNvCxnSpPr>
            <a:cxnSpLocks/>
            <a:stCxn id="34" idx="2"/>
            <a:endCxn id="43" idx="0"/>
          </p:cNvCxnSpPr>
          <p:nvPr/>
        </p:nvCxnSpPr>
        <p:spPr>
          <a:xfrm>
            <a:off x="1907001" y="4225980"/>
            <a:ext cx="243806" cy="1338406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ttangolo con angoli arrotondati 14">
            <a:extLst>
              <a:ext uri="{FF2B5EF4-FFF2-40B4-BE49-F238E27FC236}">
                <a16:creationId xmlns:a16="http://schemas.microsoft.com/office/drawing/2014/main" id="{CC75ED43-42D6-5F40-B4DB-4E75D472CADE}"/>
              </a:ext>
            </a:extLst>
          </p:cNvPr>
          <p:cNvSpPr/>
          <p:nvPr/>
        </p:nvSpPr>
        <p:spPr>
          <a:xfrm>
            <a:off x="1609962" y="5564386"/>
            <a:ext cx="1081690" cy="84908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GB" sz="1600" b="1">
                <a:solidFill>
                  <a:schemeClr val="tx1"/>
                </a:solidFill>
              </a:rPr>
              <a:t>BiCMOS</a:t>
            </a:r>
          </a:p>
          <a:p>
            <a:pPr algn="ctr"/>
            <a:r>
              <a:rPr lang="en-GB" sz="1600" b="1">
                <a:solidFill>
                  <a:schemeClr val="tx1"/>
                </a:solidFill>
              </a:rPr>
              <a:t>(SiGe)</a:t>
            </a:r>
          </a:p>
        </p:txBody>
      </p:sp>
      <p:sp>
        <p:nvSpPr>
          <p:cNvPr id="44" name="Rettangolo con angoli arrotondati 8">
            <a:extLst>
              <a:ext uri="{FF2B5EF4-FFF2-40B4-BE49-F238E27FC236}">
                <a16:creationId xmlns:a16="http://schemas.microsoft.com/office/drawing/2014/main" id="{7AFC9EF1-FC20-AC47-AA36-F1DFF3D117A9}"/>
              </a:ext>
            </a:extLst>
          </p:cNvPr>
          <p:cNvSpPr/>
          <p:nvPr/>
        </p:nvSpPr>
        <p:spPr>
          <a:xfrm>
            <a:off x="2516281" y="4356201"/>
            <a:ext cx="2015412" cy="84908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GB" sz="1600" b="1" dirty="0">
                <a:solidFill>
                  <a:schemeClr val="tx1"/>
                </a:solidFill>
              </a:rPr>
              <a:t>Resistive readout</a:t>
            </a:r>
          </a:p>
        </p:txBody>
      </p:sp>
      <p:cxnSp>
        <p:nvCxnSpPr>
          <p:cNvPr id="45" name="Connettore diritto 25">
            <a:extLst>
              <a:ext uri="{FF2B5EF4-FFF2-40B4-BE49-F238E27FC236}">
                <a16:creationId xmlns:a16="http://schemas.microsoft.com/office/drawing/2014/main" id="{09EBAC40-3DCF-F84E-8A0E-209B19D13241}"/>
              </a:ext>
            </a:extLst>
          </p:cNvPr>
          <p:cNvCxnSpPr>
            <a:cxnSpLocks/>
            <a:stCxn id="44" idx="2"/>
            <a:endCxn id="38" idx="0"/>
          </p:cNvCxnSpPr>
          <p:nvPr/>
        </p:nvCxnSpPr>
        <p:spPr>
          <a:xfrm>
            <a:off x="3523987" y="5205286"/>
            <a:ext cx="0" cy="359100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ttangolo con angoli arrotondati 10">
            <a:extLst>
              <a:ext uri="{FF2B5EF4-FFF2-40B4-BE49-F238E27FC236}">
                <a16:creationId xmlns:a16="http://schemas.microsoft.com/office/drawing/2014/main" id="{1242A6AF-50F7-9546-97A5-62158C714E58}"/>
              </a:ext>
            </a:extLst>
          </p:cNvPr>
          <p:cNvSpPr/>
          <p:nvPr/>
        </p:nvSpPr>
        <p:spPr>
          <a:xfrm>
            <a:off x="88568" y="5564386"/>
            <a:ext cx="1403298" cy="84908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GB" sz="1600" b="1">
                <a:solidFill>
                  <a:schemeClr val="tx1"/>
                </a:solidFill>
              </a:rPr>
              <a:t>DC-coupled</a:t>
            </a:r>
          </a:p>
        </p:txBody>
      </p:sp>
    </p:spTree>
    <p:extLst>
      <p:ext uri="{BB962C8B-B14F-4D97-AF65-F5344CB8AC3E}">
        <p14:creationId xmlns:p14="http://schemas.microsoft.com/office/powerpoint/2010/main" val="2507974971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VEAT 2:   TOT distribution">
            <a:extLst>
              <a:ext uri="{FF2B5EF4-FFF2-40B4-BE49-F238E27FC236}">
                <a16:creationId xmlns:a16="http://schemas.microsoft.com/office/drawing/2014/main" id="{00097089-5AAC-43C5-9570-E1CA88CB62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28333" y="80315"/>
            <a:ext cx="8471338" cy="724615"/>
          </a:xfrm>
        </p:spPr>
        <p:txBody>
          <a:bodyPr lIns="0" tIns="0" rIns="0" bIns="0" anchor="ctr">
            <a:noAutofit/>
          </a:bodyPr>
          <a:lstStyle>
            <a:lvl1pPr defTabSz="534463">
              <a:defRPr sz="4740"/>
            </a:lvl1pPr>
          </a:lstStyle>
          <a:p>
            <a:r>
              <a:rPr lang="en-US" sz="3200" dirty="0"/>
              <a:t>Monolithic design for 4D tracking (FASER)</a:t>
            </a:r>
            <a:endParaRPr lang="en-US" sz="4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F637A3B-E2D9-4A56-9685-A85457831E3E}"/>
              </a:ext>
            </a:extLst>
          </p:cNvPr>
          <p:cNvSpPr txBox="1"/>
          <p:nvPr/>
        </p:nvSpPr>
        <p:spPr>
          <a:xfrm>
            <a:off x="417210" y="4419373"/>
            <a:ext cx="4669140" cy="176458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defTabSz="584200"/>
            <a:r>
              <a:rPr lang="en-US" dirty="0">
                <a:ea typeface="+mn-lt"/>
                <a:cs typeface="+mn-lt"/>
              </a:rPr>
              <a:t>Isolated HBT for signal amplification.</a:t>
            </a:r>
          </a:p>
          <a:p>
            <a:pPr marL="342900" indent="-342900" defTabSz="584200">
              <a:buFont typeface="Arial"/>
              <a:buChar char="•"/>
            </a:pPr>
            <a:endParaRPr lang="en-US" dirty="0">
              <a:ea typeface="+mn-lt"/>
              <a:cs typeface="+mn-lt"/>
              <a:sym typeface="Helvetica"/>
            </a:endParaRPr>
          </a:p>
          <a:p>
            <a:pPr defTabSz="584200"/>
            <a:r>
              <a:rPr lang="en-US" dirty="0">
                <a:ea typeface="+mn-lt"/>
                <a:cs typeface="+mn-lt"/>
                <a:sym typeface="Helvetica"/>
              </a:rPr>
              <a:t>Analogue electronics in pixel, digital electronics in a separate deep-nwell to improve noise robustness.</a:t>
            </a:r>
          </a:p>
          <a:p>
            <a:pPr defTabSz="584200"/>
            <a:r>
              <a:rPr lang="en-US" dirty="0">
                <a:ea typeface="+mn-lt"/>
                <a:cs typeface="+mn-lt"/>
                <a:sym typeface="Helvetica"/>
              </a:rPr>
              <a:t>	&gt;95% fill factor.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7191724-CE94-42F3-8CF2-E9A83A86E5A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371" t="13444" r="32839" b="21222"/>
          <a:stretch/>
        </p:blipFill>
        <p:spPr>
          <a:xfrm>
            <a:off x="3094892" y="1178606"/>
            <a:ext cx="6436197" cy="3334400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33217880-79FA-40A5-81A7-C8DFA0E97850}"/>
              </a:ext>
            </a:extLst>
          </p:cNvPr>
          <p:cNvCxnSpPr>
            <a:cxnSpLocks/>
          </p:cNvCxnSpPr>
          <p:nvPr/>
        </p:nvCxnSpPr>
        <p:spPr>
          <a:xfrm flipV="1">
            <a:off x="4686300" y="3144358"/>
            <a:ext cx="1207155" cy="1784830"/>
          </a:xfrm>
          <a:prstGeom prst="straightConnector1">
            <a:avLst/>
          </a:prstGeom>
          <a:noFill/>
          <a:ln w="38100" cap="flat">
            <a:solidFill>
              <a:srgbClr val="FF0000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6BC83B8-EDFE-434E-88CD-F582DF4434F1}"/>
              </a:ext>
            </a:extLst>
          </p:cNvPr>
          <p:cNvCxnSpPr>
            <a:cxnSpLocks/>
          </p:cNvCxnSpPr>
          <p:nvPr/>
        </p:nvCxnSpPr>
        <p:spPr>
          <a:xfrm flipV="1">
            <a:off x="3798277" y="2954868"/>
            <a:ext cx="516365" cy="1464505"/>
          </a:xfrm>
          <a:prstGeom prst="straightConnector1">
            <a:avLst/>
          </a:prstGeom>
          <a:noFill/>
          <a:ln w="38100" cap="flat">
            <a:solidFill>
              <a:srgbClr val="FF0000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9C9BB805-9B29-48DA-9906-6CE92BE1187F}"/>
              </a:ext>
            </a:extLst>
          </p:cNvPr>
          <p:cNvSpPr txBox="1"/>
          <p:nvPr/>
        </p:nvSpPr>
        <p:spPr>
          <a:xfrm>
            <a:off x="5332615" y="5369598"/>
            <a:ext cx="3597656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defTabSz="584200"/>
            <a:r>
              <a:rPr lang="en-US" dirty="0">
                <a:ea typeface="+mn-lt"/>
                <a:cs typeface="+mn-lt"/>
              </a:rPr>
              <a:t>Negative High Voltage applied to the h</a:t>
            </a:r>
            <a:r>
              <a:rPr lang="en-US" dirty="0">
                <a:ea typeface="+mn-lt"/>
                <a:cs typeface="+mn-lt"/>
                <a:sym typeface="Helvetica"/>
              </a:rPr>
              <a:t>eavily p-doped </a:t>
            </a:r>
            <a:r>
              <a:rPr lang="en-US" dirty="0">
                <a:ea typeface="+mn-lt"/>
                <a:cs typeface="+mn-lt"/>
              </a:rPr>
              <a:t>substrate.</a:t>
            </a:r>
          </a:p>
          <a:p>
            <a:pPr marL="342900" indent="-342900" defTabSz="584200">
              <a:buFont typeface="Arial"/>
              <a:buChar char="•"/>
            </a:pPr>
            <a:endParaRPr lang="en-US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5D9A7981-D2B0-456E-8DCD-9C9D78FC8A5E}"/>
              </a:ext>
            </a:extLst>
          </p:cNvPr>
          <p:cNvCxnSpPr>
            <a:cxnSpLocks/>
            <a:stCxn id="17" idx="0"/>
          </p:cNvCxnSpPr>
          <p:nvPr/>
        </p:nvCxnSpPr>
        <p:spPr>
          <a:xfrm flipV="1">
            <a:off x="7131443" y="4364978"/>
            <a:ext cx="688947" cy="1004620"/>
          </a:xfrm>
          <a:prstGeom prst="straightConnector1">
            <a:avLst/>
          </a:prstGeom>
          <a:noFill/>
          <a:ln w="38100" cap="flat">
            <a:solidFill>
              <a:srgbClr val="FF0000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69107C2C-5AF7-4909-9559-316B1DF8409A}"/>
              </a:ext>
            </a:extLst>
          </p:cNvPr>
          <p:cNvSpPr txBox="1"/>
          <p:nvPr/>
        </p:nvSpPr>
        <p:spPr>
          <a:xfrm>
            <a:off x="8907149" y="4329560"/>
            <a:ext cx="320408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584200"/>
            <a:r>
              <a:rPr lang="en-US" dirty="0">
                <a:ea typeface="+mn-lt"/>
                <a:cs typeface="+mn-lt"/>
                <a:sym typeface="Helvetica"/>
              </a:rPr>
              <a:t>Electronics inside the guard-ring, </a:t>
            </a:r>
            <a:r>
              <a:rPr lang="en-US" dirty="0">
                <a:ea typeface="+mn-lt"/>
                <a:cs typeface="+mn-lt"/>
              </a:rPr>
              <a:t>isolated from </a:t>
            </a:r>
            <a:r>
              <a:rPr lang="en-US" dirty="0">
                <a:ea typeface="+mn-lt"/>
                <a:cs typeface="+mn-lt"/>
                <a:sym typeface="Helvetica"/>
              </a:rPr>
              <a:t>substrate </a:t>
            </a:r>
            <a:r>
              <a:rPr lang="en-US" dirty="0">
                <a:ea typeface="+mn-lt"/>
                <a:cs typeface="+mn-lt"/>
              </a:rPr>
              <a:t>using deep n-well.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D7F6A0C9-E0E4-4D29-A89D-41464C43E7FE}"/>
              </a:ext>
            </a:extLst>
          </p:cNvPr>
          <p:cNvCxnSpPr>
            <a:cxnSpLocks/>
          </p:cNvCxnSpPr>
          <p:nvPr/>
        </p:nvCxnSpPr>
        <p:spPr>
          <a:xfrm flipH="1" flipV="1">
            <a:off x="8902665" y="3429000"/>
            <a:ext cx="1158241" cy="922331"/>
          </a:xfrm>
          <a:prstGeom prst="straightConnector1">
            <a:avLst/>
          </a:prstGeom>
          <a:noFill/>
          <a:ln w="38100" cap="flat">
            <a:solidFill>
              <a:srgbClr val="FF0000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374925819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Prototype chip in SiGe BiCMOS</a:t>
            </a:r>
          </a:p>
        </p:txBody>
      </p:sp>
      <p:pic>
        <p:nvPicPr>
          <p:cNvPr id="27" name="Picture 4">
            <a:extLst>
              <a:ext uri="{FF2B5EF4-FFF2-40B4-BE49-F238E27FC236}">
                <a16:creationId xmlns:a16="http://schemas.microsoft.com/office/drawing/2014/main" id="{18DF8386-6311-4162-A74B-3815E1BCEEC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9261" t="4520" r="29261" b="4300"/>
          <a:stretch/>
        </p:blipFill>
        <p:spPr>
          <a:xfrm>
            <a:off x="7020403" y="628628"/>
            <a:ext cx="4908595" cy="5430381"/>
          </a:xfrm>
          <a:prstGeom prst="rect">
            <a:avLst/>
          </a:prstGeom>
        </p:spPr>
      </p:pic>
      <p:grpSp>
        <p:nvGrpSpPr>
          <p:cNvPr id="28" name="Group 27">
            <a:extLst>
              <a:ext uri="{FF2B5EF4-FFF2-40B4-BE49-F238E27FC236}">
                <a16:creationId xmlns:a16="http://schemas.microsoft.com/office/drawing/2014/main" id="{3502C561-348D-4EE7-A4D0-A823737DF993}"/>
              </a:ext>
            </a:extLst>
          </p:cNvPr>
          <p:cNvGrpSpPr/>
          <p:nvPr/>
        </p:nvGrpSpPr>
        <p:grpSpPr>
          <a:xfrm>
            <a:off x="8245000" y="1765678"/>
            <a:ext cx="75482" cy="891396"/>
            <a:chOff x="4865118" y="1942921"/>
            <a:chExt cx="75482" cy="891396"/>
          </a:xfrm>
        </p:grpSpPr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71746DC6-C618-4B79-AF36-EA0E064BBD39}"/>
                </a:ext>
              </a:extLst>
            </p:cNvPr>
            <p:cNvCxnSpPr/>
            <p:nvPr/>
          </p:nvCxnSpPr>
          <p:spPr>
            <a:xfrm>
              <a:off x="4872307" y="2050751"/>
              <a:ext cx="68293" cy="115019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4245DD66-DF16-42F7-966E-8F0B912F3BC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68713" y="1942921"/>
              <a:ext cx="71885" cy="118613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61237064-B455-4624-A52E-5D388DBE64DF}"/>
                </a:ext>
              </a:extLst>
            </p:cNvPr>
            <p:cNvCxnSpPr>
              <a:cxnSpLocks/>
            </p:cNvCxnSpPr>
            <p:nvPr/>
          </p:nvCxnSpPr>
          <p:spPr>
            <a:xfrm>
              <a:off x="4868712" y="2277194"/>
              <a:ext cx="68293" cy="115019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97046AC3-47FC-4953-8F5F-00D058FE750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65118" y="2169364"/>
              <a:ext cx="71885" cy="118613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B7737EFE-BF22-4C28-AADB-7499D11CF1B3}"/>
                </a:ext>
              </a:extLst>
            </p:cNvPr>
            <p:cNvCxnSpPr>
              <a:cxnSpLocks/>
            </p:cNvCxnSpPr>
            <p:nvPr/>
          </p:nvCxnSpPr>
          <p:spPr>
            <a:xfrm>
              <a:off x="4868713" y="2496449"/>
              <a:ext cx="68293" cy="115019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CD60F86A-9C4A-4112-A099-F6560283824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68713" y="2385025"/>
              <a:ext cx="71885" cy="118613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7203AB25-4F95-4F8D-93FF-357BCE9DB4EA}"/>
                </a:ext>
              </a:extLst>
            </p:cNvPr>
            <p:cNvCxnSpPr>
              <a:cxnSpLocks/>
            </p:cNvCxnSpPr>
            <p:nvPr/>
          </p:nvCxnSpPr>
          <p:spPr>
            <a:xfrm>
              <a:off x="4868712" y="2719298"/>
              <a:ext cx="68293" cy="115019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FC38BD6F-5828-46FA-B1A1-DBA0805AC6A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65118" y="2611468"/>
              <a:ext cx="71885" cy="118613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6C652C3D-9C34-4B95-861F-67D7D35598E5}"/>
              </a:ext>
            </a:extLst>
          </p:cNvPr>
          <p:cNvGrpSpPr/>
          <p:nvPr/>
        </p:nvGrpSpPr>
        <p:grpSpPr>
          <a:xfrm rot="10800000">
            <a:off x="9438320" y="1654253"/>
            <a:ext cx="75482" cy="891396"/>
            <a:chOff x="5008891" y="2086694"/>
            <a:chExt cx="75482" cy="891396"/>
          </a:xfrm>
        </p:grpSpPr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88DEBA53-E07A-4FE9-82E1-BA237F25E524}"/>
                </a:ext>
              </a:extLst>
            </p:cNvPr>
            <p:cNvCxnSpPr>
              <a:cxnSpLocks/>
            </p:cNvCxnSpPr>
            <p:nvPr/>
          </p:nvCxnSpPr>
          <p:spPr>
            <a:xfrm>
              <a:off x="5016080" y="2201712"/>
              <a:ext cx="68293" cy="115019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27791094-9BB0-4AC0-9B99-E8625441A9C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012486" y="2086694"/>
              <a:ext cx="71885" cy="118613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6B3CD1BB-5E9B-4DEF-831D-102EB7630985}"/>
                </a:ext>
              </a:extLst>
            </p:cNvPr>
            <p:cNvCxnSpPr>
              <a:cxnSpLocks/>
            </p:cNvCxnSpPr>
            <p:nvPr/>
          </p:nvCxnSpPr>
          <p:spPr>
            <a:xfrm>
              <a:off x="5012485" y="2420967"/>
              <a:ext cx="68293" cy="115019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48A934D0-E6B2-4838-9535-CE7042123A7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008891" y="2313137"/>
              <a:ext cx="71885" cy="118613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CC0F33DD-BD46-480F-9447-9EA0DD2054F7}"/>
                </a:ext>
              </a:extLst>
            </p:cNvPr>
            <p:cNvCxnSpPr>
              <a:cxnSpLocks/>
            </p:cNvCxnSpPr>
            <p:nvPr/>
          </p:nvCxnSpPr>
          <p:spPr>
            <a:xfrm>
              <a:off x="5016080" y="2636628"/>
              <a:ext cx="68293" cy="115019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B65059FE-C1CE-4AD1-AAEE-72FB63A1D61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012486" y="2528798"/>
              <a:ext cx="71885" cy="118613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40F138FA-85D1-4E91-8613-C251EDA16A33}"/>
                </a:ext>
              </a:extLst>
            </p:cNvPr>
            <p:cNvCxnSpPr>
              <a:cxnSpLocks/>
            </p:cNvCxnSpPr>
            <p:nvPr/>
          </p:nvCxnSpPr>
          <p:spPr>
            <a:xfrm>
              <a:off x="5012485" y="2863071"/>
              <a:ext cx="68293" cy="115019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BED8E1B3-EC48-44E9-A362-01B4B236C8E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008891" y="2755241"/>
              <a:ext cx="71885" cy="118613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B097C78D-9D4B-4E26-B7D7-2062C6AD42AA}"/>
              </a:ext>
            </a:extLst>
          </p:cNvPr>
          <p:cNvGrpSpPr/>
          <p:nvPr/>
        </p:nvGrpSpPr>
        <p:grpSpPr>
          <a:xfrm>
            <a:off x="8313293" y="1650656"/>
            <a:ext cx="1139402" cy="122210"/>
            <a:chOff x="4933411" y="1827899"/>
            <a:chExt cx="1139402" cy="122210"/>
          </a:xfrm>
        </p:grpSpPr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FCD25A9B-BA21-407F-AC43-5966EB0B9A9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33411" y="1942920"/>
              <a:ext cx="140177" cy="0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>
              <a:extLst>
                <a:ext uri="{FF2B5EF4-FFF2-40B4-BE49-F238E27FC236}">
                  <a16:creationId xmlns:a16="http://schemas.microsoft.com/office/drawing/2014/main" id="{D8CD9BC1-4DCC-45EA-913F-71A7C2AA14B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138288" y="1831495"/>
              <a:ext cx="140177" cy="0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>
              <a:extLst>
                <a:ext uri="{FF2B5EF4-FFF2-40B4-BE49-F238E27FC236}">
                  <a16:creationId xmlns:a16="http://schemas.microsoft.com/office/drawing/2014/main" id="{E6B3C020-4E86-470A-B27F-4A3804A6F1A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069995" y="1831496"/>
              <a:ext cx="71885" cy="118613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83BFEEB9-E2C3-49D4-B249-BF403393CFC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37259" y="1827900"/>
              <a:ext cx="140177" cy="0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881D5BF7-2C4D-4996-83E5-7839F59AF75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468966" y="1827901"/>
              <a:ext cx="71885" cy="118613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2B8BEE9F-FE34-4A34-9125-2C3296370F7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32636" y="1827899"/>
              <a:ext cx="140177" cy="0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>
              <a:extLst>
                <a:ext uri="{FF2B5EF4-FFF2-40B4-BE49-F238E27FC236}">
                  <a16:creationId xmlns:a16="http://schemas.microsoft.com/office/drawing/2014/main" id="{E91414CA-E74D-4D08-885F-927E03606B9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64343" y="1827900"/>
              <a:ext cx="71885" cy="118613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A19843BC-1200-4447-A689-242F18D33F07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5668093" y="1829339"/>
              <a:ext cx="68293" cy="115019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>
              <a:extLst>
                <a:ext uri="{FF2B5EF4-FFF2-40B4-BE49-F238E27FC236}">
                  <a16:creationId xmlns:a16="http://schemas.microsoft.com/office/drawing/2014/main" id="{603DAECE-29D1-4F69-AE38-672F425C646E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5272715" y="1829338"/>
              <a:ext cx="68293" cy="115019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DA7BC5BA-A182-4CE5-AD03-9B39D94D508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332382" y="1942919"/>
              <a:ext cx="140177" cy="0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>
              <a:extLst>
                <a:ext uri="{FF2B5EF4-FFF2-40B4-BE49-F238E27FC236}">
                  <a16:creationId xmlns:a16="http://schemas.microsoft.com/office/drawing/2014/main" id="{73AE844F-86B0-4D14-8DDE-05B23CF170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724165" y="1942919"/>
              <a:ext cx="140177" cy="0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30542F43-6D94-4A2B-9364-BA159FDD99D2}"/>
              </a:ext>
            </a:extLst>
          </p:cNvPr>
          <p:cNvGrpSpPr/>
          <p:nvPr/>
        </p:nvGrpSpPr>
        <p:grpSpPr>
          <a:xfrm>
            <a:off x="9438321" y="3566442"/>
            <a:ext cx="75482" cy="891396"/>
            <a:chOff x="4865118" y="1942921"/>
            <a:chExt cx="75482" cy="891396"/>
          </a:xfrm>
        </p:grpSpPr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FAFB636A-5A00-46AE-A91D-405DBA2FA41B}"/>
                </a:ext>
              </a:extLst>
            </p:cNvPr>
            <p:cNvCxnSpPr>
              <a:cxnSpLocks/>
            </p:cNvCxnSpPr>
            <p:nvPr/>
          </p:nvCxnSpPr>
          <p:spPr>
            <a:xfrm>
              <a:off x="4872307" y="2050751"/>
              <a:ext cx="68293" cy="115019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Arrow Connector 59">
              <a:extLst>
                <a:ext uri="{FF2B5EF4-FFF2-40B4-BE49-F238E27FC236}">
                  <a16:creationId xmlns:a16="http://schemas.microsoft.com/office/drawing/2014/main" id="{1916A144-D7C5-4314-B071-7295289BD6F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68713" y="1942921"/>
              <a:ext cx="71885" cy="118613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Arrow Connector 60">
              <a:extLst>
                <a:ext uri="{FF2B5EF4-FFF2-40B4-BE49-F238E27FC236}">
                  <a16:creationId xmlns:a16="http://schemas.microsoft.com/office/drawing/2014/main" id="{89DBD989-A194-4062-AB80-6930BEF627B5}"/>
                </a:ext>
              </a:extLst>
            </p:cNvPr>
            <p:cNvCxnSpPr>
              <a:cxnSpLocks/>
            </p:cNvCxnSpPr>
            <p:nvPr/>
          </p:nvCxnSpPr>
          <p:spPr>
            <a:xfrm>
              <a:off x="4868712" y="2277194"/>
              <a:ext cx="68293" cy="115019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>
              <a:extLst>
                <a:ext uri="{FF2B5EF4-FFF2-40B4-BE49-F238E27FC236}">
                  <a16:creationId xmlns:a16="http://schemas.microsoft.com/office/drawing/2014/main" id="{D8271329-F92D-4C32-8A92-00664D1DCEC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65118" y="2169364"/>
              <a:ext cx="71885" cy="118613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Arrow Connector 62">
              <a:extLst>
                <a:ext uri="{FF2B5EF4-FFF2-40B4-BE49-F238E27FC236}">
                  <a16:creationId xmlns:a16="http://schemas.microsoft.com/office/drawing/2014/main" id="{26366AB2-9926-424E-B2D5-02988A6BFC11}"/>
                </a:ext>
              </a:extLst>
            </p:cNvPr>
            <p:cNvCxnSpPr>
              <a:cxnSpLocks/>
            </p:cNvCxnSpPr>
            <p:nvPr/>
          </p:nvCxnSpPr>
          <p:spPr>
            <a:xfrm>
              <a:off x="4868713" y="2496449"/>
              <a:ext cx="68293" cy="115019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Arrow Connector 63">
              <a:extLst>
                <a:ext uri="{FF2B5EF4-FFF2-40B4-BE49-F238E27FC236}">
                  <a16:creationId xmlns:a16="http://schemas.microsoft.com/office/drawing/2014/main" id="{54577255-B41C-42A8-974D-064908F0C28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68713" y="2385025"/>
              <a:ext cx="71885" cy="118613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Arrow Connector 64">
              <a:extLst>
                <a:ext uri="{FF2B5EF4-FFF2-40B4-BE49-F238E27FC236}">
                  <a16:creationId xmlns:a16="http://schemas.microsoft.com/office/drawing/2014/main" id="{5D8F569C-F09A-4F45-8D80-1FA022CD9427}"/>
                </a:ext>
              </a:extLst>
            </p:cNvPr>
            <p:cNvCxnSpPr>
              <a:cxnSpLocks/>
            </p:cNvCxnSpPr>
            <p:nvPr/>
          </p:nvCxnSpPr>
          <p:spPr>
            <a:xfrm>
              <a:off x="4868712" y="2719298"/>
              <a:ext cx="68293" cy="115019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D07D1879-2E36-4132-B153-F20D1330E6E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65118" y="2611468"/>
              <a:ext cx="71885" cy="118613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AC5CCB9A-EC8C-4924-88C9-A2D9D8CBA24E}"/>
              </a:ext>
            </a:extLst>
          </p:cNvPr>
          <p:cNvGrpSpPr/>
          <p:nvPr/>
        </p:nvGrpSpPr>
        <p:grpSpPr>
          <a:xfrm rot="10800000">
            <a:off x="10631641" y="3455017"/>
            <a:ext cx="75482" cy="891396"/>
            <a:chOff x="5008891" y="2086694"/>
            <a:chExt cx="75482" cy="891396"/>
          </a:xfrm>
        </p:grpSpPr>
        <p:cxnSp>
          <p:nvCxnSpPr>
            <p:cNvPr id="68" name="Straight Arrow Connector 67">
              <a:extLst>
                <a:ext uri="{FF2B5EF4-FFF2-40B4-BE49-F238E27FC236}">
                  <a16:creationId xmlns:a16="http://schemas.microsoft.com/office/drawing/2014/main" id="{675882F5-E774-4121-9946-AE80EFED5DD7}"/>
                </a:ext>
              </a:extLst>
            </p:cNvPr>
            <p:cNvCxnSpPr>
              <a:cxnSpLocks/>
            </p:cNvCxnSpPr>
            <p:nvPr/>
          </p:nvCxnSpPr>
          <p:spPr>
            <a:xfrm>
              <a:off x="5016080" y="2201712"/>
              <a:ext cx="68293" cy="115019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68">
              <a:extLst>
                <a:ext uri="{FF2B5EF4-FFF2-40B4-BE49-F238E27FC236}">
                  <a16:creationId xmlns:a16="http://schemas.microsoft.com/office/drawing/2014/main" id="{9C554F5F-8BEF-49E3-A666-E2B6E15D439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012486" y="2086694"/>
              <a:ext cx="71885" cy="118613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Arrow Connector 69">
              <a:extLst>
                <a:ext uri="{FF2B5EF4-FFF2-40B4-BE49-F238E27FC236}">
                  <a16:creationId xmlns:a16="http://schemas.microsoft.com/office/drawing/2014/main" id="{B8DAE40E-3B4E-41E3-AAD1-00E1FEA9948B}"/>
                </a:ext>
              </a:extLst>
            </p:cNvPr>
            <p:cNvCxnSpPr>
              <a:cxnSpLocks/>
            </p:cNvCxnSpPr>
            <p:nvPr/>
          </p:nvCxnSpPr>
          <p:spPr>
            <a:xfrm>
              <a:off x="5012485" y="2420967"/>
              <a:ext cx="68293" cy="115019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Arrow Connector 70">
              <a:extLst>
                <a:ext uri="{FF2B5EF4-FFF2-40B4-BE49-F238E27FC236}">
                  <a16:creationId xmlns:a16="http://schemas.microsoft.com/office/drawing/2014/main" id="{72C2E699-3A1B-4A62-9C57-4FB6629AF34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008891" y="2313137"/>
              <a:ext cx="71885" cy="118613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Arrow Connector 71">
              <a:extLst>
                <a:ext uri="{FF2B5EF4-FFF2-40B4-BE49-F238E27FC236}">
                  <a16:creationId xmlns:a16="http://schemas.microsoft.com/office/drawing/2014/main" id="{DEFF3A8F-43C0-43C9-91B1-16AFABA1B19D}"/>
                </a:ext>
              </a:extLst>
            </p:cNvPr>
            <p:cNvCxnSpPr>
              <a:cxnSpLocks/>
            </p:cNvCxnSpPr>
            <p:nvPr/>
          </p:nvCxnSpPr>
          <p:spPr>
            <a:xfrm>
              <a:off x="5016080" y="2636628"/>
              <a:ext cx="68293" cy="115019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Arrow Connector 72">
              <a:extLst>
                <a:ext uri="{FF2B5EF4-FFF2-40B4-BE49-F238E27FC236}">
                  <a16:creationId xmlns:a16="http://schemas.microsoft.com/office/drawing/2014/main" id="{83BAF422-1FAB-4B40-96FB-FD49BD2BBF5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012486" y="2528798"/>
              <a:ext cx="71885" cy="118613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Arrow Connector 73">
              <a:extLst>
                <a:ext uri="{FF2B5EF4-FFF2-40B4-BE49-F238E27FC236}">
                  <a16:creationId xmlns:a16="http://schemas.microsoft.com/office/drawing/2014/main" id="{9E5BB5C8-535C-4D55-B68A-89EA4C89D7A5}"/>
                </a:ext>
              </a:extLst>
            </p:cNvPr>
            <p:cNvCxnSpPr>
              <a:cxnSpLocks/>
            </p:cNvCxnSpPr>
            <p:nvPr/>
          </p:nvCxnSpPr>
          <p:spPr>
            <a:xfrm>
              <a:off x="5012485" y="2863071"/>
              <a:ext cx="68293" cy="115019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Arrow Connector 74">
              <a:extLst>
                <a:ext uri="{FF2B5EF4-FFF2-40B4-BE49-F238E27FC236}">
                  <a16:creationId xmlns:a16="http://schemas.microsoft.com/office/drawing/2014/main" id="{F06ADE1A-09BF-4CF5-97BD-34A4671DE16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008891" y="2755241"/>
              <a:ext cx="71885" cy="118613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075A2F42-0874-44DB-A549-050790606376}"/>
              </a:ext>
            </a:extLst>
          </p:cNvPr>
          <p:cNvGrpSpPr/>
          <p:nvPr/>
        </p:nvGrpSpPr>
        <p:grpSpPr>
          <a:xfrm>
            <a:off x="9503019" y="4353599"/>
            <a:ext cx="1139402" cy="122210"/>
            <a:chOff x="4933411" y="1827899"/>
            <a:chExt cx="1139402" cy="122210"/>
          </a:xfrm>
        </p:grpSpPr>
        <p:cxnSp>
          <p:nvCxnSpPr>
            <p:cNvPr id="77" name="Straight Arrow Connector 76">
              <a:extLst>
                <a:ext uri="{FF2B5EF4-FFF2-40B4-BE49-F238E27FC236}">
                  <a16:creationId xmlns:a16="http://schemas.microsoft.com/office/drawing/2014/main" id="{9386D9F7-92DC-437B-8873-2098A6A70E8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33411" y="1942920"/>
              <a:ext cx="140177" cy="0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Arrow Connector 77">
              <a:extLst>
                <a:ext uri="{FF2B5EF4-FFF2-40B4-BE49-F238E27FC236}">
                  <a16:creationId xmlns:a16="http://schemas.microsoft.com/office/drawing/2014/main" id="{19CA259F-C163-4FF8-BDC4-C6B67F3CE67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138288" y="1831495"/>
              <a:ext cx="140177" cy="0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Arrow Connector 78">
              <a:extLst>
                <a:ext uri="{FF2B5EF4-FFF2-40B4-BE49-F238E27FC236}">
                  <a16:creationId xmlns:a16="http://schemas.microsoft.com/office/drawing/2014/main" id="{271710AD-1B39-4250-BB41-49FD830C27B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069995" y="1831496"/>
              <a:ext cx="71885" cy="118613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Arrow Connector 79">
              <a:extLst>
                <a:ext uri="{FF2B5EF4-FFF2-40B4-BE49-F238E27FC236}">
                  <a16:creationId xmlns:a16="http://schemas.microsoft.com/office/drawing/2014/main" id="{F2728439-B644-473C-A2AD-31CA2DC82E0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37259" y="1827900"/>
              <a:ext cx="140177" cy="0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Arrow Connector 80">
              <a:extLst>
                <a:ext uri="{FF2B5EF4-FFF2-40B4-BE49-F238E27FC236}">
                  <a16:creationId xmlns:a16="http://schemas.microsoft.com/office/drawing/2014/main" id="{4F46232F-9840-4D60-BCC6-B3E8C402A7C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468966" y="1827901"/>
              <a:ext cx="71885" cy="118613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Arrow Connector 81">
              <a:extLst>
                <a:ext uri="{FF2B5EF4-FFF2-40B4-BE49-F238E27FC236}">
                  <a16:creationId xmlns:a16="http://schemas.microsoft.com/office/drawing/2014/main" id="{2308E0D5-A7D7-4CC9-A5FF-AB081805069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32636" y="1827899"/>
              <a:ext cx="140177" cy="0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Arrow Connector 82">
              <a:extLst>
                <a:ext uri="{FF2B5EF4-FFF2-40B4-BE49-F238E27FC236}">
                  <a16:creationId xmlns:a16="http://schemas.microsoft.com/office/drawing/2014/main" id="{4C9CB37B-8DE7-4E4D-A230-0371DDEB02B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64343" y="1827900"/>
              <a:ext cx="71885" cy="118613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Arrow Connector 83">
              <a:extLst>
                <a:ext uri="{FF2B5EF4-FFF2-40B4-BE49-F238E27FC236}">
                  <a16:creationId xmlns:a16="http://schemas.microsoft.com/office/drawing/2014/main" id="{C8CD85B0-CB7F-4246-8366-A1289377E0E5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5668093" y="1829339"/>
              <a:ext cx="68293" cy="115019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Arrow Connector 84">
              <a:extLst>
                <a:ext uri="{FF2B5EF4-FFF2-40B4-BE49-F238E27FC236}">
                  <a16:creationId xmlns:a16="http://schemas.microsoft.com/office/drawing/2014/main" id="{1DB41CFD-23DD-4455-BDF6-9CA3A9ECC9C0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5272715" y="1829338"/>
              <a:ext cx="68293" cy="115019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Arrow Connector 85">
              <a:extLst>
                <a:ext uri="{FF2B5EF4-FFF2-40B4-BE49-F238E27FC236}">
                  <a16:creationId xmlns:a16="http://schemas.microsoft.com/office/drawing/2014/main" id="{DAF764F5-DD8D-40B9-A432-5F6809AC21A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332382" y="1942919"/>
              <a:ext cx="140177" cy="0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Arrow Connector 86">
              <a:extLst>
                <a:ext uri="{FF2B5EF4-FFF2-40B4-BE49-F238E27FC236}">
                  <a16:creationId xmlns:a16="http://schemas.microsoft.com/office/drawing/2014/main" id="{860CEBE7-ABCB-4C45-8F47-6BEAD65B833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724165" y="1942919"/>
              <a:ext cx="140177" cy="0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5EAAD468-11A9-43A7-96A3-17592A6BC50C}"/>
              </a:ext>
            </a:extLst>
          </p:cNvPr>
          <p:cNvGrpSpPr/>
          <p:nvPr/>
        </p:nvGrpSpPr>
        <p:grpSpPr>
          <a:xfrm>
            <a:off x="9431132" y="2671451"/>
            <a:ext cx="75482" cy="891396"/>
            <a:chOff x="4865118" y="1942921"/>
            <a:chExt cx="75482" cy="891396"/>
          </a:xfrm>
        </p:grpSpPr>
        <p:cxnSp>
          <p:nvCxnSpPr>
            <p:cNvPr id="89" name="Straight Arrow Connector 88">
              <a:extLst>
                <a:ext uri="{FF2B5EF4-FFF2-40B4-BE49-F238E27FC236}">
                  <a16:creationId xmlns:a16="http://schemas.microsoft.com/office/drawing/2014/main" id="{CC56EC19-DC54-4AE0-BB39-A2BE55E9DACC}"/>
                </a:ext>
              </a:extLst>
            </p:cNvPr>
            <p:cNvCxnSpPr>
              <a:cxnSpLocks/>
            </p:cNvCxnSpPr>
            <p:nvPr/>
          </p:nvCxnSpPr>
          <p:spPr>
            <a:xfrm>
              <a:off x="4872307" y="2050751"/>
              <a:ext cx="68293" cy="115019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Arrow Connector 89">
              <a:extLst>
                <a:ext uri="{FF2B5EF4-FFF2-40B4-BE49-F238E27FC236}">
                  <a16:creationId xmlns:a16="http://schemas.microsoft.com/office/drawing/2014/main" id="{097EAFEB-0FA7-4DBB-A38D-EA5B946E368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68713" y="1942921"/>
              <a:ext cx="71885" cy="118613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Arrow Connector 90">
              <a:extLst>
                <a:ext uri="{FF2B5EF4-FFF2-40B4-BE49-F238E27FC236}">
                  <a16:creationId xmlns:a16="http://schemas.microsoft.com/office/drawing/2014/main" id="{D983E915-71AA-4C44-A8DD-FF92C84A7E60}"/>
                </a:ext>
              </a:extLst>
            </p:cNvPr>
            <p:cNvCxnSpPr>
              <a:cxnSpLocks/>
            </p:cNvCxnSpPr>
            <p:nvPr/>
          </p:nvCxnSpPr>
          <p:spPr>
            <a:xfrm>
              <a:off x="4868712" y="2277194"/>
              <a:ext cx="68293" cy="115019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Arrow Connector 91">
              <a:extLst>
                <a:ext uri="{FF2B5EF4-FFF2-40B4-BE49-F238E27FC236}">
                  <a16:creationId xmlns:a16="http://schemas.microsoft.com/office/drawing/2014/main" id="{4B9F85AD-E3D3-4201-A799-FF2441AA571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65118" y="2169364"/>
              <a:ext cx="71885" cy="118613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Arrow Connector 92">
              <a:extLst>
                <a:ext uri="{FF2B5EF4-FFF2-40B4-BE49-F238E27FC236}">
                  <a16:creationId xmlns:a16="http://schemas.microsoft.com/office/drawing/2014/main" id="{4E97D304-777F-4897-8857-F69D9A884548}"/>
                </a:ext>
              </a:extLst>
            </p:cNvPr>
            <p:cNvCxnSpPr>
              <a:cxnSpLocks/>
            </p:cNvCxnSpPr>
            <p:nvPr/>
          </p:nvCxnSpPr>
          <p:spPr>
            <a:xfrm>
              <a:off x="4868713" y="2496449"/>
              <a:ext cx="68293" cy="115019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Arrow Connector 93">
              <a:extLst>
                <a:ext uri="{FF2B5EF4-FFF2-40B4-BE49-F238E27FC236}">
                  <a16:creationId xmlns:a16="http://schemas.microsoft.com/office/drawing/2014/main" id="{CC435412-F31C-4FD9-8FAC-1D596B37E74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68713" y="2385025"/>
              <a:ext cx="71885" cy="118613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Arrow Connector 94">
              <a:extLst>
                <a:ext uri="{FF2B5EF4-FFF2-40B4-BE49-F238E27FC236}">
                  <a16:creationId xmlns:a16="http://schemas.microsoft.com/office/drawing/2014/main" id="{D14BFB65-1D38-4823-A4E0-9269CDE4199B}"/>
                </a:ext>
              </a:extLst>
            </p:cNvPr>
            <p:cNvCxnSpPr>
              <a:cxnSpLocks/>
            </p:cNvCxnSpPr>
            <p:nvPr/>
          </p:nvCxnSpPr>
          <p:spPr>
            <a:xfrm>
              <a:off x="4868712" y="2719298"/>
              <a:ext cx="68293" cy="115019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Arrow Connector 95">
              <a:extLst>
                <a:ext uri="{FF2B5EF4-FFF2-40B4-BE49-F238E27FC236}">
                  <a16:creationId xmlns:a16="http://schemas.microsoft.com/office/drawing/2014/main" id="{36C2E6A1-C5C7-4B59-8BF8-BE123B3ACC9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65118" y="2611468"/>
              <a:ext cx="71885" cy="118613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B878830C-571A-4D79-840E-790610DEECF5}"/>
              </a:ext>
            </a:extLst>
          </p:cNvPr>
          <p:cNvGrpSpPr/>
          <p:nvPr/>
        </p:nvGrpSpPr>
        <p:grpSpPr>
          <a:xfrm rot="10800000">
            <a:off x="10624452" y="2560026"/>
            <a:ext cx="75482" cy="891396"/>
            <a:chOff x="5008891" y="2086694"/>
            <a:chExt cx="75482" cy="891396"/>
          </a:xfrm>
        </p:grpSpPr>
        <p:cxnSp>
          <p:nvCxnSpPr>
            <p:cNvPr id="98" name="Straight Arrow Connector 97">
              <a:extLst>
                <a:ext uri="{FF2B5EF4-FFF2-40B4-BE49-F238E27FC236}">
                  <a16:creationId xmlns:a16="http://schemas.microsoft.com/office/drawing/2014/main" id="{E7C79EC0-545F-4859-9013-B97461AB1A47}"/>
                </a:ext>
              </a:extLst>
            </p:cNvPr>
            <p:cNvCxnSpPr>
              <a:cxnSpLocks/>
            </p:cNvCxnSpPr>
            <p:nvPr/>
          </p:nvCxnSpPr>
          <p:spPr>
            <a:xfrm>
              <a:off x="5016080" y="2201712"/>
              <a:ext cx="68293" cy="115019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Arrow Connector 98">
              <a:extLst>
                <a:ext uri="{FF2B5EF4-FFF2-40B4-BE49-F238E27FC236}">
                  <a16:creationId xmlns:a16="http://schemas.microsoft.com/office/drawing/2014/main" id="{FD1E2A81-9D15-4C20-855C-727A10AD37C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012486" y="2086694"/>
              <a:ext cx="71885" cy="118613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Arrow Connector 99">
              <a:extLst>
                <a:ext uri="{FF2B5EF4-FFF2-40B4-BE49-F238E27FC236}">
                  <a16:creationId xmlns:a16="http://schemas.microsoft.com/office/drawing/2014/main" id="{97136CE8-44B0-4C5B-8221-0C3F0EFBC5E2}"/>
                </a:ext>
              </a:extLst>
            </p:cNvPr>
            <p:cNvCxnSpPr>
              <a:cxnSpLocks/>
            </p:cNvCxnSpPr>
            <p:nvPr/>
          </p:nvCxnSpPr>
          <p:spPr>
            <a:xfrm>
              <a:off x="5012485" y="2420967"/>
              <a:ext cx="68293" cy="115019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Arrow Connector 100">
              <a:extLst>
                <a:ext uri="{FF2B5EF4-FFF2-40B4-BE49-F238E27FC236}">
                  <a16:creationId xmlns:a16="http://schemas.microsoft.com/office/drawing/2014/main" id="{6CA33EDE-50D0-4ACA-97DC-A10E12966FF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008891" y="2313137"/>
              <a:ext cx="71885" cy="118613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Arrow Connector 101">
              <a:extLst>
                <a:ext uri="{FF2B5EF4-FFF2-40B4-BE49-F238E27FC236}">
                  <a16:creationId xmlns:a16="http://schemas.microsoft.com/office/drawing/2014/main" id="{0EB592E2-45E4-4810-8F8C-89695B71B6C5}"/>
                </a:ext>
              </a:extLst>
            </p:cNvPr>
            <p:cNvCxnSpPr>
              <a:cxnSpLocks/>
            </p:cNvCxnSpPr>
            <p:nvPr/>
          </p:nvCxnSpPr>
          <p:spPr>
            <a:xfrm>
              <a:off x="5016080" y="2636628"/>
              <a:ext cx="68293" cy="115019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Arrow Connector 102">
              <a:extLst>
                <a:ext uri="{FF2B5EF4-FFF2-40B4-BE49-F238E27FC236}">
                  <a16:creationId xmlns:a16="http://schemas.microsoft.com/office/drawing/2014/main" id="{AEE51847-1228-4DCB-A027-B40ECD31534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012486" y="2528798"/>
              <a:ext cx="71885" cy="118613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Arrow Connector 103">
              <a:extLst>
                <a:ext uri="{FF2B5EF4-FFF2-40B4-BE49-F238E27FC236}">
                  <a16:creationId xmlns:a16="http://schemas.microsoft.com/office/drawing/2014/main" id="{831E0E85-AE09-4D3E-9B59-253B98FB6FBF}"/>
                </a:ext>
              </a:extLst>
            </p:cNvPr>
            <p:cNvCxnSpPr>
              <a:cxnSpLocks/>
            </p:cNvCxnSpPr>
            <p:nvPr/>
          </p:nvCxnSpPr>
          <p:spPr>
            <a:xfrm>
              <a:off x="5012485" y="2863071"/>
              <a:ext cx="68293" cy="115019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Arrow Connector 104">
              <a:extLst>
                <a:ext uri="{FF2B5EF4-FFF2-40B4-BE49-F238E27FC236}">
                  <a16:creationId xmlns:a16="http://schemas.microsoft.com/office/drawing/2014/main" id="{525C6E40-9142-472E-BE03-7467EA50AEC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008891" y="2755241"/>
              <a:ext cx="71885" cy="118613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D41749F4-6AC3-44F1-BF0C-0BCA6067D5BE}"/>
              </a:ext>
            </a:extLst>
          </p:cNvPr>
          <p:cNvGrpSpPr/>
          <p:nvPr/>
        </p:nvGrpSpPr>
        <p:grpSpPr>
          <a:xfrm>
            <a:off x="9431131" y="1765677"/>
            <a:ext cx="75482" cy="891396"/>
            <a:chOff x="4865118" y="1942921"/>
            <a:chExt cx="75482" cy="891396"/>
          </a:xfrm>
        </p:grpSpPr>
        <p:cxnSp>
          <p:nvCxnSpPr>
            <p:cNvPr id="107" name="Straight Arrow Connector 106">
              <a:extLst>
                <a:ext uri="{FF2B5EF4-FFF2-40B4-BE49-F238E27FC236}">
                  <a16:creationId xmlns:a16="http://schemas.microsoft.com/office/drawing/2014/main" id="{1568BCA9-60A0-4107-947E-ED3E3E558C5A}"/>
                </a:ext>
              </a:extLst>
            </p:cNvPr>
            <p:cNvCxnSpPr>
              <a:cxnSpLocks/>
            </p:cNvCxnSpPr>
            <p:nvPr/>
          </p:nvCxnSpPr>
          <p:spPr>
            <a:xfrm>
              <a:off x="4872307" y="2050751"/>
              <a:ext cx="68293" cy="115019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Arrow Connector 107">
              <a:extLst>
                <a:ext uri="{FF2B5EF4-FFF2-40B4-BE49-F238E27FC236}">
                  <a16:creationId xmlns:a16="http://schemas.microsoft.com/office/drawing/2014/main" id="{C0394E15-EF83-4B14-B124-69DC716ABE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68713" y="1942921"/>
              <a:ext cx="71885" cy="118613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Arrow Connector 108">
              <a:extLst>
                <a:ext uri="{FF2B5EF4-FFF2-40B4-BE49-F238E27FC236}">
                  <a16:creationId xmlns:a16="http://schemas.microsoft.com/office/drawing/2014/main" id="{55A69A29-47BB-4995-B9C1-45B1BBDEEE48}"/>
                </a:ext>
              </a:extLst>
            </p:cNvPr>
            <p:cNvCxnSpPr>
              <a:cxnSpLocks/>
            </p:cNvCxnSpPr>
            <p:nvPr/>
          </p:nvCxnSpPr>
          <p:spPr>
            <a:xfrm>
              <a:off x="4868712" y="2277194"/>
              <a:ext cx="68293" cy="115019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Arrow Connector 109">
              <a:extLst>
                <a:ext uri="{FF2B5EF4-FFF2-40B4-BE49-F238E27FC236}">
                  <a16:creationId xmlns:a16="http://schemas.microsoft.com/office/drawing/2014/main" id="{E70D19C0-81D8-4D41-8384-60D5D8270AC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65118" y="2169364"/>
              <a:ext cx="71885" cy="118613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Arrow Connector 110">
              <a:extLst>
                <a:ext uri="{FF2B5EF4-FFF2-40B4-BE49-F238E27FC236}">
                  <a16:creationId xmlns:a16="http://schemas.microsoft.com/office/drawing/2014/main" id="{65D27FDD-50F2-45E7-B241-E187495593E4}"/>
                </a:ext>
              </a:extLst>
            </p:cNvPr>
            <p:cNvCxnSpPr>
              <a:cxnSpLocks/>
            </p:cNvCxnSpPr>
            <p:nvPr/>
          </p:nvCxnSpPr>
          <p:spPr>
            <a:xfrm>
              <a:off x="4868713" y="2496449"/>
              <a:ext cx="68293" cy="115019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Arrow Connector 111">
              <a:extLst>
                <a:ext uri="{FF2B5EF4-FFF2-40B4-BE49-F238E27FC236}">
                  <a16:creationId xmlns:a16="http://schemas.microsoft.com/office/drawing/2014/main" id="{276D4486-1791-4779-A863-A8BE68E7592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68713" y="2385025"/>
              <a:ext cx="71885" cy="118613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Arrow Connector 112">
              <a:extLst>
                <a:ext uri="{FF2B5EF4-FFF2-40B4-BE49-F238E27FC236}">
                  <a16:creationId xmlns:a16="http://schemas.microsoft.com/office/drawing/2014/main" id="{507BA16E-89EC-46A6-BE09-44F44CD85444}"/>
                </a:ext>
              </a:extLst>
            </p:cNvPr>
            <p:cNvCxnSpPr>
              <a:cxnSpLocks/>
            </p:cNvCxnSpPr>
            <p:nvPr/>
          </p:nvCxnSpPr>
          <p:spPr>
            <a:xfrm>
              <a:off x="4868712" y="2719298"/>
              <a:ext cx="68293" cy="115019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Arrow Connector 113">
              <a:extLst>
                <a:ext uri="{FF2B5EF4-FFF2-40B4-BE49-F238E27FC236}">
                  <a16:creationId xmlns:a16="http://schemas.microsoft.com/office/drawing/2014/main" id="{4DC3532F-8143-43FE-8FF7-5DF8FAD39D9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65118" y="2611468"/>
              <a:ext cx="71885" cy="118613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770B691F-FC37-4682-B509-06142D5215E1}"/>
              </a:ext>
            </a:extLst>
          </p:cNvPr>
          <p:cNvGrpSpPr/>
          <p:nvPr/>
        </p:nvGrpSpPr>
        <p:grpSpPr>
          <a:xfrm>
            <a:off x="9495829" y="1650655"/>
            <a:ext cx="1139402" cy="122210"/>
            <a:chOff x="4933411" y="1827899"/>
            <a:chExt cx="1139402" cy="122210"/>
          </a:xfrm>
        </p:grpSpPr>
        <p:cxnSp>
          <p:nvCxnSpPr>
            <p:cNvPr id="116" name="Straight Arrow Connector 115">
              <a:extLst>
                <a:ext uri="{FF2B5EF4-FFF2-40B4-BE49-F238E27FC236}">
                  <a16:creationId xmlns:a16="http://schemas.microsoft.com/office/drawing/2014/main" id="{D74F45A0-4DD7-4710-A7E7-6CFEB6EA26F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33411" y="1942920"/>
              <a:ext cx="140177" cy="0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Arrow Connector 116">
              <a:extLst>
                <a:ext uri="{FF2B5EF4-FFF2-40B4-BE49-F238E27FC236}">
                  <a16:creationId xmlns:a16="http://schemas.microsoft.com/office/drawing/2014/main" id="{F3E3CF89-C168-40F4-BB80-CCAFA8BFDE2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138288" y="1831495"/>
              <a:ext cx="140177" cy="0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Arrow Connector 117">
              <a:extLst>
                <a:ext uri="{FF2B5EF4-FFF2-40B4-BE49-F238E27FC236}">
                  <a16:creationId xmlns:a16="http://schemas.microsoft.com/office/drawing/2014/main" id="{24586176-7EEB-4997-B476-1A80390EB20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069995" y="1831496"/>
              <a:ext cx="71885" cy="118613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Arrow Connector 118">
              <a:extLst>
                <a:ext uri="{FF2B5EF4-FFF2-40B4-BE49-F238E27FC236}">
                  <a16:creationId xmlns:a16="http://schemas.microsoft.com/office/drawing/2014/main" id="{05B7BE93-EB61-4EA1-9EF1-6756293D79A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37259" y="1827900"/>
              <a:ext cx="140177" cy="0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Arrow Connector 119">
              <a:extLst>
                <a:ext uri="{FF2B5EF4-FFF2-40B4-BE49-F238E27FC236}">
                  <a16:creationId xmlns:a16="http://schemas.microsoft.com/office/drawing/2014/main" id="{918F75B2-C1A8-42EA-A469-D6BE517BD0F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468966" y="1827901"/>
              <a:ext cx="71885" cy="118613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Arrow Connector 120">
              <a:extLst>
                <a:ext uri="{FF2B5EF4-FFF2-40B4-BE49-F238E27FC236}">
                  <a16:creationId xmlns:a16="http://schemas.microsoft.com/office/drawing/2014/main" id="{AF1A370C-AAAC-4CD0-B77D-8AFE07E10DE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32636" y="1827899"/>
              <a:ext cx="140177" cy="0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Arrow Connector 121">
              <a:extLst>
                <a:ext uri="{FF2B5EF4-FFF2-40B4-BE49-F238E27FC236}">
                  <a16:creationId xmlns:a16="http://schemas.microsoft.com/office/drawing/2014/main" id="{7FB6B167-32A8-4BC2-BA9F-CD1B435CEBB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64343" y="1827900"/>
              <a:ext cx="71885" cy="118613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Arrow Connector 122">
              <a:extLst>
                <a:ext uri="{FF2B5EF4-FFF2-40B4-BE49-F238E27FC236}">
                  <a16:creationId xmlns:a16="http://schemas.microsoft.com/office/drawing/2014/main" id="{A4D32EA7-866D-4E3C-8F92-D85BFAFAFE5D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5668093" y="1829339"/>
              <a:ext cx="68293" cy="115019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Arrow Connector 123">
              <a:extLst>
                <a:ext uri="{FF2B5EF4-FFF2-40B4-BE49-F238E27FC236}">
                  <a16:creationId xmlns:a16="http://schemas.microsoft.com/office/drawing/2014/main" id="{3DFA04FE-E7BA-4755-91CB-30D3F919C781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5272715" y="1829338"/>
              <a:ext cx="68293" cy="115019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Arrow Connector 124">
              <a:extLst>
                <a:ext uri="{FF2B5EF4-FFF2-40B4-BE49-F238E27FC236}">
                  <a16:creationId xmlns:a16="http://schemas.microsoft.com/office/drawing/2014/main" id="{2226934F-E784-45CB-85B3-4338C267ABD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332382" y="1942919"/>
              <a:ext cx="140177" cy="0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Arrow Connector 125">
              <a:extLst>
                <a:ext uri="{FF2B5EF4-FFF2-40B4-BE49-F238E27FC236}">
                  <a16:creationId xmlns:a16="http://schemas.microsoft.com/office/drawing/2014/main" id="{BAAE5C04-8752-40FA-B02D-D38AB2498FC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724165" y="1942919"/>
              <a:ext cx="140177" cy="0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7" name="TextBox 126">
            <a:extLst>
              <a:ext uri="{FF2B5EF4-FFF2-40B4-BE49-F238E27FC236}">
                <a16:creationId xmlns:a16="http://schemas.microsoft.com/office/drawing/2014/main" id="{C6BA800F-6CCD-492D-A6FD-282BC1118E79}"/>
              </a:ext>
            </a:extLst>
          </p:cNvPr>
          <p:cNvSpPr txBox="1"/>
          <p:nvPr/>
        </p:nvSpPr>
        <p:spPr>
          <a:xfrm>
            <a:off x="8709924" y="2153070"/>
            <a:ext cx="400050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400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0B2E2936-9E0E-47DC-B197-2D69EC6FF6B3}"/>
              </a:ext>
            </a:extLst>
          </p:cNvPr>
          <p:cNvSpPr txBox="1"/>
          <p:nvPr/>
        </p:nvSpPr>
        <p:spPr>
          <a:xfrm>
            <a:off x="8712264" y="3565646"/>
            <a:ext cx="400050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400" b="1" dirty="0">
                <a:solidFill>
                  <a:srgbClr val="FF0000"/>
                </a:solidFill>
                <a:cs typeface="Calibri"/>
              </a:rPr>
              <a:t>2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F27DC079-9422-4BAD-B9C7-5C69F70999EC}"/>
              </a:ext>
            </a:extLst>
          </p:cNvPr>
          <p:cNvSpPr txBox="1"/>
          <p:nvPr/>
        </p:nvSpPr>
        <p:spPr>
          <a:xfrm>
            <a:off x="9956621" y="3539692"/>
            <a:ext cx="400050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400" b="1" dirty="0">
                <a:solidFill>
                  <a:srgbClr val="FF0000"/>
                </a:solidFill>
                <a:cs typeface="Calibri"/>
              </a:rPr>
              <a:t>3</a:t>
            </a:r>
          </a:p>
        </p:txBody>
      </p: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9D67BDB1-DB12-4876-A41F-8AECD7DD68C5}"/>
              </a:ext>
            </a:extLst>
          </p:cNvPr>
          <p:cNvGrpSpPr/>
          <p:nvPr/>
        </p:nvGrpSpPr>
        <p:grpSpPr>
          <a:xfrm rot="10800000">
            <a:off x="10635233" y="1665035"/>
            <a:ext cx="75482" cy="891396"/>
            <a:chOff x="4865118" y="1942921"/>
            <a:chExt cx="75482" cy="891396"/>
          </a:xfrm>
        </p:grpSpPr>
        <p:cxnSp>
          <p:nvCxnSpPr>
            <p:cNvPr id="131" name="Straight Arrow Connector 130">
              <a:extLst>
                <a:ext uri="{FF2B5EF4-FFF2-40B4-BE49-F238E27FC236}">
                  <a16:creationId xmlns:a16="http://schemas.microsoft.com/office/drawing/2014/main" id="{AC89E848-C12A-4C0B-A2C5-235166E34717}"/>
                </a:ext>
              </a:extLst>
            </p:cNvPr>
            <p:cNvCxnSpPr>
              <a:cxnSpLocks/>
            </p:cNvCxnSpPr>
            <p:nvPr/>
          </p:nvCxnSpPr>
          <p:spPr>
            <a:xfrm>
              <a:off x="4872307" y="2050751"/>
              <a:ext cx="68293" cy="115019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Arrow Connector 131">
              <a:extLst>
                <a:ext uri="{FF2B5EF4-FFF2-40B4-BE49-F238E27FC236}">
                  <a16:creationId xmlns:a16="http://schemas.microsoft.com/office/drawing/2014/main" id="{3814B2AF-98F5-4CFA-BC9E-17D84CBE2B7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68713" y="1942921"/>
              <a:ext cx="71885" cy="118613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Arrow Connector 132">
              <a:extLst>
                <a:ext uri="{FF2B5EF4-FFF2-40B4-BE49-F238E27FC236}">
                  <a16:creationId xmlns:a16="http://schemas.microsoft.com/office/drawing/2014/main" id="{4EB2973D-7733-4B28-84A1-B03462D21986}"/>
                </a:ext>
              </a:extLst>
            </p:cNvPr>
            <p:cNvCxnSpPr>
              <a:cxnSpLocks/>
            </p:cNvCxnSpPr>
            <p:nvPr/>
          </p:nvCxnSpPr>
          <p:spPr>
            <a:xfrm>
              <a:off x="4868712" y="2277194"/>
              <a:ext cx="68293" cy="115019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Arrow Connector 133">
              <a:extLst>
                <a:ext uri="{FF2B5EF4-FFF2-40B4-BE49-F238E27FC236}">
                  <a16:creationId xmlns:a16="http://schemas.microsoft.com/office/drawing/2014/main" id="{A3CB4894-B966-4EF2-9548-DB4E66426C7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65118" y="2169364"/>
              <a:ext cx="71885" cy="118613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Arrow Connector 134">
              <a:extLst>
                <a:ext uri="{FF2B5EF4-FFF2-40B4-BE49-F238E27FC236}">
                  <a16:creationId xmlns:a16="http://schemas.microsoft.com/office/drawing/2014/main" id="{383E960F-26E4-4414-885A-332D67EC9941}"/>
                </a:ext>
              </a:extLst>
            </p:cNvPr>
            <p:cNvCxnSpPr>
              <a:cxnSpLocks/>
            </p:cNvCxnSpPr>
            <p:nvPr/>
          </p:nvCxnSpPr>
          <p:spPr>
            <a:xfrm>
              <a:off x="4868713" y="2496449"/>
              <a:ext cx="68293" cy="115019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Arrow Connector 135">
              <a:extLst>
                <a:ext uri="{FF2B5EF4-FFF2-40B4-BE49-F238E27FC236}">
                  <a16:creationId xmlns:a16="http://schemas.microsoft.com/office/drawing/2014/main" id="{5B4AC503-1400-475E-AE08-E1D87F36A00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68713" y="2385025"/>
              <a:ext cx="71885" cy="118613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Arrow Connector 136">
              <a:extLst>
                <a:ext uri="{FF2B5EF4-FFF2-40B4-BE49-F238E27FC236}">
                  <a16:creationId xmlns:a16="http://schemas.microsoft.com/office/drawing/2014/main" id="{F66F12B4-A938-435B-AD90-E05592E687B6}"/>
                </a:ext>
              </a:extLst>
            </p:cNvPr>
            <p:cNvCxnSpPr>
              <a:cxnSpLocks/>
            </p:cNvCxnSpPr>
            <p:nvPr/>
          </p:nvCxnSpPr>
          <p:spPr>
            <a:xfrm>
              <a:off x="4868712" y="2719298"/>
              <a:ext cx="68293" cy="115019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Arrow Connector 137">
              <a:extLst>
                <a:ext uri="{FF2B5EF4-FFF2-40B4-BE49-F238E27FC236}">
                  <a16:creationId xmlns:a16="http://schemas.microsoft.com/office/drawing/2014/main" id="{A505C844-D4C1-4792-AF3A-D60AE69137C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65118" y="2611468"/>
              <a:ext cx="71885" cy="118613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E27B2592-BA77-4778-9FFD-76A8AF893F06}"/>
              </a:ext>
            </a:extLst>
          </p:cNvPr>
          <p:cNvGrpSpPr/>
          <p:nvPr/>
        </p:nvGrpSpPr>
        <p:grpSpPr>
          <a:xfrm>
            <a:off x="8244999" y="2675045"/>
            <a:ext cx="75482" cy="891396"/>
            <a:chOff x="4865118" y="1942921"/>
            <a:chExt cx="75482" cy="891396"/>
          </a:xfrm>
        </p:grpSpPr>
        <p:cxnSp>
          <p:nvCxnSpPr>
            <p:cNvPr id="140" name="Straight Arrow Connector 139">
              <a:extLst>
                <a:ext uri="{FF2B5EF4-FFF2-40B4-BE49-F238E27FC236}">
                  <a16:creationId xmlns:a16="http://schemas.microsoft.com/office/drawing/2014/main" id="{3F32F8F9-D35F-44E2-93E3-8FEE2959BB83}"/>
                </a:ext>
              </a:extLst>
            </p:cNvPr>
            <p:cNvCxnSpPr>
              <a:cxnSpLocks/>
            </p:cNvCxnSpPr>
            <p:nvPr/>
          </p:nvCxnSpPr>
          <p:spPr>
            <a:xfrm>
              <a:off x="4872307" y="2050751"/>
              <a:ext cx="68293" cy="115019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Arrow Connector 140">
              <a:extLst>
                <a:ext uri="{FF2B5EF4-FFF2-40B4-BE49-F238E27FC236}">
                  <a16:creationId xmlns:a16="http://schemas.microsoft.com/office/drawing/2014/main" id="{5EF545B8-0FAF-45E1-ACBF-942292DD49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68713" y="1942921"/>
              <a:ext cx="71885" cy="118613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Arrow Connector 141">
              <a:extLst>
                <a:ext uri="{FF2B5EF4-FFF2-40B4-BE49-F238E27FC236}">
                  <a16:creationId xmlns:a16="http://schemas.microsoft.com/office/drawing/2014/main" id="{9D47D17E-F269-487A-8297-1B3A52489A2A}"/>
                </a:ext>
              </a:extLst>
            </p:cNvPr>
            <p:cNvCxnSpPr>
              <a:cxnSpLocks/>
            </p:cNvCxnSpPr>
            <p:nvPr/>
          </p:nvCxnSpPr>
          <p:spPr>
            <a:xfrm>
              <a:off x="4868712" y="2277194"/>
              <a:ext cx="68293" cy="115019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Arrow Connector 142">
              <a:extLst>
                <a:ext uri="{FF2B5EF4-FFF2-40B4-BE49-F238E27FC236}">
                  <a16:creationId xmlns:a16="http://schemas.microsoft.com/office/drawing/2014/main" id="{B8230E59-A0D8-4EDB-A9A6-CF7C45ECC7B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65118" y="2169364"/>
              <a:ext cx="71885" cy="118613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Arrow Connector 143">
              <a:extLst>
                <a:ext uri="{FF2B5EF4-FFF2-40B4-BE49-F238E27FC236}">
                  <a16:creationId xmlns:a16="http://schemas.microsoft.com/office/drawing/2014/main" id="{B20BED99-799B-4515-B573-17D1D550F5C3}"/>
                </a:ext>
              </a:extLst>
            </p:cNvPr>
            <p:cNvCxnSpPr>
              <a:cxnSpLocks/>
            </p:cNvCxnSpPr>
            <p:nvPr/>
          </p:nvCxnSpPr>
          <p:spPr>
            <a:xfrm>
              <a:off x="4868713" y="2496449"/>
              <a:ext cx="68293" cy="115019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Arrow Connector 144">
              <a:extLst>
                <a:ext uri="{FF2B5EF4-FFF2-40B4-BE49-F238E27FC236}">
                  <a16:creationId xmlns:a16="http://schemas.microsoft.com/office/drawing/2014/main" id="{D79A9A2C-A1EB-439F-BAB8-C8C68452D4B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68713" y="2385025"/>
              <a:ext cx="71885" cy="118613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Arrow Connector 145">
              <a:extLst>
                <a:ext uri="{FF2B5EF4-FFF2-40B4-BE49-F238E27FC236}">
                  <a16:creationId xmlns:a16="http://schemas.microsoft.com/office/drawing/2014/main" id="{CC28D75C-449C-4D23-BF51-BE917A89AAD3}"/>
                </a:ext>
              </a:extLst>
            </p:cNvPr>
            <p:cNvCxnSpPr>
              <a:cxnSpLocks/>
            </p:cNvCxnSpPr>
            <p:nvPr/>
          </p:nvCxnSpPr>
          <p:spPr>
            <a:xfrm>
              <a:off x="4868712" y="2719298"/>
              <a:ext cx="68293" cy="115019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Arrow Connector 146">
              <a:extLst>
                <a:ext uri="{FF2B5EF4-FFF2-40B4-BE49-F238E27FC236}">
                  <a16:creationId xmlns:a16="http://schemas.microsoft.com/office/drawing/2014/main" id="{7AFA1B1F-CB05-49A3-AAA2-98FBBCC66D9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65118" y="2611468"/>
              <a:ext cx="71885" cy="118613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1290E6CF-BD6C-453A-9FC4-4097D1C1904D}"/>
              </a:ext>
            </a:extLst>
          </p:cNvPr>
          <p:cNvGrpSpPr/>
          <p:nvPr/>
        </p:nvGrpSpPr>
        <p:grpSpPr>
          <a:xfrm>
            <a:off x="8306103" y="3002127"/>
            <a:ext cx="1139402" cy="122210"/>
            <a:chOff x="4933411" y="1827899"/>
            <a:chExt cx="1139402" cy="122210"/>
          </a:xfrm>
        </p:grpSpPr>
        <p:cxnSp>
          <p:nvCxnSpPr>
            <p:cNvPr id="149" name="Straight Arrow Connector 148">
              <a:extLst>
                <a:ext uri="{FF2B5EF4-FFF2-40B4-BE49-F238E27FC236}">
                  <a16:creationId xmlns:a16="http://schemas.microsoft.com/office/drawing/2014/main" id="{FA6D1B5D-AF69-4C81-A6DE-98E6C2465CD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33411" y="1942920"/>
              <a:ext cx="140177" cy="0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Arrow Connector 149">
              <a:extLst>
                <a:ext uri="{FF2B5EF4-FFF2-40B4-BE49-F238E27FC236}">
                  <a16:creationId xmlns:a16="http://schemas.microsoft.com/office/drawing/2014/main" id="{946454EC-3071-498D-9D5B-D7B524F95E9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138288" y="1831495"/>
              <a:ext cx="140177" cy="0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Arrow Connector 150">
              <a:extLst>
                <a:ext uri="{FF2B5EF4-FFF2-40B4-BE49-F238E27FC236}">
                  <a16:creationId xmlns:a16="http://schemas.microsoft.com/office/drawing/2014/main" id="{E460A3D4-F99D-414D-BF98-7AE06E9DF64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069995" y="1831496"/>
              <a:ext cx="71885" cy="118613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Arrow Connector 151">
              <a:extLst>
                <a:ext uri="{FF2B5EF4-FFF2-40B4-BE49-F238E27FC236}">
                  <a16:creationId xmlns:a16="http://schemas.microsoft.com/office/drawing/2014/main" id="{F12391BC-ABC9-4042-9924-5D0E0151D15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37259" y="1827900"/>
              <a:ext cx="140177" cy="0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Arrow Connector 152">
              <a:extLst>
                <a:ext uri="{FF2B5EF4-FFF2-40B4-BE49-F238E27FC236}">
                  <a16:creationId xmlns:a16="http://schemas.microsoft.com/office/drawing/2014/main" id="{7B8F3232-BEDE-4520-B281-44E004346EB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468966" y="1827901"/>
              <a:ext cx="71885" cy="118613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Arrow Connector 153">
              <a:extLst>
                <a:ext uri="{FF2B5EF4-FFF2-40B4-BE49-F238E27FC236}">
                  <a16:creationId xmlns:a16="http://schemas.microsoft.com/office/drawing/2014/main" id="{4B741CC5-0DA0-4F2B-B5BA-36E54B871B8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32636" y="1827899"/>
              <a:ext cx="140177" cy="0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Arrow Connector 154">
              <a:extLst>
                <a:ext uri="{FF2B5EF4-FFF2-40B4-BE49-F238E27FC236}">
                  <a16:creationId xmlns:a16="http://schemas.microsoft.com/office/drawing/2014/main" id="{729D2CF6-F234-4F6F-9EF7-84DF851F4EF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64343" y="1827900"/>
              <a:ext cx="71885" cy="118613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Arrow Connector 155">
              <a:extLst>
                <a:ext uri="{FF2B5EF4-FFF2-40B4-BE49-F238E27FC236}">
                  <a16:creationId xmlns:a16="http://schemas.microsoft.com/office/drawing/2014/main" id="{5A23D61E-878D-4A62-98ED-4111B847BC3B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5668093" y="1829339"/>
              <a:ext cx="68293" cy="115019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Arrow Connector 156">
              <a:extLst>
                <a:ext uri="{FF2B5EF4-FFF2-40B4-BE49-F238E27FC236}">
                  <a16:creationId xmlns:a16="http://schemas.microsoft.com/office/drawing/2014/main" id="{A4A89D5B-FB7C-4032-A07A-3274E5E07BE0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5272715" y="1829338"/>
              <a:ext cx="68293" cy="115019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Arrow Connector 157">
              <a:extLst>
                <a:ext uri="{FF2B5EF4-FFF2-40B4-BE49-F238E27FC236}">
                  <a16:creationId xmlns:a16="http://schemas.microsoft.com/office/drawing/2014/main" id="{87BD4EE8-84EC-4378-AE38-64AECEA7200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332382" y="1942919"/>
              <a:ext cx="140177" cy="0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Arrow Connector 158">
              <a:extLst>
                <a:ext uri="{FF2B5EF4-FFF2-40B4-BE49-F238E27FC236}">
                  <a16:creationId xmlns:a16="http://schemas.microsoft.com/office/drawing/2014/main" id="{98208E7A-4C00-4608-9877-FBA63ECE367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724165" y="1942919"/>
              <a:ext cx="140177" cy="0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0" name="Group 159">
            <a:extLst>
              <a:ext uri="{FF2B5EF4-FFF2-40B4-BE49-F238E27FC236}">
                <a16:creationId xmlns:a16="http://schemas.microsoft.com/office/drawing/2014/main" id="{609FF11B-2788-405E-B7A1-60ABA1EEA4FC}"/>
              </a:ext>
            </a:extLst>
          </p:cNvPr>
          <p:cNvGrpSpPr/>
          <p:nvPr/>
        </p:nvGrpSpPr>
        <p:grpSpPr>
          <a:xfrm>
            <a:off x="8244998" y="3577224"/>
            <a:ext cx="75482" cy="891396"/>
            <a:chOff x="4865118" y="1942921"/>
            <a:chExt cx="75482" cy="891396"/>
          </a:xfrm>
        </p:grpSpPr>
        <p:cxnSp>
          <p:nvCxnSpPr>
            <p:cNvPr id="161" name="Straight Arrow Connector 160">
              <a:extLst>
                <a:ext uri="{FF2B5EF4-FFF2-40B4-BE49-F238E27FC236}">
                  <a16:creationId xmlns:a16="http://schemas.microsoft.com/office/drawing/2014/main" id="{6E9ADF86-C55B-46F1-9820-8EBD47DEE8F1}"/>
                </a:ext>
              </a:extLst>
            </p:cNvPr>
            <p:cNvCxnSpPr>
              <a:cxnSpLocks/>
            </p:cNvCxnSpPr>
            <p:nvPr/>
          </p:nvCxnSpPr>
          <p:spPr>
            <a:xfrm>
              <a:off x="4872307" y="2050751"/>
              <a:ext cx="68293" cy="115019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Straight Arrow Connector 161">
              <a:extLst>
                <a:ext uri="{FF2B5EF4-FFF2-40B4-BE49-F238E27FC236}">
                  <a16:creationId xmlns:a16="http://schemas.microsoft.com/office/drawing/2014/main" id="{3D1E7234-3FEA-48FD-818B-BB00C027D3F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68713" y="1942921"/>
              <a:ext cx="71885" cy="118613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Arrow Connector 162">
              <a:extLst>
                <a:ext uri="{FF2B5EF4-FFF2-40B4-BE49-F238E27FC236}">
                  <a16:creationId xmlns:a16="http://schemas.microsoft.com/office/drawing/2014/main" id="{2A1B3953-11EF-4385-89EE-31D3692B5836}"/>
                </a:ext>
              </a:extLst>
            </p:cNvPr>
            <p:cNvCxnSpPr>
              <a:cxnSpLocks/>
            </p:cNvCxnSpPr>
            <p:nvPr/>
          </p:nvCxnSpPr>
          <p:spPr>
            <a:xfrm>
              <a:off x="4868712" y="2277194"/>
              <a:ext cx="68293" cy="115019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Arrow Connector 163">
              <a:extLst>
                <a:ext uri="{FF2B5EF4-FFF2-40B4-BE49-F238E27FC236}">
                  <a16:creationId xmlns:a16="http://schemas.microsoft.com/office/drawing/2014/main" id="{8199ABCD-C211-427B-80C0-6B8D3C6984A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65118" y="2169364"/>
              <a:ext cx="71885" cy="118613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Arrow Connector 164">
              <a:extLst>
                <a:ext uri="{FF2B5EF4-FFF2-40B4-BE49-F238E27FC236}">
                  <a16:creationId xmlns:a16="http://schemas.microsoft.com/office/drawing/2014/main" id="{8330CEA5-EAFC-4D65-97C1-F1A19E3CB27B}"/>
                </a:ext>
              </a:extLst>
            </p:cNvPr>
            <p:cNvCxnSpPr>
              <a:cxnSpLocks/>
            </p:cNvCxnSpPr>
            <p:nvPr/>
          </p:nvCxnSpPr>
          <p:spPr>
            <a:xfrm>
              <a:off x="4868713" y="2496449"/>
              <a:ext cx="68293" cy="115019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Arrow Connector 165">
              <a:extLst>
                <a:ext uri="{FF2B5EF4-FFF2-40B4-BE49-F238E27FC236}">
                  <a16:creationId xmlns:a16="http://schemas.microsoft.com/office/drawing/2014/main" id="{858A3B85-78DF-4C30-B7F6-51A89CCA926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68713" y="2385025"/>
              <a:ext cx="71885" cy="118613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Arrow Connector 166">
              <a:extLst>
                <a:ext uri="{FF2B5EF4-FFF2-40B4-BE49-F238E27FC236}">
                  <a16:creationId xmlns:a16="http://schemas.microsoft.com/office/drawing/2014/main" id="{97509D3B-F94C-4003-A1DA-3858FD1BA5C6}"/>
                </a:ext>
              </a:extLst>
            </p:cNvPr>
            <p:cNvCxnSpPr>
              <a:cxnSpLocks/>
            </p:cNvCxnSpPr>
            <p:nvPr/>
          </p:nvCxnSpPr>
          <p:spPr>
            <a:xfrm>
              <a:off x="4868712" y="2719298"/>
              <a:ext cx="68293" cy="115019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Arrow Connector 167">
              <a:extLst>
                <a:ext uri="{FF2B5EF4-FFF2-40B4-BE49-F238E27FC236}">
                  <a16:creationId xmlns:a16="http://schemas.microsoft.com/office/drawing/2014/main" id="{865E86B4-BD72-4614-9DBF-3AFC92122D1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65118" y="2611468"/>
              <a:ext cx="71885" cy="118613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9" name="Group 168">
            <a:extLst>
              <a:ext uri="{FF2B5EF4-FFF2-40B4-BE49-F238E27FC236}">
                <a16:creationId xmlns:a16="http://schemas.microsoft.com/office/drawing/2014/main" id="{E98C24EC-1BC9-4526-9E83-FC2D8C64517F}"/>
              </a:ext>
            </a:extLst>
          </p:cNvPr>
          <p:cNvGrpSpPr/>
          <p:nvPr/>
        </p:nvGrpSpPr>
        <p:grpSpPr>
          <a:xfrm>
            <a:off x="8320479" y="4353597"/>
            <a:ext cx="1139402" cy="122210"/>
            <a:chOff x="4933411" y="1827899"/>
            <a:chExt cx="1139402" cy="122210"/>
          </a:xfrm>
        </p:grpSpPr>
        <p:cxnSp>
          <p:nvCxnSpPr>
            <p:cNvPr id="170" name="Straight Arrow Connector 169">
              <a:extLst>
                <a:ext uri="{FF2B5EF4-FFF2-40B4-BE49-F238E27FC236}">
                  <a16:creationId xmlns:a16="http://schemas.microsoft.com/office/drawing/2014/main" id="{750C938C-ABEE-4AD2-A82A-CEC6A2CA446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33411" y="1942920"/>
              <a:ext cx="140177" cy="0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Arrow Connector 170">
              <a:extLst>
                <a:ext uri="{FF2B5EF4-FFF2-40B4-BE49-F238E27FC236}">
                  <a16:creationId xmlns:a16="http://schemas.microsoft.com/office/drawing/2014/main" id="{5B1A5C19-E54C-4246-8623-8DB0D48B4C7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138288" y="1831495"/>
              <a:ext cx="140177" cy="0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Arrow Connector 171">
              <a:extLst>
                <a:ext uri="{FF2B5EF4-FFF2-40B4-BE49-F238E27FC236}">
                  <a16:creationId xmlns:a16="http://schemas.microsoft.com/office/drawing/2014/main" id="{08DEEF09-6673-4DE3-A87B-674C182119E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069995" y="1831496"/>
              <a:ext cx="71885" cy="118613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Arrow Connector 172">
              <a:extLst>
                <a:ext uri="{FF2B5EF4-FFF2-40B4-BE49-F238E27FC236}">
                  <a16:creationId xmlns:a16="http://schemas.microsoft.com/office/drawing/2014/main" id="{94B21542-7AF3-4D3B-A2FC-0EF55485A7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37259" y="1827900"/>
              <a:ext cx="140177" cy="0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Arrow Connector 173">
              <a:extLst>
                <a:ext uri="{FF2B5EF4-FFF2-40B4-BE49-F238E27FC236}">
                  <a16:creationId xmlns:a16="http://schemas.microsoft.com/office/drawing/2014/main" id="{F6C05C13-5D94-48F1-816F-D84A0719665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468966" y="1827901"/>
              <a:ext cx="71885" cy="118613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Arrow Connector 174">
              <a:extLst>
                <a:ext uri="{FF2B5EF4-FFF2-40B4-BE49-F238E27FC236}">
                  <a16:creationId xmlns:a16="http://schemas.microsoft.com/office/drawing/2014/main" id="{B493E012-32DB-4964-8629-81E0C286E10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32636" y="1827899"/>
              <a:ext cx="140177" cy="0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Straight Arrow Connector 175">
              <a:extLst>
                <a:ext uri="{FF2B5EF4-FFF2-40B4-BE49-F238E27FC236}">
                  <a16:creationId xmlns:a16="http://schemas.microsoft.com/office/drawing/2014/main" id="{5C834D8A-775B-4068-A84F-1159B4ECE3D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64343" y="1827900"/>
              <a:ext cx="71885" cy="118613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Arrow Connector 176">
              <a:extLst>
                <a:ext uri="{FF2B5EF4-FFF2-40B4-BE49-F238E27FC236}">
                  <a16:creationId xmlns:a16="http://schemas.microsoft.com/office/drawing/2014/main" id="{E56974E4-08DD-472E-BD66-CD63B59A34EC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5668093" y="1829339"/>
              <a:ext cx="68293" cy="115019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Arrow Connector 177">
              <a:extLst>
                <a:ext uri="{FF2B5EF4-FFF2-40B4-BE49-F238E27FC236}">
                  <a16:creationId xmlns:a16="http://schemas.microsoft.com/office/drawing/2014/main" id="{0E94FA83-DF82-4CDA-92E2-38E536EB8DF3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5272715" y="1829338"/>
              <a:ext cx="68293" cy="115019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Straight Arrow Connector 178">
              <a:extLst>
                <a:ext uri="{FF2B5EF4-FFF2-40B4-BE49-F238E27FC236}">
                  <a16:creationId xmlns:a16="http://schemas.microsoft.com/office/drawing/2014/main" id="{4572E42D-3B75-4158-AC13-58FC0FF91F8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332382" y="1942919"/>
              <a:ext cx="140177" cy="0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Straight Arrow Connector 179">
              <a:extLst>
                <a:ext uri="{FF2B5EF4-FFF2-40B4-BE49-F238E27FC236}">
                  <a16:creationId xmlns:a16="http://schemas.microsoft.com/office/drawing/2014/main" id="{9D73E478-00A5-42CA-890F-B6A0BEF79F7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724165" y="1942919"/>
              <a:ext cx="140177" cy="0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1" name="TextBox 180">
            <a:extLst>
              <a:ext uri="{FF2B5EF4-FFF2-40B4-BE49-F238E27FC236}">
                <a16:creationId xmlns:a16="http://schemas.microsoft.com/office/drawing/2014/main" id="{1A534A3E-499A-4DD5-A933-7E96DB9B6204}"/>
              </a:ext>
            </a:extLst>
          </p:cNvPr>
          <p:cNvSpPr txBox="1"/>
          <p:nvPr/>
        </p:nvSpPr>
        <p:spPr>
          <a:xfrm>
            <a:off x="9616417" y="1634692"/>
            <a:ext cx="400050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400" b="1" dirty="0">
                <a:solidFill>
                  <a:srgbClr val="FF0000"/>
                </a:solidFill>
                <a:cs typeface="Calibri"/>
              </a:rPr>
              <a:t>5</a:t>
            </a:r>
          </a:p>
        </p:txBody>
      </p:sp>
      <p:grpSp>
        <p:nvGrpSpPr>
          <p:cNvPr id="182" name="Group 181">
            <a:extLst>
              <a:ext uri="{FF2B5EF4-FFF2-40B4-BE49-F238E27FC236}">
                <a16:creationId xmlns:a16="http://schemas.microsoft.com/office/drawing/2014/main" id="{D110E2D6-1330-4F53-BAFB-F4DD9C262705}"/>
              </a:ext>
            </a:extLst>
          </p:cNvPr>
          <p:cNvGrpSpPr/>
          <p:nvPr/>
        </p:nvGrpSpPr>
        <p:grpSpPr>
          <a:xfrm>
            <a:off x="9505400" y="3002960"/>
            <a:ext cx="1139402" cy="122210"/>
            <a:chOff x="4933411" y="1827899"/>
            <a:chExt cx="1139402" cy="122210"/>
          </a:xfrm>
        </p:grpSpPr>
        <p:cxnSp>
          <p:nvCxnSpPr>
            <p:cNvPr id="183" name="Straight Arrow Connector 182">
              <a:extLst>
                <a:ext uri="{FF2B5EF4-FFF2-40B4-BE49-F238E27FC236}">
                  <a16:creationId xmlns:a16="http://schemas.microsoft.com/office/drawing/2014/main" id="{0393C8D7-5FFD-41C6-9B42-73EA41DCFFC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33411" y="1942920"/>
              <a:ext cx="140177" cy="0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Arrow Connector 183">
              <a:extLst>
                <a:ext uri="{FF2B5EF4-FFF2-40B4-BE49-F238E27FC236}">
                  <a16:creationId xmlns:a16="http://schemas.microsoft.com/office/drawing/2014/main" id="{50F88491-136F-412C-A908-1733D373F7A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138288" y="1831495"/>
              <a:ext cx="140177" cy="0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Arrow Connector 184">
              <a:extLst>
                <a:ext uri="{FF2B5EF4-FFF2-40B4-BE49-F238E27FC236}">
                  <a16:creationId xmlns:a16="http://schemas.microsoft.com/office/drawing/2014/main" id="{42EE462B-74C3-4B09-BF40-116BF33AD3E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069995" y="1831496"/>
              <a:ext cx="71885" cy="118613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Arrow Connector 185">
              <a:extLst>
                <a:ext uri="{FF2B5EF4-FFF2-40B4-BE49-F238E27FC236}">
                  <a16:creationId xmlns:a16="http://schemas.microsoft.com/office/drawing/2014/main" id="{78B15C7D-25F8-4CA5-A83D-09FCB93CD20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37259" y="1827900"/>
              <a:ext cx="140177" cy="0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Arrow Connector 186">
              <a:extLst>
                <a:ext uri="{FF2B5EF4-FFF2-40B4-BE49-F238E27FC236}">
                  <a16:creationId xmlns:a16="http://schemas.microsoft.com/office/drawing/2014/main" id="{C1368B79-4316-4826-9335-AE6E1988753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468966" y="1827901"/>
              <a:ext cx="71885" cy="118613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Arrow Connector 187">
              <a:extLst>
                <a:ext uri="{FF2B5EF4-FFF2-40B4-BE49-F238E27FC236}">
                  <a16:creationId xmlns:a16="http://schemas.microsoft.com/office/drawing/2014/main" id="{E726EB03-2AAC-4DB6-8ADF-4DD834CEC40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32636" y="1827899"/>
              <a:ext cx="140177" cy="0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Arrow Connector 188">
              <a:extLst>
                <a:ext uri="{FF2B5EF4-FFF2-40B4-BE49-F238E27FC236}">
                  <a16:creationId xmlns:a16="http://schemas.microsoft.com/office/drawing/2014/main" id="{9C368B16-60D6-4780-86FE-F1EB28215B7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64343" y="1827900"/>
              <a:ext cx="71885" cy="118613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Arrow Connector 189">
              <a:extLst>
                <a:ext uri="{FF2B5EF4-FFF2-40B4-BE49-F238E27FC236}">
                  <a16:creationId xmlns:a16="http://schemas.microsoft.com/office/drawing/2014/main" id="{20C359FC-51DB-4651-A13F-74317472B1F6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5668093" y="1829339"/>
              <a:ext cx="68293" cy="115019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Straight Arrow Connector 190">
              <a:extLst>
                <a:ext uri="{FF2B5EF4-FFF2-40B4-BE49-F238E27FC236}">
                  <a16:creationId xmlns:a16="http://schemas.microsoft.com/office/drawing/2014/main" id="{A21FE830-D213-4BA2-A361-EA3F675937D9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5272715" y="1829338"/>
              <a:ext cx="68293" cy="115019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Straight Arrow Connector 191">
              <a:extLst>
                <a:ext uri="{FF2B5EF4-FFF2-40B4-BE49-F238E27FC236}">
                  <a16:creationId xmlns:a16="http://schemas.microsoft.com/office/drawing/2014/main" id="{0167F08F-0C13-43EE-BCC1-C316D3F5AD2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332382" y="1942919"/>
              <a:ext cx="140177" cy="0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Straight Arrow Connector 192">
              <a:extLst>
                <a:ext uri="{FF2B5EF4-FFF2-40B4-BE49-F238E27FC236}">
                  <a16:creationId xmlns:a16="http://schemas.microsoft.com/office/drawing/2014/main" id="{11EEA020-32B4-402A-8AF8-A00B9627841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724165" y="1942919"/>
              <a:ext cx="140177" cy="0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4" name="TextBox 193">
            <a:extLst>
              <a:ext uri="{FF2B5EF4-FFF2-40B4-BE49-F238E27FC236}">
                <a16:creationId xmlns:a16="http://schemas.microsoft.com/office/drawing/2014/main" id="{B6B5ADBF-4A58-4288-A987-F6EA1A98B63E}"/>
              </a:ext>
            </a:extLst>
          </p:cNvPr>
          <p:cNvSpPr txBox="1"/>
          <p:nvPr/>
        </p:nvSpPr>
        <p:spPr>
          <a:xfrm>
            <a:off x="10199508" y="2135683"/>
            <a:ext cx="400050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400" b="1" dirty="0">
                <a:solidFill>
                  <a:srgbClr val="FF0000"/>
                </a:solidFill>
                <a:cs typeface="Calibri"/>
              </a:rPr>
              <a:t>4</a:t>
            </a:r>
          </a:p>
        </p:txBody>
      </p:sp>
      <p:grpSp>
        <p:nvGrpSpPr>
          <p:cNvPr id="195" name="Group 194">
            <a:extLst>
              <a:ext uri="{FF2B5EF4-FFF2-40B4-BE49-F238E27FC236}">
                <a16:creationId xmlns:a16="http://schemas.microsoft.com/office/drawing/2014/main" id="{E0C1FB33-A5EF-49DE-97AD-9B5515A33FDC}"/>
              </a:ext>
            </a:extLst>
          </p:cNvPr>
          <p:cNvGrpSpPr/>
          <p:nvPr/>
        </p:nvGrpSpPr>
        <p:grpSpPr>
          <a:xfrm>
            <a:off x="10040595" y="2118156"/>
            <a:ext cx="75482" cy="891396"/>
            <a:chOff x="4865118" y="1942921"/>
            <a:chExt cx="75482" cy="891396"/>
          </a:xfrm>
        </p:grpSpPr>
        <p:cxnSp>
          <p:nvCxnSpPr>
            <p:cNvPr id="196" name="Straight Arrow Connector 195">
              <a:extLst>
                <a:ext uri="{FF2B5EF4-FFF2-40B4-BE49-F238E27FC236}">
                  <a16:creationId xmlns:a16="http://schemas.microsoft.com/office/drawing/2014/main" id="{404C9159-07E4-405B-A493-BFAB609945AE}"/>
                </a:ext>
              </a:extLst>
            </p:cNvPr>
            <p:cNvCxnSpPr>
              <a:cxnSpLocks/>
            </p:cNvCxnSpPr>
            <p:nvPr/>
          </p:nvCxnSpPr>
          <p:spPr>
            <a:xfrm>
              <a:off x="4872307" y="2050751"/>
              <a:ext cx="68293" cy="115019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Straight Arrow Connector 196">
              <a:extLst>
                <a:ext uri="{FF2B5EF4-FFF2-40B4-BE49-F238E27FC236}">
                  <a16:creationId xmlns:a16="http://schemas.microsoft.com/office/drawing/2014/main" id="{65C99DA2-8EB0-48AC-98F8-EFD88B9A23B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68713" y="1942921"/>
              <a:ext cx="71885" cy="118613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Straight Arrow Connector 197">
              <a:extLst>
                <a:ext uri="{FF2B5EF4-FFF2-40B4-BE49-F238E27FC236}">
                  <a16:creationId xmlns:a16="http://schemas.microsoft.com/office/drawing/2014/main" id="{BF719C43-B375-43FB-B728-B5D1A5C2B06D}"/>
                </a:ext>
              </a:extLst>
            </p:cNvPr>
            <p:cNvCxnSpPr>
              <a:cxnSpLocks/>
            </p:cNvCxnSpPr>
            <p:nvPr/>
          </p:nvCxnSpPr>
          <p:spPr>
            <a:xfrm>
              <a:off x="4868712" y="2277194"/>
              <a:ext cx="68293" cy="115019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Straight Arrow Connector 198">
              <a:extLst>
                <a:ext uri="{FF2B5EF4-FFF2-40B4-BE49-F238E27FC236}">
                  <a16:creationId xmlns:a16="http://schemas.microsoft.com/office/drawing/2014/main" id="{21381F1A-8C94-40DC-B98C-B956E1CCB3F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65118" y="2169364"/>
              <a:ext cx="71885" cy="118613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Straight Arrow Connector 199">
              <a:extLst>
                <a:ext uri="{FF2B5EF4-FFF2-40B4-BE49-F238E27FC236}">
                  <a16:creationId xmlns:a16="http://schemas.microsoft.com/office/drawing/2014/main" id="{E586AD11-6677-4980-AADB-E4D843978CB6}"/>
                </a:ext>
              </a:extLst>
            </p:cNvPr>
            <p:cNvCxnSpPr>
              <a:cxnSpLocks/>
            </p:cNvCxnSpPr>
            <p:nvPr/>
          </p:nvCxnSpPr>
          <p:spPr>
            <a:xfrm>
              <a:off x="4868713" y="2496449"/>
              <a:ext cx="68293" cy="115019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Straight Arrow Connector 200">
              <a:extLst>
                <a:ext uri="{FF2B5EF4-FFF2-40B4-BE49-F238E27FC236}">
                  <a16:creationId xmlns:a16="http://schemas.microsoft.com/office/drawing/2014/main" id="{A93F4E58-7493-451B-AAD0-7D6DFF43313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68713" y="2385025"/>
              <a:ext cx="71885" cy="118613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Straight Arrow Connector 201">
              <a:extLst>
                <a:ext uri="{FF2B5EF4-FFF2-40B4-BE49-F238E27FC236}">
                  <a16:creationId xmlns:a16="http://schemas.microsoft.com/office/drawing/2014/main" id="{D557A02A-9C00-4577-B8E5-8BCEE20FDC51}"/>
                </a:ext>
              </a:extLst>
            </p:cNvPr>
            <p:cNvCxnSpPr>
              <a:cxnSpLocks/>
            </p:cNvCxnSpPr>
            <p:nvPr/>
          </p:nvCxnSpPr>
          <p:spPr>
            <a:xfrm>
              <a:off x="4868712" y="2719298"/>
              <a:ext cx="68293" cy="115019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Straight Arrow Connector 202">
              <a:extLst>
                <a:ext uri="{FF2B5EF4-FFF2-40B4-BE49-F238E27FC236}">
                  <a16:creationId xmlns:a16="http://schemas.microsoft.com/office/drawing/2014/main" id="{CC7CEC82-197E-47FC-A36A-BCCEF25CE76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65118" y="2611468"/>
              <a:ext cx="71885" cy="118613"/>
            </a:xfrm>
            <a:prstGeom prst="straightConnector1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04" name="Straight Arrow Connector 203">
            <a:extLst>
              <a:ext uri="{FF2B5EF4-FFF2-40B4-BE49-F238E27FC236}">
                <a16:creationId xmlns:a16="http://schemas.microsoft.com/office/drawing/2014/main" id="{38E98B02-DEE0-49ED-B92E-C112D375E247}"/>
              </a:ext>
            </a:extLst>
          </p:cNvPr>
          <p:cNvCxnSpPr>
            <a:cxnSpLocks/>
          </p:cNvCxnSpPr>
          <p:nvPr/>
        </p:nvCxnSpPr>
        <p:spPr>
          <a:xfrm>
            <a:off x="10042066" y="1998180"/>
            <a:ext cx="68293" cy="115019"/>
          </a:xfrm>
          <a:prstGeom prst="straightConnector1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Arrow Connector 204">
            <a:extLst>
              <a:ext uri="{FF2B5EF4-FFF2-40B4-BE49-F238E27FC236}">
                <a16:creationId xmlns:a16="http://schemas.microsoft.com/office/drawing/2014/main" id="{D4197036-B3F9-4727-84AD-A0E2A8BA61C8}"/>
              </a:ext>
            </a:extLst>
          </p:cNvPr>
          <p:cNvCxnSpPr>
            <a:cxnSpLocks/>
          </p:cNvCxnSpPr>
          <p:nvPr/>
        </p:nvCxnSpPr>
        <p:spPr>
          <a:xfrm flipH="1">
            <a:off x="10038472" y="1890350"/>
            <a:ext cx="71885" cy="118613"/>
          </a:xfrm>
          <a:prstGeom prst="straightConnector1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Straight Arrow Connector 205">
            <a:extLst>
              <a:ext uri="{FF2B5EF4-FFF2-40B4-BE49-F238E27FC236}">
                <a16:creationId xmlns:a16="http://schemas.microsoft.com/office/drawing/2014/main" id="{526808C6-8E44-42AB-AAC3-B94FA8A129A9}"/>
              </a:ext>
            </a:extLst>
          </p:cNvPr>
          <p:cNvCxnSpPr>
            <a:cxnSpLocks/>
          </p:cNvCxnSpPr>
          <p:nvPr/>
        </p:nvCxnSpPr>
        <p:spPr>
          <a:xfrm>
            <a:off x="10038568" y="1768280"/>
            <a:ext cx="68293" cy="115019"/>
          </a:xfrm>
          <a:prstGeom prst="straightConnector1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Arrow Connector 206">
            <a:extLst>
              <a:ext uri="{FF2B5EF4-FFF2-40B4-BE49-F238E27FC236}">
                <a16:creationId xmlns:a16="http://schemas.microsoft.com/office/drawing/2014/main" id="{1BBD0974-FDED-4C7B-9AB8-EA39B7EDDC46}"/>
              </a:ext>
            </a:extLst>
          </p:cNvPr>
          <p:cNvCxnSpPr>
            <a:cxnSpLocks/>
          </p:cNvCxnSpPr>
          <p:nvPr/>
        </p:nvCxnSpPr>
        <p:spPr>
          <a:xfrm flipH="1">
            <a:off x="9508053" y="1989545"/>
            <a:ext cx="140177" cy="0"/>
          </a:xfrm>
          <a:prstGeom prst="straightConnector1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Arrow Connector 207">
            <a:extLst>
              <a:ext uri="{FF2B5EF4-FFF2-40B4-BE49-F238E27FC236}">
                <a16:creationId xmlns:a16="http://schemas.microsoft.com/office/drawing/2014/main" id="{CE0263BC-55DA-4A18-915D-BE7FB93B0327}"/>
              </a:ext>
            </a:extLst>
          </p:cNvPr>
          <p:cNvCxnSpPr>
            <a:cxnSpLocks/>
          </p:cNvCxnSpPr>
          <p:nvPr/>
        </p:nvCxnSpPr>
        <p:spPr>
          <a:xfrm flipH="1">
            <a:off x="9907024" y="1985950"/>
            <a:ext cx="140177" cy="0"/>
          </a:xfrm>
          <a:prstGeom prst="straightConnector1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Straight Arrow Connector 208">
            <a:extLst>
              <a:ext uri="{FF2B5EF4-FFF2-40B4-BE49-F238E27FC236}">
                <a16:creationId xmlns:a16="http://schemas.microsoft.com/office/drawing/2014/main" id="{8CF63676-4A0A-41C6-8C8F-FF330ACEC1CA}"/>
              </a:ext>
            </a:extLst>
          </p:cNvPr>
          <p:cNvCxnSpPr>
            <a:cxnSpLocks/>
          </p:cNvCxnSpPr>
          <p:nvPr/>
        </p:nvCxnSpPr>
        <p:spPr>
          <a:xfrm flipH="1">
            <a:off x="9838731" y="1985951"/>
            <a:ext cx="71885" cy="118613"/>
          </a:xfrm>
          <a:prstGeom prst="straightConnector1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Straight Arrow Connector 209">
            <a:extLst>
              <a:ext uri="{FF2B5EF4-FFF2-40B4-BE49-F238E27FC236}">
                <a16:creationId xmlns:a16="http://schemas.microsoft.com/office/drawing/2014/main" id="{8E0BA036-4816-4D4C-A4DB-714D7D4F483D}"/>
              </a:ext>
            </a:extLst>
          </p:cNvPr>
          <p:cNvCxnSpPr>
            <a:cxnSpLocks/>
          </p:cNvCxnSpPr>
          <p:nvPr/>
        </p:nvCxnSpPr>
        <p:spPr>
          <a:xfrm rot="10800000">
            <a:off x="9642480" y="1987388"/>
            <a:ext cx="68293" cy="115019"/>
          </a:xfrm>
          <a:prstGeom prst="straightConnector1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Arrow Connector 210">
            <a:extLst>
              <a:ext uri="{FF2B5EF4-FFF2-40B4-BE49-F238E27FC236}">
                <a16:creationId xmlns:a16="http://schemas.microsoft.com/office/drawing/2014/main" id="{AEF6ECC3-1B4B-47EE-A7E1-04739F501830}"/>
              </a:ext>
            </a:extLst>
          </p:cNvPr>
          <p:cNvCxnSpPr>
            <a:cxnSpLocks/>
          </p:cNvCxnSpPr>
          <p:nvPr/>
        </p:nvCxnSpPr>
        <p:spPr>
          <a:xfrm flipH="1">
            <a:off x="9702147" y="2100969"/>
            <a:ext cx="140177" cy="0"/>
          </a:xfrm>
          <a:prstGeom prst="straightConnector1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2" name="Group 211">
            <a:extLst>
              <a:ext uri="{FF2B5EF4-FFF2-40B4-BE49-F238E27FC236}">
                <a16:creationId xmlns:a16="http://schemas.microsoft.com/office/drawing/2014/main" id="{7D7E6E97-0685-C44C-88BD-4C817960F4FC}"/>
              </a:ext>
            </a:extLst>
          </p:cNvPr>
          <p:cNvGrpSpPr/>
          <p:nvPr/>
        </p:nvGrpSpPr>
        <p:grpSpPr>
          <a:xfrm>
            <a:off x="949332" y="1490007"/>
            <a:ext cx="5452781" cy="4151278"/>
            <a:chOff x="2650584" y="1553283"/>
            <a:chExt cx="5452781" cy="4151278"/>
          </a:xfrm>
        </p:grpSpPr>
        <p:grpSp>
          <p:nvGrpSpPr>
            <p:cNvPr id="213" name="Group 212">
              <a:extLst>
                <a:ext uri="{FF2B5EF4-FFF2-40B4-BE49-F238E27FC236}">
                  <a16:creationId xmlns:a16="http://schemas.microsoft.com/office/drawing/2014/main" id="{5771DDAE-9BE6-7B4A-A1CC-3A4B670585BB}"/>
                </a:ext>
              </a:extLst>
            </p:cNvPr>
            <p:cNvGrpSpPr/>
            <p:nvPr/>
          </p:nvGrpSpPr>
          <p:grpSpPr>
            <a:xfrm>
              <a:off x="2650584" y="1882673"/>
              <a:ext cx="5325343" cy="2830912"/>
              <a:chOff x="6455669" y="2233194"/>
              <a:chExt cx="4702692" cy="2486678"/>
            </a:xfrm>
          </p:grpSpPr>
          <p:pic>
            <p:nvPicPr>
              <p:cNvPr id="219" name="Picture 218">
                <a:extLst>
                  <a:ext uri="{FF2B5EF4-FFF2-40B4-BE49-F238E27FC236}">
                    <a16:creationId xmlns:a16="http://schemas.microsoft.com/office/drawing/2014/main" id="{11960C3F-B400-8847-8435-B811A2BB64D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21027" t="17585" r="21870" b="7078"/>
              <a:stretch/>
            </p:blipFill>
            <p:spPr>
              <a:xfrm>
                <a:off x="6704605" y="2260187"/>
                <a:ext cx="4453756" cy="2459685"/>
              </a:xfrm>
              <a:prstGeom prst="rect">
                <a:avLst/>
              </a:prstGeom>
            </p:spPr>
          </p:pic>
          <p:sp>
            <p:nvSpPr>
              <p:cNvPr id="220" name="TextBox 219">
                <a:extLst>
                  <a:ext uri="{FF2B5EF4-FFF2-40B4-BE49-F238E27FC236}">
                    <a16:creationId xmlns:a16="http://schemas.microsoft.com/office/drawing/2014/main" id="{E4ECB902-E096-3041-9330-CFC95D39E814}"/>
                  </a:ext>
                </a:extLst>
              </p:cNvPr>
              <p:cNvSpPr txBox="1"/>
              <p:nvPr/>
            </p:nvSpPr>
            <p:spPr>
              <a:xfrm rot="16200000">
                <a:off x="5880800" y="2808063"/>
                <a:ext cx="1436996" cy="28725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50800" tIns="50800" rIns="50800" bIns="50800" numCol="1" spcCol="38100" rtlCol="0" anchor="t">
                <a:spAutoFit/>
              </a:bodyPr>
              <a:lstStyle/>
              <a:p>
                <a:pPr marL="0" marR="0" indent="0" algn="l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2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rPr>
                  <a:t>Time resolution [ps]</a:t>
                </a:r>
              </a:p>
            </p:txBody>
          </p:sp>
        </p:grpSp>
        <p:cxnSp>
          <p:nvCxnSpPr>
            <p:cNvPr id="214" name="Straight Connector 213">
              <a:extLst>
                <a:ext uri="{FF2B5EF4-FFF2-40B4-BE49-F238E27FC236}">
                  <a16:creationId xmlns:a16="http://schemas.microsoft.com/office/drawing/2014/main" id="{B38BE877-9F24-8B40-8B5E-65B30940EFD2}"/>
                </a:ext>
              </a:extLst>
            </p:cNvPr>
            <p:cNvCxnSpPr>
              <a:cxnSpLocks/>
            </p:cNvCxnSpPr>
            <p:nvPr/>
          </p:nvCxnSpPr>
          <p:spPr>
            <a:xfrm>
              <a:off x="3799186" y="4567266"/>
              <a:ext cx="0" cy="221282"/>
            </a:xfrm>
            <a:prstGeom prst="line">
              <a:avLst/>
            </a:prstGeom>
            <a:ln w="9525" cap="flat" cmpd="sng" algn="ctr">
              <a:solidFill>
                <a:schemeClr val="dk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5" name="TextBox 214">
                  <a:extLst>
                    <a:ext uri="{FF2B5EF4-FFF2-40B4-BE49-F238E27FC236}">
                      <a16:creationId xmlns:a16="http://schemas.microsoft.com/office/drawing/2014/main" id="{A631B422-A6ED-E34B-B0DA-1B29943783AD}"/>
                    </a:ext>
                  </a:extLst>
                </p:cNvPr>
                <p:cNvSpPr txBox="1"/>
                <p:nvPr/>
              </p:nvSpPr>
              <p:spPr>
                <a:xfrm>
                  <a:off x="3496667" y="4771300"/>
                  <a:ext cx="685146" cy="39081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t">
                  <a:spAutoFit/>
                </a:bodyPr>
                <a:lstStyle/>
                <a:p>
                  <a:pPr marL="0" marR="0" indent="0" algn="l" defTabSz="5842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sz="10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Helvetica"/>
                            <a:cs typeface="Helvetica"/>
                            <a:sym typeface="Helvetica"/>
                          </a:rPr>
                          <m:t>2</m:t>
                        </m:r>
                        <m:r>
                          <a:rPr lang="it-IT" sz="1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Helvetica"/>
                            <a:cs typeface="Helvetica"/>
                            <a:sym typeface="Helvetica"/>
                          </a:rPr>
                          <m:t>4</m:t>
                        </m:r>
                        <m:r>
                          <a:rPr kumimoji="0" lang="it-IT" sz="10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Helvetica"/>
                            <a:cs typeface="Helvetica"/>
                            <a:sym typeface="Helvetica"/>
                          </a:rPr>
                          <m:t>0</m:t>
                        </m:r>
                        <m:f>
                          <m:fPr>
                            <m:ctrlPr>
                              <a:rPr kumimoji="0" lang="it-IT" sz="10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Helvetica"/>
                                <a:cs typeface="Helvetica"/>
                                <a:sym typeface="Helvetica"/>
                              </a:rPr>
                            </m:ctrlPr>
                          </m:fPr>
                          <m:num>
                            <m:r>
                              <a:rPr kumimoji="0" lang="it-IT" sz="10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Helvetica"/>
                                <a:cs typeface="Helvetica"/>
                                <a:sym typeface="Helvetica"/>
                              </a:rPr>
                              <m:t>𝑚𝑊</m:t>
                            </m:r>
                          </m:num>
                          <m:den>
                            <m:r>
                              <a:rPr kumimoji="0" lang="it-IT" sz="10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Helvetica"/>
                                <a:cs typeface="Helvetica"/>
                                <a:sym typeface="Helvetica"/>
                              </a:rPr>
                              <m:t>𝑐</m:t>
                            </m:r>
                            <m:sSup>
                              <m:sSupPr>
                                <m:ctrlPr>
                                  <a:rPr kumimoji="0" lang="it-IT" sz="10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ea typeface="Helvetica"/>
                                    <a:cs typeface="Helvetica"/>
                                    <a:sym typeface="Helvetica"/>
                                  </a:rPr>
                                </m:ctrlPr>
                              </m:sSupPr>
                              <m:e>
                                <m:r>
                                  <a:rPr kumimoji="0" lang="it-IT" sz="10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ea typeface="Helvetica"/>
                                    <a:cs typeface="Helvetica"/>
                                    <a:sym typeface="Helvetica"/>
                                  </a:rPr>
                                  <m:t>𝑚</m:t>
                                </m:r>
                              </m:e>
                              <m:sup>
                                <m:r>
                                  <a:rPr kumimoji="0" lang="it-IT" sz="10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ea typeface="Helvetica"/>
                                    <a:cs typeface="Helvetica"/>
                                    <a:sym typeface="Helvetica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oMath>
                    </m:oMathPara>
                  </a14:m>
                  <a:endParaRPr kumimoji="0" lang="it-IT" sz="10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endParaRPr>
                </a:p>
              </p:txBody>
            </p:sp>
          </mc:Choice>
          <mc:Fallback xmlns="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A4A4B5DB-C29A-4368-9D99-2A1B74A3B6F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96667" y="4771300"/>
                  <a:ext cx="685146" cy="390813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16" name="TextBox 215">
              <a:extLst>
                <a:ext uri="{FF2B5EF4-FFF2-40B4-BE49-F238E27FC236}">
                  <a16:creationId xmlns:a16="http://schemas.microsoft.com/office/drawing/2014/main" id="{BBEEA504-982E-3D48-AF9B-B03204DE89A4}"/>
                </a:ext>
              </a:extLst>
            </p:cNvPr>
            <p:cNvSpPr txBox="1"/>
            <p:nvPr/>
          </p:nvSpPr>
          <p:spPr>
            <a:xfrm>
              <a:off x="5946854" y="4863305"/>
              <a:ext cx="2156511" cy="841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t">
              <a:spAutoFit/>
            </a:bodyPr>
            <a:lstStyle/>
            <a:p>
              <a:pPr marL="0" marR="0" indent="0" algn="l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it-IT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"/>
                  <a:ea typeface="Helvetica"/>
                  <a:cs typeface="Helvetica"/>
                  <a:sym typeface="Helvetica"/>
                </a:rPr>
                <a:t>Pixel size: ~100×100 µm</a:t>
              </a:r>
              <a:r>
                <a:rPr kumimoji="0" lang="it-IT" sz="1200" b="0" i="0" u="none" strike="noStrike" cap="none" spc="0" normalizeH="0" baseline="3000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"/>
                  <a:ea typeface="Helvetica"/>
                  <a:cs typeface="Helvetica"/>
                  <a:sym typeface="Helvetica"/>
                </a:rPr>
                <a:t>2</a:t>
              </a:r>
            </a:p>
            <a:p>
              <a:pPr marL="0" marR="0" indent="0" algn="l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it-IT" sz="1200" dirty="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rPr>
                <a:t>Pixel capacitance: 80 fF</a:t>
              </a:r>
            </a:p>
            <a:p>
              <a:pPr marL="0" marR="0" indent="0" algn="l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it-IT" sz="1200" dirty="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rPr>
                <a:t>MPV input charge: 0.25 fC</a:t>
              </a:r>
            </a:p>
            <a:p>
              <a:pPr marL="0" marR="0" indent="0" algn="l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it-IT" sz="1200" b="0" i="0" u="none" strike="noStrike" cap="none" spc="0" normalizeH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"/>
                  <a:ea typeface="Helvetica"/>
                  <a:cs typeface="Helvetica"/>
                  <a:sym typeface="Helvetica"/>
                </a:rPr>
                <a:t>No cut on data</a:t>
              </a:r>
            </a:p>
          </p:txBody>
        </p:sp>
        <p:sp>
          <p:nvSpPr>
            <p:cNvPr id="217" name="TextBox 216">
              <a:extLst>
                <a:ext uri="{FF2B5EF4-FFF2-40B4-BE49-F238E27FC236}">
                  <a16:creationId xmlns:a16="http://schemas.microsoft.com/office/drawing/2014/main" id="{EFE08042-ABBA-7545-9162-2C47E99EA537}"/>
                </a:ext>
              </a:extLst>
            </p:cNvPr>
            <p:cNvSpPr txBox="1"/>
            <p:nvPr/>
          </p:nvSpPr>
          <p:spPr>
            <a:xfrm>
              <a:off x="3958400" y="1553283"/>
              <a:ext cx="3233679" cy="379591"/>
            </a:xfrm>
            <a:prstGeom prst="rect">
              <a:avLst/>
            </a:prstGeom>
            <a:solidFill>
              <a:schemeClr val="bg1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t">
              <a:spAutoFit/>
            </a:bodyPr>
            <a:lstStyle/>
            <a:p>
              <a:pPr marL="0" marR="0" indent="0" algn="l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it-IT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"/>
                  <a:ea typeface="Helvetica"/>
                  <a:cs typeface="Helvetica"/>
                  <a:sym typeface="Helvetica"/>
                </a:rPr>
                <a:t>TOF test with Sr-90 source</a:t>
              </a:r>
            </a:p>
          </p:txBody>
        </p:sp>
        <p:sp>
          <p:nvSpPr>
            <p:cNvPr id="218" name="TextBox 217">
              <a:extLst>
                <a:ext uri="{FF2B5EF4-FFF2-40B4-BE49-F238E27FC236}">
                  <a16:creationId xmlns:a16="http://schemas.microsoft.com/office/drawing/2014/main" id="{39E04B66-883B-1844-BDAE-0AF577DDCD28}"/>
                </a:ext>
              </a:extLst>
            </p:cNvPr>
            <p:cNvSpPr txBox="1"/>
            <p:nvPr/>
          </p:nvSpPr>
          <p:spPr>
            <a:xfrm rot="1546163">
              <a:off x="5353626" y="2429175"/>
              <a:ext cx="1862442" cy="4719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t">
              <a:spAutoFit/>
            </a:bodyPr>
            <a:lstStyle/>
            <a:p>
              <a:pPr marL="0" marR="0" indent="0" algn="l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it-IT" sz="2400" b="0" i="0" u="none" strike="noStrike" cap="none" spc="0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  <a:uFillTx/>
                  <a:latin typeface="Helvetica"/>
                  <a:ea typeface="Helvetica"/>
                  <a:cs typeface="Helvetica"/>
                  <a:sym typeface="Helvetica"/>
                </a:rPr>
                <a:t>Preliminary</a:t>
              </a:r>
            </a:p>
          </p:txBody>
        </p:sp>
      </p:grpSp>
      <p:sp>
        <p:nvSpPr>
          <p:cNvPr id="221" name="TextBox 220">
            <a:extLst>
              <a:ext uri="{FF2B5EF4-FFF2-40B4-BE49-F238E27FC236}">
                <a16:creationId xmlns:a16="http://schemas.microsoft.com/office/drawing/2014/main" id="{66B19112-4681-7446-8553-2D63B92B25EF}"/>
              </a:ext>
            </a:extLst>
          </p:cNvPr>
          <p:cNvSpPr txBox="1"/>
          <p:nvPr/>
        </p:nvSpPr>
        <p:spPr>
          <a:xfrm>
            <a:off x="1768546" y="1828861"/>
            <a:ext cx="92172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t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it-IT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rPr>
              <a:t>Thr: 1050 e</a:t>
            </a:r>
            <a:r>
              <a:rPr kumimoji="0" lang="it-IT" sz="1200" b="0" i="0" u="none" strike="noStrike" cap="none" spc="0" normalizeH="0" baseline="3000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rPr>
              <a:t>-</a:t>
            </a:r>
          </a:p>
        </p:txBody>
      </p:sp>
      <p:sp>
        <p:nvSpPr>
          <p:cNvPr id="222" name="TextBox 221">
            <a:extLst>
              <a:ext uri="{FF2B5EF4-FFF2-40B4-BE49-F238E27FC236}">
                <a16:creationId xmlns:a16="http://schemas.microsoft.com/office/drawing/2014/main" id="{91A57BFB-FF8D-EA43-A381-23C7A8B5268C}"/>
              </a:ext>
            </a:extLst>
          </p:cNvPr>
          <p:cNvSpPr txBox="1"/>
          <p:nvPr/>
        </p:nvSpPr>
        <p:spPr>
          <a:xfrm>
            <a:off x="2157817" y="2962062"/>
            <a:ext cx="836768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t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it-IT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rPr>
              <a:t>Thr: 920 e</a:t>
            </a:r>
            <a:r>
              <a:rPr kumimoji="0" lang="it-IT" sz="1200" b="0" i="0" u="none" strike="noStrike" cap="none" spc="0" normalizeH="0" baseline="3000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rPr>
              <a:t>-</a:t>
            </a:r>
          </a:p>
        </p:txBody>
      </p:sp>
      <p:sp>
        <p:nvSpPr>
          <p:cNvPr id="223" name="TextBox 222">
            <a:extLst>
              <a:ext uri="{FF2B5EF4-FFF2-40B4-BE49-F238E27FC236}">
                <a16:creationId xmlns:a16="http://schemas.microsoft.com/office/drawing/2014/main" id="{4E64465A-F21E-6F43-BF9A-BFE4B2D248E4}"/>
              </a:ext>
            </a:extLst>
          </p:cNvPr>
          <p:cNvSpPr txBox="1"/>
          <p:nvPr/>
        </p:nvSpPr>
        <p:spPr>
          <a:xfrm>
            <a:off x="3041471" y="3125701"/>
            <a:ext cx="836768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t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it-IT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rPr>
              <a:t>Thr: 600 e</a:t>
            </a:r>
            <a:r>
              <a:rPr kumimoji="0" lang="it-IT" sz="1200" b="0" i="0" u="none" strike="noStrike" cap="none" spc="0" normalizeH="0" baseline="3000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rPr>
              <a:t>-</a:t>
            </a:r>
          </a:p>
        </p:txBody>
      </p:sp>
      <p:sp>
        <p:nvSpPr>
          <p:cNvPr id="224" name="TextBox 223">
            <a:extLst>
              <a:ext uri="{FF2B5EF4-FFF2-40B4-BE49-F238E27FC236}">
                <a16:creationId xmlns:a16="http://schemas.microsoft.com/office/drawing/2014/main" id="{14CCCD74-857A-734C-A9C3-2A63B39D3A4A}"/>
              </a:ext>
            </a:extLst>
          </p:cNvPr>
          <p:cNvSpPr txBox="1"/>
          <p:nvPr/>
        </p:nvSpPr>
        <p:spPr>
          <a:xfrm>
            <a:off x="6065651" y="3360990"/>
            <a:ext cx="836768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t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it-IT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rPr>
              <a:t>Thr: 570 e</a:t>
            </a:r>
            <a:r>
              <a:rPr kumimoji="0" lang="it-IT" sz="1200" b="0" i="0" u="none" strike="noStrike" cap="none" spc="0" normalizeH="0" baseline="3000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rPr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3961313441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7EB331-D65D-4F2E-BB00-79305943DA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R&amp;D in progress at the University of Geneva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63E9115-FB89-4018-A7D1-6710EAD64748}"/>
              </a:ext>
            </a:extLst>
          </p:cNvPr>
          <p:cNvSpPr txBox="1"/>
          <p:nvPr/>
        </p:nvSpPr>
        <p:spPr>
          <a:xfrm>
            <a:off x="567464" y="1118625"/>
            <a:ext cx="11295117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MONOLITH Project: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ERC advanced for the development of monolithic silicon pixel sensors in SiGe BiCMOS with picosecond time resolution. Sensor design based on PicoAD concept of the University of Geneva.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r>
              <a:rPr lang="en-US" sz="2400" b="1" dirty="0"/>
              <a:t>FASER 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SNSF project to build of a new pre-shower module for FASER experiment at LHC based on monolithic pixels in SiGe BiCMOS with very large dynamic range, 100 µm pixel size and 100ps time resolution.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r>
              <a:rPr lang="en-US" sz="2400" b="1" dirty="0"/>
              <a:t>100 µPET: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SNSF project to build a small animal PET scanner with 100 µm resolution based on monolithic silicon pixel sensors in SiGe BiCMOS.</a:t>
            </a:r>
          </a:p>
        </p:txBody>
      </p:sp>
    </p:spTree>
    <p:extLst>
      <p:ext uri="{BB962C8B-B14F-4D97-AF65-F5344CB8AC3E}">
        <p14:creationId xmlns:p14="http://schemas.microsoft.com/office/powerpoint/2010/main" val="2380253263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DC0870-4917-CE44-9D17-E625EFD666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sz="3600" dirty="0"/>
              <a:t>Conclusions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279B214-D541-CE41-A2BA-740CA9775A7F}"/>
              </a:ext>
            </a:extLst>
          </p:cNvPr>
          <p:cNvSpPr txBox="1"/>
          <p:nvPr/>
        </p:nvSpPr>
        <p:spPr>
          <a:xfrm>
            <a:off x="402467" y="942432"/>
            <a:ext cx="11589508" cy="6753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2800" dirty="0"/>
              <a:t>4D tracking based on internal gain is a very young development </a:t>
            </a:r>
          </a:p>
          <a:p>
            <a:pPr marL="342900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2800" dirty="0"/>
              <a:t>Presently, the first 2 large timing layers are being built</a:t>
            </a:r>
          </a:p>
          <a:p>
            <a:pPr marL="342900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2800" dirty="0"/>
              <a:t>Intense R&amp;D in many aspects, many new experiments are planning to have a flavor of 4D tracking</a:t>
            </a:r>
          </a:p>
          <a:p>
            <a:pPr marL="342900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2800" dirty="0"/>
              <a:t>Possible to achieve excellent position and time resolutions</a:t>
            </a:r>
          </a:p>
          <a:p>
            <a:pPr marL="342900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2800" dirty="0"/>
              <a:t>Each experiment is different in term of requirements (material budget, fluence, resolutions, </a:t>
            </a:r>
            <a:r>
              <a:rPr lang="en-US" sz="2800" dirty="0" err="1"/>
              <a:t>etc</a:t>
            </a:r>
            <a:r>
              <a:rPr lang="en-US" sz="2800" dirty="0"/>
              <a:t>): there is not a fit-all design</a:t>
            </a:r>
          </a:p>
          <a:p>
            <a:pPr marL="342900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endParaRPr lang="en-US" sz="2800" dirty="0"/>
          </a:p>
          <a:p>
            <a:pPr>
              <a:lnSpc>
                <a:spcPct val="130000"/>
              </a:lnSpc>
            </a:pPr>
            <a:r>
              <a:rPr lang="en-US" sz="2800" b="1" dirty="0"/>
              <a:t>Very difficult to improve from 30 ps to 10 ps per hit</a:t>
            </a:r>
          </a:p>
          <a:p>
            <a:pPr>
              <a:lnSpc>
                <a:spcPct val="130000"/>
              </a:lnSpc>
            </a:pPr>
            <a:endParaRPr lang="en-US" sz="2800" dirty="0"/>
          </a:p>
          <a:p>
            <a:pPr>
              <a:lnSpc>
                <a:spcPct val="130000"/>
              </a:lnSpc>
            </a:pPr>
            <a:endParaRPr lang="en-IT" sz="2800" dirty="0"/>
          </a:p>
        </p:txBody>
      </p:sp>
    </p:spTree>
    <p:extLst>
      <p:ext uri="{BB962C8B-B14F-4D97-AF65-F5344CB8AC3E}">
        <p14:creationId xmlns:p14="http://schemas.microsoft.com/office/powerpoint/2010/main" val="243607253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3CC3958-32D7-C54E-9E0C-734BE188A84B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273269" y="939496"/>
            <a:ext cx="10236840" cy="761713"/>
          </a:xfrm>
          <a:prstGeom prst="rect">
            <a:avLst/>
          </a:prstGeom>
        </p:spPr>
        <p:txBody>
          <a:bodyPr vert="horz" anchor="t"/>
          <a:lstStyle/>
          <a:p>
            <a:r>
              <a:rPr lang="en-GB" sz="3200" b="1" dirty="0">
                <a:solidFill>
                  <a:schemeClr val="tx1"/>
                </a:solidFill>
              </a:rPr>
              <a:t>4D tracking – sensors with internal gain</a:t>
            </a:r>
          </a:p>
        </p:txBody>
      </p:sp>
      <p:sp>
        <p:nvSpPr>
          <p:cNvPr id="5" name="Titolo 1">
            <a:extLst>
              <a:ext uri="{FF2B5EF4-FFF2-40B4-BE49-F238E27FC236}">
                <a16:creationId xmlns:a16="http://schemas.microsoft.com/office/drawing/2014/main" id="{24616B42-F9EE-F047-822B-26A9264FB97C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681038"/>
          </a:xfrm>
          <a:prstGeom prst="rect">
            <a:avLst/>
          </a:prstGeom>
        </p:spPr>
        <p:txBody>
          <a:bodyPr vert="horz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GB" sz="3200" b="1"/>
          </a:p>
        </p:txBody>
      </p:sp>
      <p:sp>
        <p:nvSpPr>
          <p:cNvPr id="9" name="Rettangolo con angoli arrotondati 6">
            <a:extLst>
              <a:ext uri="{FF2B5EF4-FFF2-40B4-BE49-F238E27FC236}">
                <a16:creationId xmlns:a16="http://schemas.microsoft.com/office/drawing/2014/main" id="{ADB0300D-1A3A-6048-80BB-07ED58E59792}"/>
              </a:ext>
            </a:extLst>
          </p:cNvPr>
          <p:cNvSpPr/>
          <p:nvPr/>
        </p:nvSpPr>
        <p:spPr>
          <a:xfrm>
            <a:off x="1681891" y="1973043"/>
            <a:ext cx="2316283" cy="84908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GB" sz="1600" b="1">
                <a:solidFill>
                  <a:schemeClr val="tx1"/>
                </a:solidFill>
              </a:rPr>
              <a:t>With avalanche gain</a:t>
            </a:r>
          </a:p>
        </p:txBody>
      </p:sp>
      <p:sp>
        <p:nvSpPr>
          <p:cNvPr id="11" name="Rettangolo con angoli arrotondati 8">
            <a:extLst>
              <a:ext uri="{FF2B5EF4-FFF2-40B4-BE49-F238E27FC236}">
                <a16:creationId xmlns:a16="http://schemas.microsoft.com/office/drawing/2014/main" id="{FFC8E473-D8D4-AE47-BEFD-ACB63807C4D3}"/>
              </a:ext>
            </a:extLst>
          </p:cNvPr>
          <p:cNvSpPr/>
          <p:nvPr/>
        </p:nvSpPr>
        <p:spPr>
          <a:xfrm>
            <a:off x="899295" y="3376895"/>
            <a:ext cx="2015412" cy="84908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GB" sz="1600" b="1">
                <a:solidFill>
                  <a:schemeClr val="tx1"/>
                </a:solidFill>
              </a:rPr>
              <a:t>Low-gain mode (LGADs)</a:t>
            </a:r>
          </a:p>
        </p:txBody>
      </p:sp>
      <p:cxnSp>
        <p:nvCxnSpPr>
          <p:cNvPr id="20" name="Connettore diritto 18">
            <a:extLst>
              <a:ext uri="{FF2B5EF4-FFF2-40B4-BE49-F238E27FC236}">
                <a16:creationId xmlns:a16="http://schemas.microsoft.com/office/drawing/2014/main" id="{5437CC8A-D024-A449-9FE0-182FFBF14DE0}"/>
              </a:ext>
            </a:extLst>
          </p:cNvPr>
          <p:cNvCxnSpPr>
            <a:cxnSpLocks/>
            <a:stCxn id="9" idx="2"/>
            <a:endCxn id="11" idx="0"/>
          </p:cNvCxnSpPr>
          <p:nvPr/>
        </p:nvCxnSpPr>
        <p:spPr>
          <a:xfrm flipH="1">
            <a:off x="1907001" y="2822128"/>
            <a:ext cx="933032" cy="554767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ttangolo con angoli arrotondati 10">
            <a:extLst>
              <a:ext uri="{FF2B5EF4-FFF2-40B4-BE49-F238E27FC236}">
                <a16:creationId xmlns:a16="http://schemas.microsoft.com/office/drawing/2014/main" id="{BB7D5AC3-FC6F-3F4D-BFE4-6622092DC1C7}"/>
              </a:ext>
            </a:extLst>
          </p:cNvPr>
          <p:cNvSpPr/>
          <p:nvPr/>
        </p:nvSpPr>
        <p:spPr>
          <a:xfrm>
            <a:off x="88568" y="5564386"/>
            <a:ext cx="1403298" cy="84908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GB" sz="1600" b="1">
                <a:solidFill>
                  <a:schemeClr val="tx1"/>
                </a:solidFill>
              </a:rPr>
              <a:t>DC-coupled</a:t>
            </a:r>
          </a:p>
        </p:txBody>
      </p:sp>
      <p:sp>
        <p:nvSpPr>
          <p:cNvPr id="14" name="Rettangolo con angoli arrotondati 11">
            <a:extLst>
              <a:ext uri="{FF2B5EF4-FFF2-40B4-BE49-F238E27FC236}">
                <a16:creationId xmlns:a16="http://schemas.microsoft.com/office/drawing/2014/main" id="{5ACA3A74-2CE1-FA4F-A84C-5B0D1E0BA8B0}"/>
              </a:ext>
            </a:extLst>
          </p:cNvPr>
          <p:cNvSpPr/>
          <p:nvPr/>
        </p:nvSpPr>
        <p:spPr>
          <a:xfrm>
            <a:off x="2809748" y="5564386"/>
            <a:ext cx="1428478" cy="84908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GB" sz="1600" b="1">
                <a:solidFill>
                  <a:schemeClr val="tx1"/>
                </a:solidFill>
              </a:rPr>
              <a:t>AC-coupled</a:t>
            </a:r>
          </a:p>
        </p:txBody>
      </p:sp>
      <p:cxnSp>
        <p:nvCxnSpPr>
          <p:cNvPr id="22" name="Connettore diritto 23">
            <a:extLst>
              <a:ext uri="{FF2B5EF4-FFF2-40B4-BE49-F238E27FC236}">
                <a16:creationId xmlns:a16="http://schemas.microsoft.com/office/drawing/2014/main" id="{829FE6F6-BE5C-B54A-AA0D-A3A8DE88D664}"/>
              </a:ext>
            </a:extLst>
          </p:cNvPr>
          <p:cNvCxnSpPr>
            <a:cxnSpLocks/>
            <a:stCxn id="11" idx="2"/>
            <a:endCxn id="13" idx="0"/>
          </p:cNvCxnSpPr>
          <p:nvPr/>
        </p:nvCxnSpPr>
        <p:spPr>
          <a:xfrm flipH="1">
            <a:off x="790217" y="4225980"/>
            <a:ext cx="1116784" cy="1338406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ttore diritto 25">
            <a:extLst>
              <a:ext uri="{FF2B5EF4-FFF2-40B4-BE49-F238E27FC236}">
                <a16:creationId xmlns:a16="http://schemas.microsoft.com/office/drawing/2014/main" id="{3FDBFE55-F195-264B-A32F-E4F6155415A9}"/>
              </a:ext>
            </a:extLst>
          </p:cNvPr>
          <p:cNvCxnSpPr>
            <a:cxnSpLocks/>
            <a:stCxn id="11" idx="2"/>
            <a:endCxn id="37" idx="1"/>
          </p:cNvCxnSpPr>
          <p:nvPr/>
        </p:nvCxnSpPr>
        <p:spPr>
          <a:xfrm>
            <a:off x="1907001" y="4225980"/>
            <a:ext cx="609280" cy="554764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ttore diritto 25">
            <a:extLst>
              <a:ext uri="{FF2B5EF4-FFF2-40B4-BE49-F238E27FC236}">
                <a16:creationId xmlns:a16="http://schemas.microsoft.com/office/drawing/2014/main" id="{D7AF6140-90D9-BF4A-B811-AA75FBAD6333}"/>
              </a:ext>
            </a:extLst>
          </p:cNvPr>
          <p:cNvCxnSpPr>
            <a:cxnSpLocks/>
            <a:stCxn id="11" idx="2"/>
            <a:endCxn id="46" idx="0"/>
          </p:cNvCxnSpPr>
          <p:nvPr/>
        </p:nvCxnSpPr>
        <p:spPr>
          <a:xfrm>
            <a:off x="1907001" y="4225980"/>
            <a:ext cx="243806" cy="1338406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ttangolo con angoli arrotondati 14">
            <a:extLst>
              <a:ext uri="{FF2B5EF4-FFF2-40B4-BE49-F238E27FC236}">
                <a16:creationId xmlns:a16="http://schemas.microsoft.com/office/drawing/2014/main" id="{C103F2E0-D272-7A46-BA15-DB99374DA42F}"/>
              </a:ext>
            </a:extLst>
          </p:cNvPr>
          <p:cNvSpPr/>
          <p:nvPr/>
        </p:nvSpPr>
        <p:spPr>
          <a:xfrm>
            <a:off x="1609962" y="5564386"/>
            <a:ext cx="1081690" cy="84908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GB" sz="1600" b="1">
                <a:solidFill>
                  <a:schemeClr val="tx1"/>
                </a:solidFill>
              </a:rPr>
              <a:t>BiCMOS</a:t>
            </a:r>
          </a:p>
          <a:p>
            <a:pPr algn="ctr"/>
            <a:r>
              <a:rPr lang="en-GB" sz="1600" b="1">
                <a:solidFill>
                  <a:schemeClr val="tx1"/>
                </a:solidFill>
              </a:rPr>
              <a:t>(SiGe)</a:t>
            </a:r>
          </a:p>
        </p:txBody>
      </p:sp>
      <p:sp>
        <p:nvSpPr>
          <p:cNvPr id="37" name="Rettangolo con angoli arrotondati 8">
            <a:extLst>
              <a:ext uri="{FF2B5EF4-FFF2-40B4-BE49-F238E27FC236}">
                <a16:creationId xmlns:a16="http://schemas.microsoft.com/office/drawing/2014/main" id="{F7EC29A9-14D3-FC4D-A803-3B6B56C1BF7F}"/>
              </a:ext>
            </a:extLst>
          </p:cNvPr>
          <p:cNvSpPr/>
          <p:nvPr/>
        </p:nvSpPr>
        <p:spPr>
          <a:xfrm>
            <a:off x="2516281" y="4356201"/>
            <a:ext cx="2015412" cy="84908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GB" sz="1600" b="1" dirty="0">
                <a:solidFill>
                  <a:schemeClr val="tx1"/>
                </a:solidFill>
              </a:rPr>
              <a:t>Resistive readout</a:t>
            </a:r>
          </a:p>
        </p:txBody>
      </p:sp>
      <p:cxnSp>
        <p:nvCxnSpPr>
          <p:cNvPr id="45" name="Connettore diritto 25">
            <a:extLst>
              <a:ext uri="{FF2B5EF4-FFF2-40B4-BE49-F238E27FC236}">
                <a16:creationId xmlns:a16="http://schemas.microsoft.com/office/drawing/2014/main" id="{9FE71E37-A3C8-0F45-BF51-9944A0BF4E1D}"/>
              </a:ext>
            </a:extLst>
          </p:cNvPr>
          <p:cNvCxnSpPr>
            <a:cxnSpLocks/>
            <a:stCxn id="37" idx="2"/>
            <a:endCxn id="14" idx="0"/>
          </p:cNvCxnSpPr>
          <p:nvPr/>
        </p:nvCxnSpPr>
        <p:spPr>
          <a:xfrm>
            <a:off x="3523987" y="5205286"/>
            <a:ext cx="0" cy="359100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tangle 60">
            <a:extLst>
              <a:ext uri="{FF2B5EF4-FFF2-40B4-BE49-F238E27FC236}">
                <a16:creationId xmlns:a16="http://schemas.microsoft.com/office/drawing/2014/main" id="{0078E557-8191-664C-A70F-8486AFEE2F80}"/>
              </a:ext>
            </a:extLst>
          </p:cNvPr>
          <p:cNvSpPr/>
          <p:nvPr/>
        </p:nvSpPr>
        <p:spPr>
          <a:xfrm>
            <a:off x="5021971" y="1981671"/>
            <a:ext cx="6819430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 dirty="0">
                <a:solidFill>
                  <a:schemeClr val="accent1"/>
                </a:solidFill>
              </a:rPr>
              <a:t>First design innovation: low gain avalanche diode (LGAD)</a:t>
            </a:r>
          </a:p>
          <a:p>
            <a:pPr lvl="1">
              <a:lnSpc>
                <a:spcPct val="130000"/>
              </a:lnSpc>
            </a:pPr>
            <a:r>
              <a:rPr lang="en-US" dirty="0"/>
              <a:t>==&gt; ~ 20 gain, thin sensors, large signals, large </a:t>
            </a:r>
            <a:r>
              <a:rPr lang="en-US" dirty="0" err="1"/>
              <a:t>dV</a:t>
            </a:r>
            <a:r>
              <a:rPr lang="en-US" dirty="0"/>
              <a:t>/dt</a:t>
            </a:r>
          </a:p>
          <a:p>
            <a:pPr marL="742950" lvl="1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dirty="0"/>
              <a:t>Excellent timing resolution (~ 30 ps), not so good spatial resolution (pixel/sqrt(12))</a:t>
            </a:r>
          </a:p>
          <a:p>
            <a:pPr marL="742950" lvl="1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endParaRPr lang="en-US" sz="1600" b="1" dirty="0">
              <a:solidFill>
                <a:schemeClr val="accent1"/>
              </a:solidFill>
            </a:endParaRPr>
          </a:p>
          <a:p>
            <a:pPr marL="742950" lvl="1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endParaRPr lang="en-US" sz="1600" dirty="0">
              <a:sym typeface="Wingdings" pitchFamily="2" charset="2"/>
            </a:endParaRPr>
          </a:p>
          <a:p>
            <a:pPr marL="742950" lvl="1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endParaRPr lang="en-US" sz="1600" dirty="0">
              <a:sym typeface="Wingdings" pitchFamily="2" charset="2"/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7112FB71-B838-8C4E-A1F0-0D653DD1D112}"/>
              </a:ext>
            </a:extLst>
          </p:cNvPr>
          <p:cNvSpPr/>
          <p:nvPr/>
        </p:nvSpPr>
        <p:spPr>
          <a:xfrm>
            <a:off x="4990972" y="3531820"/>
            <a:ext cx="7268187" cy="18539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 dirty="0">
                <a:solidFill>
                  <a:schemeClr val="accent1"/>
                </a:solidFill>
              </a:rPr>
              <a:t>Second design innovation: resistive read-out </a:t>
            </a:r>
            <a:r>
              <a:rPr lang="en-US" b="1" dirty="0">
                <a:solidFill>
                  <a:schemeClr val="accent1"/>
                </a:solidFill>
                <a:sym typeface="Wingdings" pitchFamily="2" charset="2"/>
              </a:rPr>
              <a:t>(joining RPC, GEM..)</a:t>
            </a:r>
          </a:p>
          <a:p>
            <a:pPr lvl="1">
              <a:lnSpc>
                <a:spcPct val="130000"/>
              </a:lnSpc>
            </a:pPr>
            <a:r>
              <a:rPr lang="en-US" dirty="0">
                <a:sym typeface="Wingdings" pitchFamily="2" charset="2"/>
              </a:rPr>
              <a:t>==&gt; Spread the signal over many pads while maintaining good efficiency (due to internal gain)</a:t>
            </a:r>
          </a:p>
          <a:p>
            <a:pPr marL="742950" lvl="1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dirty="0"/>
              <a:t>Excellent position  and timing resolutions (&lt;5 um, ~ 30 </a:t>
            </a:r>
            <a:r>
              <a:rPr lang="en-US" dirty="0" err="1"/>
              <a:t>ps</a:t>
            </a:r>
            <a:r>
              <a:rPr lang="en-US" dirty="0"/>
              <a:t>)</a:t>
            </a:r>
            <a:endParaRPr lang="en-US" dirty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30685072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6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>
            <a:extLst>
              <a:ext uri="{FF2B5EF4-FFF2-40B4-BE49-F238E27FC236}">
                <a16:creationId xmlns:a16="http://schemas.microsoft.com/office/drawing/2014/main" id="{E1199A28-380B-C349-B9D0-AA58F942431F}"/>
              </a:ext>
            </a:extLst>
          </p:cNvPr>
          <p:cNvSpPr txBox="1"/>
          <p:nvPr/>
        </p:nvSpPr>
        <p:spPr>
          <a:xfrm>
            <a:off x="912684" y="1446765"/>
            <a:ext cx="9791133" cy="1480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x-none" sz="2400" dirty="0"/>
              <a:t>By “</a:t>
            </a:r>
            <a:r>
              <a:rPr lang="x-none" sz="2400" b="1" dirty="0"/>
              <a:t>4D tracking</a:t>
            </a:r>
            <a:r>
              <a:rPr lang="x-none" sz="2400" dirty="0"/>
              <a:t>” we mean the process of</a:t>
            </a:r>
            <a:r>
              <a:rPr lang="en-US" sz="2400" dirty="0"/>
              <a:t> </a:t>
            </a:r>
            <a:r>
              <a:rPr lang="x-none" sz="2400" dirty="0"/>
              <a:t>assigning a space and a time coordinate to a hit.</a:t>
            </a:r>
          </a:p>
          <a:p>
            <a:pPr algn="ctr">
              <a:lnSpc>
                <a:spcPct val="130000"/>
              </a:lnSpc>
            </a:pPr>
            <a:endParaRPr lang="x-none" sz="2400" dirty="0"/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15ED7F84-950C-E947-B225-5B9EB47EF07D}"/>
              </a:ext>
            </a:extLst>
          </p:cNvPr>
          <p:cNvGrpSpPr/>
          <p:nvPr/>
        </p:nvGrpSpPr>
        <p:grpSpPr>
          <a:xfrm>
            <a:off x="406235" y="3569839"/>
            <a:ext cx="9965073" cy="2366417"/>
            <a:chOff x="409589" y="3731294"/>
            <a:chExt cx="9965073" cy="2366417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B1F55FB0-5A61-4D45-BC7E-0AE73789E4EF}"/>
                </a:ext>
              </a:extLst>
            </p:cNvPr>
            <p:cNvSpPr/>
            <p:nvPr/>
          </p:nvSpPr>
          <p:spPr>
            <a:xfrm>
              <a:off x="409589" y="3731294"/>
              <a:ext cx="6487884" cy="16957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2000" b="1" dirty="0"/>
                <a:t>Timing can be available at different levels of the event reconstruction:</a:t>
              </a:r>
            </a:p>
            <a:p>
              <a:pPr>
                <a:lnSpc>
                  <a:spcPct val="130000"/>
                </a:lnSpc>
              </a:pPr>
              <a:endParaRPr lang="en-US" sz="2000" dirty="0"/>
            </a:p>
            <a:p>
              <a:pPr marL="342900" indent="-342900">
                <a:lnSpc>
                  <a:spcPct val="150000"/>
                </a:lnSpc>
                <a:buFontTx/>
                <a:buAutoNum type="arabicParenR"/>
              </a:pPr>
              <a:r>
                <a:rPr lang="en-US" sz="2000" dirty="0"/>
                <a:t>Timing in a single point (timing layer ATLAS,CMS)</a:t>
              </a: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5B108264-5CF4-4740-960B-4984733BDE3E}"/>
                </a:ext>
              </a:extLst>
            </p:cNvPr>
            <p:cNvSpPr/>
            <p:nvPr/>
          </p:nvSpPr>
          <p:spPr>
            <a:xfrm>
              <a:off x="8214662" y="3937711"/>
              <a:ext cx="2160000" cy="2160000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 dirty="0">
                <a:solidFill>
                  <a:schemeClr val="tx1"/>
                </a:solidFill>
              </a:endParaRPr>
            </a:p>
          </p:txBody>
        </p: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F9F56508-AA58-5E4B-BEB3-09ED9E4571DC}"/>
                </a:ext>
              </a:extLst>
            </p:cNvPr>
            <p:cNvGrpSpPr/>
            <p:nvPr/>
          </p:nvGrpSpPr>
          <p:grpSpPr>
            <a:xfrm>
              <a:off x="8394662" y="4117711"/>
              <a:ext cx="1800000" cy="1800000"/>
              <a:chOff x="8394662" y="4117711"/>
              <a:chExt cx="1800000" cy="1800000"/>
            </a:xfrm>
          </p:grpSpPr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8A7B4BEB-E44C-0A42-BC19-147832065692}"/>
                  </a:ext>
                </a:extLst>
              </p:cNvPr>
              <p:cNvSpPr/>
              <p:nvPr/>
            </p:nvSpPr>
            <p:spPr>
              <a:xfrm>
                <a:off x="8394662" y="4117711"/>
                <a:ext cx="1800000" cy="1800000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x-none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B8A0F023-69A8-4749-9469-76D7460A3B64}"/>
                  </a:ext>
                </a:extLst>
              </p:cNvPr>
              <p:cNvSpPr/>
              <p:nvPr/>
            </p:nvSpPr>
            <p:spPr>
              <a:xfrm>
                <a:off x="8574662" y="4297711"/>
                <a:ext cx="1440000" cy="1440000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x-none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83C97273-E965-3248-92C8-5BD5698B3B60}"/>
                  </a:ext>
                </a:extLst>
              </p:cNvPr>
              <p:cNvSpPr/>
              <p:nvPr/>
            </p:nvSpPr>
            <p:spPr>
              <a:xfrm>
                <a:off x="8754662" y="4477711"/>
                <a:ext cx="1080000" cy="1080000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x-none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676DD290-DA45-EE45-95D4-A0A5347EC2E6}"/>
                  </a:ext>
                </a:extLst>
              </p:cNvPr>
              <p:cNvSpPr/>
              <p:nvPr/>
            </p:nvSpPr>
            <p:spPr>
              <a:xfrm>
                <a:off x="9114662" y="4837711"/>
                <a:ext cx="360000" cy="360000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x-none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61B79505-B117-3140-8898-984E41BBE113}"/>
                  </a:ext>
                </a:extLst>
              </p:cNvPr>
              <p:cNvSpPr/>
              <p:nvPr/>
            </p:nvSpPr>
            <p:spPr>
              <a:xfrm>
                <a:off x="8934662" y="4657711"/>
                <a:ext cx="720000" cy="720000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x-none" dirty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0C53A745-4194-0B41-956B-F164A3FF200E}"/>
              </a:ext>
            </a:extLst>
          </p:cNvPr>
          <p:cNvGrpSpPr/>
          <p:nvPr/>
        </p:nvGrpSpPr>
        <p:grpSpPr>
          <a:xfrm>
            <a:off x="427716" y="4130394"/>
            <a:ext cx="9583592" cy="1579211"/>
            <a:chOff x="431070" y="4297711"/>
            <a:chExt cx="9583592" cy="1579211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AB3272FC-9FE2-8E4E-9040-1B8B14BA44EC}"/>
                </a:ext>
              </a:extLst>
            </p:cNvPr>
            <p:cNvSpPr/>
            <p:nvPr/>
          </p:nvSpPr>
          <p:spPr>
            <a:xfrm>
              <a:off x="431070" y="5381465"/>
              <a:ext cx="6096000" cy="49545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342900" indent="-342900">
                <a:lnSpc>
                  <a:spcPct val="150000"/>
                </a:lnSpc>
                <a:buFont typeface="+mj-lt"/>
                <a:buAutoNum type="arabicParenR" startAt="2"/>
              </a:pPr>
              <a:r>
                <a:rPr lang="en-US" sz="2000" dirty="0"/>
                <a:t>Timing at some points along the track</a:t>
              </a:r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C7FA50F4-B78D-6947-9014-10FB1E5D2BD3}"/>
                </a:ext>
              </a:extLst>
            </p:cNvPr>
            <p:cNvGrpSpPr/>
            <p:nvPr/>
          </p:nvGrpSpPr>
          <p:grpSpPr>
            <a:xfrm>
              <a:off x="8574662" y="4297711"/>
              <a:ext cx="1440000" cy="1440000"/>
              <a:chOff x="8574662" y="4297711"/>
              <a:chExt cx="1440000" cy="1440000"/>
            </a:xfrm>
          </p:grpSpPr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F209C912-AB86-B746-A49A-F8AC7FC11D4B}"/>
                  </a:ext>
                </a:extLst>
              </p:cNvPr>
              <p:cNvSpPr/>
              <p:nvPr/>
            </p:nvSpPr>
            <p:spPr>
              <a:xfrm>
                <a:off x="8574662" y="4297711"/>
                <a:ext cx="1440000" cy="1440000"/>
              </a:xfrm>
              <a:prstGeom prst="ellipse">
                <a:avLst/>
              </a:prstGeom>
              <a:noFill/>
              <a:ln w="412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x-none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63687393-2A31-B44D-9931-C42D9A3BD4E9}"/>
                  </a:ext>
                </a:extLst>
              </p:cNvPr>
              <p:cNvSpPr/>
              <p:nvPr/>
            </p:nvSpPr>
            <p:spPr>
              <a:xfrm>
                <a:off x="8934662" y="4657711"/>
                <a:ext cx="720000" cy="720000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x-none" dirty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B2FCB019-19A5-404E-B698-02459DD838F2}"/>
              </a:ext>
            </a:extLst>
          </p:cNvPr>
          <p:cNvGrpSpPr/>
          <p:nvPr/>
        </p:nvGrpSpPr>
        <p:grpSpPr>
          <a:xfrm>
            <a:off x="406235" y="3949091"/>
            <a:ext cx="9790235" cy="2230611"/>
            <a:chOff x="404427" y="4117711"/>
            <a:chExt cx="9790235" cy="2230611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7DBDC1B7-20BD-694F-AD4E-A2AE86D56D26}"/>
                </a:ext>
              </a:extLst>
            </p:cNvPr>
            <p:cNvSpPr/>
            <p:nvPr/>
          </p:nvSpPr>
          <p:spPr>
            <a:xfrm>
              <a:off x="404427" y="5852865"/>
              <a:ext cx="5069016" cy="49545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342900" indent="-342900">
                <a:lnSpc>
                  <a:spcPct val="150000"/>
                </a:lnSpc>
                <a:buFont typeface="+mj-lt"/>
                <a:buAutoNum type="arabicParenR" startAt="3"/>
              </a:pPr>
              <a:r>
                <a:rPr lang="en-US" sz="2000" dirty="0"/>
                <a:t>Timing at each point along the track</a:t>
              </a:r>
            </a:p>
          </p:txBody>
        </p: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194D849D-8D3E-7F4B-A1B0-FC4087A29EF4}"/>
                </a:ext>
              </a:extLst>
            </p:cNvPr>
            <p:cNvGrpSpPr/>
            <p:nvPr/>
          </p:nvGrpSpPr>
          <p:grpSpPr>
            <a:xfrm>
              <a:off x="8394662" y="4117711"/>
              <a:ext cx="1800000" cy="1800000"/>
              <a:chOff x="8394662" y="4117711"/>
              <a:chExt cx="1800000" cy="1800000"/>
            </a:xfrm>
          </p:grpSpPr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5615E991-409F-8B4E-8E5B-10DAC84FED2E}"/>
                  </a:ext>
                </a:extLst>
              </p:cNvPr>
              <p:cNvSpPr/>
              <p:nvPr/>
            </p:nvSpPr>
            <p:spPr>
              <a:xfrm>
                <a:off x="8394662" y="4117711"/>
                <a:ext cx="1800000" cy="1800000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x-none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AFA768D2-3FB0-2F47-A260-EE22F49C9970}"/>
                  </a:ext>
                </a:extLst>
              </p:cNvPr>
              <p:cNvSpPr/>
              <p:nvPr/>
            </p:nvSpPr>
            <p:spPr>
              <a:xfrm>
                <a:off x="8754662" y="4477711"/>
                <a:ext cx="1080000" cy="1080000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x-none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47500B13-F9DE-954C-8447-88C2EC80BBEA}"/>
                  </a:ext>
                </a:extLst>
              </p:cNvPr>
              <p:cNvSpPr/>
              <p:nvPr/>
            </p:nvSpPr>
            <p:spPr>
              <a:xfrm>
                <a:off x="9114662" y="4837711"/>
                <a:ext cx="360000" cy="360000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x-none" dirty="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0F19AA04-5504-3149-81C9-487C16E7EAED}"/>
              </a:ext>
            </a:extLst>
          </p:cNvPr>
          <p:cNvSpPr txBox="1"/>
          <p:nvPr/>
        </p:nvSpPr>
        <p:spPr>
          <a:xfrm>
            <a:off x="6779881" y="4074612"/>
            <a:ext cx="5022854" cy="145328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x-none" sz="3600" b="1" dirty="0">
                <a:solidFill>
                  <a:srgbClr val="800000"/>
                </a:solidFill>
              </a:rPr>
              <a:t>We are just at the beginning of this path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5AE70DA7-446C-C847-8985-A5AD7B8B1CCB}"/>
              </a:ext>
            </a:extLst>
          </p:cNvPr>
          <p:cNvSpPr/>
          <p:nvPr/>
        </p:nvSpPr>
        <p:spPr>
          <a:xfrm>
            <a:off x="3551808" y="128544"/>
            <a:ext cx="864019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200" b="1" dirty="0"/>
              <a:t>4D tracking – options</a:t>
            </a:r>
          </a:p>
        </p:txBody>
      </p:sp>
    </p:spTree>
    <p:extLst>
      <p:ext uri="{BB962C8B-B14F-4D97-AF65-F5344CB8AC3E}">
        <p14:creationId xmlns:p14="http://schemas.microsoft.com/office/powerpoint/2010/main" val="399790584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90A84C-4E2C-9F41-AE65-321116DA3C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x-none" sz="3200" dirty="0"/>
              <a:t>4D tracking: Sensor – ASIC interaction</a:t>
            </a:r>
          </a:p>
        </p:txBody>
      </p:sp>
      <p:grpSp>
        <p:nvGrpSpPr>
          <p:cNvPr id="12" name="Group 363">
            <a:extLst>
              <a:ext uri="{FF2B5EF4-FFF2-40B4-BE49-F238E27FC236}">
                <a16:creationId xmlns:a16="http://schemas.microsoft.com/office/drawing/2014/main" id="{C90A34A6-7133-F041-A742-41FDA5EEECF5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6173489" y="2349129"/>
            <a:ext cx="3092220" cy="1354138"/>
            <a:chOff x="239" y="3197"/>
            <a:chExt cx="1662" cy="853"/>
          </a:xfrm>
        </p:grpSpPr>
        <p:grpSp>
          <p:nvGrpSpPr>
            <p:cNvPr id="74" name="Group 255">
              <a:extLst>
                <a:ext uri="{FF2B5EF4-FFF2-40B4-BE49-F238E27FC236}">
                  <a16:creationId xmlns:a16="http://schemas.microsoft.com/office/drawing/2014/main" id="{B4114216-44C0-5C40-A226-F71CABC54E5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9" y="3197"/>
              <a:ext cx="1662" cy="853"/>
              <a:chOff x="-625" y="1584"/>
              <a:chExt cx="1662" cy="853"/>
            </a:xfrm>
          </p:grpSpPr>
          <p:sp>
            <p:nvSpPr>
              <p:cNvPr id="76" name="Oval 256">
                <a:extLst>
                  <a:ext uri="{FF2B5EF4-FFF2-40B4-BE49-F238E27FC236}">
                    <a16:creationId xmlns:a16="http://schemas.microsoft.com/office/drawing/2014/main" id="{DE2D0118-3BA0-A74A-9CEC-332DF3558E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1" y="1699"/>
                <a:ext cx="346" cy="346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algn="ctr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algn="ctr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algn="ctr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algn="ctr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algn="ctr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US" altLang="en-US" sz="2800"/>
              </a:p>
            </p:txBody>
          </p:sp>
          <p:sp>
            <p:nvSpPr>
              <p:cNvPr id="77" name="Line 257">
                <a:extLst>
                  <a:ext uri="{FF2B5EF4-FFF2-40B4-BE49-F238E27FC236}">
                    <a16:creationId xmlns:a16="http://schemas.microsoft.com/office/drawing/2014/main" id="{E847266A-7A06-1441-98E9-2A61B4527D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64" y="1584"/>
                <a:ext cx="0" cy="11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800"/>
              </a:p>
            </p:txBody>
          </p:sp>
          <p:sp>
            <p:nvSpPr>
              <p:cNvPr id="78" name="Line 258">
                <a:extLst>
                  <a:ext uri="{FF2B5EF4-FFF2-40B4-BE49-F238E27FC236}">
                    <a16:creationId xmlns:a16="http://schemas.microsoft.com/office/drawing/2014/main" id="{E66A392B-A8A4-9549-AA14-EEFEB383ABC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64" y="2045"/>
                <a:ext cx="0" cy="3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800"/>
              </a:p>
            </p:txBody>
          </p:sp>
          <p:sp>
            <p:nvSpPr>
              <p:cNvPr id="79" name="Line 259">
                <a:extLst>
                  <a:ext uri="{FF2B5EF4-FFF2-40B4-BE49-F238E27FC236}">
                    <a16:creationId xmlns:a16="http://schemas.microsoft.com/office/drawing/2014/main" id="{15A0CC14-6BBD-8944-8367-0304ABA435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64" y="1757"/>
                <a:ext cx="0" cy="23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800"/>
              </a:p>
            </p:txBody>
          </p:sp>
          <p:sp>
            <p:nvSpPr>
              <p:cNvPr id="80" name="Line 258">
                <a:extLst>
                  <a:ext uri="{FF2B5EF4-FFF2-40B4-BE49-F238E27FC236}">
                    <a16:creationId xmlns:a16="http://schemas.microsoft.com/office/drawing/2014/main" id="{94B26B12-957D-9546-9078-3CF5290F90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-625" y="2433"/>
                <a:ext cx="1489" cy="4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800"/>
              </a:p>
            </p:txBody>
          </p:sp>
        </p:grpSp>
        <p:sp>
          <p:nvSpPr>
            <p:cNvPr id="75" name="Freeform 362">
              <a:extLst>
                <a:ext uri="{FF2B5EF4-FFF2-40B4-BE49-F238E27FC236}">
                  <a16:creationId xmlns:a16="http://schemas.microsoft.com/office/drawing/2014/main" id="{AA129C6A-2CCB-6E44-9FA3-75BB32B7D42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0" y="3197"/>
              <a:ext cx="116" cy="576"/>
            </a:xfrm>
            <a:custGeom>
              <a:avLst/>
              <a:gdLst>
                <a:gd name="T0" fmla="*/ 58 w 116"/>
                <a:gd name="T1" fmla="*/ 0 h 576"/>
                <a:gd name="T2" fmla="*/ 116 w 116"/>
                <a:gd name="T3" fmla="*/ 115 h 576"/>
                <a:gd name="T4" fmla="*/ 58 w 116"/>
                <a:gd name="T5" fmla="*/ 576 h 576"/>
                <a:gd name="T6" fmla="*/ 0 w 116"/>
                <a:gd name="T7" fmla="*/ 115 h 576"/>
                <a:gd name="T8" fmla="*/ 58 w 116"/>
                <a:gd name="T9" fmla="*/ 0 h 57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6" h="576">
                  <a:moveTo>
                    <a:pt x="58" y="0"/>
                  </a:moveTo>
                  <a:lnTo>
                    <a:pt x="116" y="115"/>
                  </a:lnTo>
                  <a:lnTo>
                    <a:pt x="58" y="576"/>
                  </a:lnTo>
                  <a:lnTo>
                    <a:pt x="0" y="115"/>
                  </a:lnTo>
                  <a:lnTo>
                    <a:pt x="58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 sz="2800"/>
            </a:p>
          </p:txBody>
        </p:sp>
      </p:grpSp>
      <p:grpSp>
        <p:nvGrpSpPr>
          <p:cNvPr id="13" name="Group 324">
            <a:extLst>
              <a:ext uri="{FF2B5EF4-FFF2-40B4-BE49-F238E27FC236}">
                <a16:creationId xmlns:a16="http://schemas.microsoft.com/office/drawing/2014/main" id="{1ACB5D3D-EB48-2E4C-AA39-8B23437E7603}"/>
              </a:ext>
            </a:extLst>
          </p:cNvPr>
          <p:cNvGrpSpPr>
            <a:grpSpLocks/>
          </p:cNvGrpSpPr>
          <p:nvPr/>
        </p:nvGrpSpPr>
        <p:grpSpPr bwMode="auto">
          <a:xfrm>
            <a:off x="6228590" y="3636288"/>
            <a:ext cx="574908" cy="457200"/>
            <a:chOff x="2110" y="1699"/>
            <a:chExt cx="309" cy="288"/>
          </a:xfrm>
        </p:grpSpPr>
        <p:grpSp>
          <p:nvGrpSpPr>
            <p:cNvPr id="67" name="Group 125">
              <a:extLst>
                <a:ext uri="{FF2B5EF4-FFF2-40B4-BE49-F238E27FC236}">
                  <a16:creationId xmlns:a16="http://schemas.microsoft.com/office/drawing/2014/main" id="{715753D0-0B92-6F42-ACD6-DF107407F6B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10" y="1699"/>
              <a:ext cx="288" cy="288"/>
              <a:chOff x="1585" y="1987"/>
              <a:chExt cx="288" cy="288"/>
            </a:xfrm>
          </p:grpSpPr>
          <p:grpSp>
            <p:nvGrpSpPr>
              <p:cNvPr id="69" name="Group 126">
                <a:extLst>
                  <a:ext uri="{FF2B5EF4-FFF2-40B4-BE49-F238E27FC236}">
                    <a16:creationId xmlns:a16="http://schemas.microsoft.com/office/drawing/2014/main" id="{751C6608-653B-6A49-94F8-192C2BF508F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85" y="2160"/>
                <a:ext cx="288" cy="115"/>
                <a:chOff x="1152" y="2160"/>
                <a:chExt cx="288" cy="115"/>
              </a:xfrm>
            </p:grpSpPr>
            <p:sp>
              <p:nvSpPr>
                <p:cNvPr id="71" name="Line 127">
                  <a:extLst>
                    <a:ext uri="{FF2B5EF4-FFF2-40B4-BE49-F238E27FC236}">
                      <a16:creationId xmlns:a16="http://schemas.microsoft.com/office/drawing/2014/main" id="{C059DCF8-990C-7146-8090-EB71AC37C56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52" y="2160"/>
                  <a:ext cx="288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800"/>
                </a:p>
              </p:txBody>
            </p:sp>
            <p:sp>
              <p:nvSpPr>
                <p:cNvPr id="72" name="Line 128">
                  <a:extLst>
                    <a:ext uri="{FF2B5EF4-FFF2-40B4-BE49-F238E27FC236}">
                      <a16:creationId xmlns:a16="http://schemas.microsoft.com/office/drawing/2014/main" id="{A4CA4701-9940-F44E-993F-C34011385A5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210" y="2218"/>
                  <a:ext cx="172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800"/>
                </a:p>
              </p:txBody>
            </p:sp>
            <p:sp>
              <p:nvSpPr>
                <p:cNvPr id="73" name="Line 129">
                  <a:extLst>
                    <a:ext uri="{FF2B5EF4-FFF2-40B4-BE49-F238E27FC236}">
                      <a16:creationId xmlns:a16="http://schemas.microsoft.com/office/drawing/2014/main" id="{F7E19E07-6D5D-344C-9C9C-CCF19EE0C26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267" y="2275"/>
                  <a:ext cx="58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800"/>
                </a:p>
              </p:txBody>
            </p:sp>
          </p:grpSp>
          <p:sp>
            <p:nvSpPr>
              <p:cNvPr id="70" name="Line 130">
                <a:extLst>
                  <a:ext uri="{FF2B5EF4-FFF2-40B4-BE49-F238E27FC236}">
                    <a16:creationId xmlns:a16="http://schemas.microsoft.com/office/drawing/2014/main" id="{BC62C5B4-936F-7B4C-99D2-7C8EA7C65E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28" y="1987"/>
                <a:ext cx="0" cy="17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800"/>
              </a:p>
            </p:txBody>
          </p:sp>
        </p:grpSp>
        <p:sp>
          <p:nvSpPr>
            <p:cNvPr id="68" name="Freeform 323">
              <a:extLst>
                <a:ext uri="{FF2B5EF4-FFF2-40B4-BE49-F238E27FC236}">
                  <a16:creationId xmlns:a16="http://schemas.microsoft.com/office/drawing/2014/main" id="{12352B71-A416-B44E-BD35-6ECBFF78F9A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1" y="1699"/>
              <a:ext cx="288" cy="173"/>
            </a:xfrm>
            <a:custGeom>
              <a:avLst/>
              <a:gdLst>
                <a:gd name="T0" fmla="*/ 115 w 288"/>
                <a:gd name="T1" fmla="*/ 0 h 173"/>
                <a:gd name="T2" fmla="*/ 0 w 288"/>
                <a:gd name="T3" fmla="*/ 173 h 173"/>
                <a:gd name="T4" fmla="*/ 288 w 288"/>
                <a:gd name="T5" fmla="*/ 173 h 173"/>
                <a:gd name="T6" fmla="*/ 115 w 288"/>
                <a:gd name="T7" fmla="*/ 0 h 17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88" h="173">
                  <a:moveTo>
                    <a:pt x="115" y="0"/>
                  </a:moveTo>
                  <a:lnTo>
                    <a:pt x="0" y="173"/>
                  </a:lnTo>
                  <a:lnTo>
                    <a:pt x="288" y="173"/>
                  </a:lnTo>
                  <a:lnTo>
                    <a:pt x="115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 sz="2800"/>
            </a:p>
          </p:txBody>
        </p:sp>
      </p:grpSp>
      <p:grpSp>
        <p:nvGrpSpPr>
          <p:cNvPr id="14" name="Group 346">
            <a:extLst>
              <a:ext uri="{FF2B5EF4-FFF2-40B4-BE49-F238E27FC236}">
                <a16:creationId xmlns:a16="http://schemas.microsoft.com/office/drawing/2014/main" id="{0C14C481-BDAC-C84A-A890-CC4AF07E2D61}"/>
              </a:ext>
            </a:extLst>
          </p:cNvPr>
          <p:cNvGrpSpPr>
            <a:grpSpLocks/>
          </p:cNvGrpSpPr>
          <p:nvPr/>
        </p:nvGrpSpPr>
        <p:grpSpPr bwMode="auto">
          <a:xfrm>
            <a:off x="7176259" y="2355529"/>
            <a:ext cx="1118187" cy="1279526"/>
            <a:chOff x="5012" y="1700"/>
            <a:chExt cx="601" cy="806"/>
          </a:xfrm>
        </p:grpSpPr>
        <p:grpSp>
          <p:nvGrpSpPr>
            <p:cNvPr id="59" name="Group 134">
              <a:extLst>
                <a:ext uri="{FF2B5EF4-FFF2-40B4-BE49-F238E27FC236}">
                  <a16:creationId xmlns:a16="http://schemas.microsoft.com/office/drawing/2014/main" id="{FB49EF50-CBFE-A542-AD97-41FF571A23D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12" y="1700"/>
              <a:ext cx="601" cy="806"/>
              <a:chOff x="2707" y="1930"/>
              <a:chExt cx="601" cy="806"/>
            </a:xfrm>
          </p:grpSpPr>
          <p:grpSp>
            <p:nvGrpSpPr>
              <p:cNvPr id="61" name="Group 135">
                <a:extLst>
                  <a:ext uri="{FF2B5EF4-FFF2-40B4-BE49-F238E27FC236}">
                    <a16:creationId xmlns:a16="http://schemas.microsoft.com/office/drawing/2014/main" id="{7AC1B3E0-E236-8448-92C9-D571A3B38CC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07" y="1930"/>
                <a:ext cx="346" cy="806"/>
                <a:chOff x="2707" y="2506"/>
                <a:chExt cx="346" cy="806"/>
              </a:xfrm>
            </p:grpSpPr>
            <p:sp>
              <p:nvSpPr>
                <p:cNvPr id="63" name="Line 136">
                  <a:extLst>
                    <a:ext uri="{FF2B5EF4-FFF2-40B4-BE49-F238E27FC236}">
                      <a16:creationId xmlns:a16="http://schemas.microsoft.com/office/drawing/2014/main" id="{5DE41BFF-C173-2C43-94D9-F79135589BE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707" y="2914"/>
                  <a:ext cx="346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800"/>
                </a:p>
              </p:txBody>
            </p:sp>
            <p:sp>
              <p:nvSpPr>
                <p:cNvPr id="64" name="Line 137">
                  <a:extLst>
                    <a:ext uri="{FF2B5EF4-FFF2-40B4-BE49-F238E27FC236}">
                      <a16:creationId xmlns:a16="http://schemas.microsoft.com/office/drawing/2014/main" id="{4CDA7516-9B6F-6E42-90F7-7B3FE00079E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879" y="2506"/>
                  <a:ext cx="0" cy="40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800"/>
                </a:p>
              </p:txBody>
            </p:sp>
            <p:sp>
              <p:nvSpPr>
                <p:cNvPr id="65" name="Line 138">
                  <a:extLst>
                    <a:ext uri="{FF2B5EF4-FFF2-40B4-BE49-F238E27FC236}">
                      <a16:creationId xmlns:a16="http://schemas.microsoft.com/office/drawing/2014/main" id="{8900B9B3-AD2C-7C40-9AF0-5DE47F28F64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880" y="3024"/>
                  <a:ext cx="0" cy="28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800"/>
                </a:p>
              </p:txBody>
            </p:sp>
            <p:sp>
              <p:nvSpPr>
                <p:cNvPr id="66" name="Line 139">
                  <a:extLst>
                    <a:ext uri="{FF2B5EF4-FFF2-40B4-BE49-F238E27FC236}">
                      <a16:creationId xmlns:a16="http://schemas.microsoft.com/office/drawing/2014/main" id="{FE931479-C68B-1B4A-861D-983D9E2B971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707" y="3024"/>
                  <a:ext cx="346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800"/>
                </a:p>
              </p:txBody>
            </p:sp>
          </p:grpSp>
          <p:sp>
            <p:nvSpPr>
              <p:cNvPr id="62" name="Text Box 140">
                <a:extLst>
                  <a:ext uri="{FF2B5EF4-FFF2-40B4-BE49-F238E27FC236}">
                    <a16:creationId xmlns:a16="http://schemas.microsoft.com/office/drawing/2014/main" id="{6E6FFBEA-294A-8945-9FCB-BB82600C751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856" y="2472"/>
                <a:ext cx="452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algn="ctr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algn="ctr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algn="ctr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algn="ctr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algn="ctr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l" eaLnBrk="1" hangingPunct="1"/>
                <a:r>
                  <a:rPr lang="en-US" altLang="en-US" sz="2000" b="1" dirty="0"/>
                  <a:t>C </a:t>
                </a:r>
                <a:r>
                  <a:rPr lang="en-US" altLang="en-US" sz="2000" b="1" baseline="-25000" dirty="0" err="1"/>
                  <a:t>Det</a:t>
                </a:r>
                <a:endParaRPr lang="en-US" altLang="en-US" sz="2000" b="1" baseline="-25000" dirty="0"/>
              </a:p>
            </p:txBody>
          </p:sp>
        </p:grpSp>
        <p:sp>
          <p:nvSpPr>
            <p:cNvPr id="60" name="Freeform 345">
              <a:extLst>
                <a:ext uri="{FF2B5EF4-FFF2-40B4-BE49-F238E27FC236}">
                  <a16:creationId xmlns:a16="http://schemas.microsoft.com/office/drawing/2014/main" id="{06BBC75B-7C1E-B146-89CB-A92643B8C27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9" y="1930"/>
              <a:ext cx="230" cy="576"/>
            </a:xfrm>
            <a:custGeom>
              <a:avLst/>
              <a:gdLst>
                <a:gd name="T0" fmla="*/ 115 w 230"/>
                <a:gd name="T1" fmla="*/ 0 h 576"/>
                <a:gd name="T2" fmla="*/ 0 w 230"/>
                <a:gd name="T3" fmla="*/ 230 h 576"/>
                <a:gd name="T4" fmla="*/ 115 w 230"/>
                <a:gd name="T5" fmla="*/ 576 h 576"/>
                <a:gd name="T6" fmla="*/ 230 w 230"/>
                <a:gd name="T7" fmla="*/ 230 h 576"/>
                <a:gd name="T8" fmla="*/ 115 w 230"/>
                <a:gd name="T9" fmla="*/ 0 h 57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0" h="576">
                  <a:moveTo>
                    <a:pt x="115" y="0"/>
                  </a:moveTo>
                  <a:lnTo>
                    <a:pt x="0" y="230"/>
                  </a:lnTo>
                  <a:lnTo>
                    <a:pt x="115" y="576"/>
                  </a:lnTo>
                  <a:lnTo>
                    <a:pt x="230" y="230"/>
                  </a:lnTo>
                  <a:lnTo>
                    <a:pt x="115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 sz="2800"/>
            </a:p>
          </p:txBody>
        </p:sp>
      </p:grpSp>
      <p:grpSp>
        <p:nvGrpSpPr>
          <p:cNvPr id="15" name="Group 324">
            <a:extLst>
              <a:ext uri="{FF2B5EF4-FFF2-40B4-BE49-F238E27FC236}">
                <a16:creationId xmlns:a16="http://schemas.microsoft.com/office/drawing/2014/main" id="{0A093873-30A3-EF4C-9B9B-5339F4B79963}"/>
              </a:ext>
            </a:extLst>
          </p:cNvPr>
          <p:cNvGrpSpPr>
            <a:grpSpLocks/>
          </p:cNvGrpSpPr>
          <p:nvPr/>
        </p:nvGrpSpPr>
        <p:grpSpPr bwMode="auto">
          <a:xfrm>
            <a:off x="7234138" y="3636289"/>
            <a:ext cx="574908" cy="457200"/>
            <a:chOff x="2110" y="1699"/>
            <a:chExt cx="309" cy="288"/>
          </a:xfrm>
        </p:grpSpPr>
        <p:grpSp>
          <p:nvGrpSpPr>
            <p:cNvPr id="52" name="Group 125">
              <a:extLst>
                <a:ext uri="{FF2B5EF4-FFF2-40B4-BE49-F238E27FC236}">
                  <a16:creationId xmlns:a16="http://schemas.microsoft.com/office/drawing/2014/main" id="{827D692C-9F1A-F54D-B72D-1B3522496D9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10" y="1699"/>
              <a:ext cx="288" cy="288"/>
              <a:chOff x="1585" y="1987"/>
              <a:chExt cx="288" cy="288"/>
            </a:xfrm>
          </p:grpSpPr>
          <p:grpSp>
            <p:nvGrpSpPr>
              <p:cNvPr id="54" name="Group 126">
                <a:extLst>
                  <a:ext uri="{FF2B5EF4-FFF2-40B4-BE49-F238E27FC236}">
                    <a16:creationId xmlns:a16="http://schemas.microsoft.com/office/drawing/2014/main" id="{62FDB0BE-FCE6-8941-8C27-4FF0C324303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85" y="2160"/>
                <a:ext cx="288" cy="115"/>
                <a:chOff x="1152" y="2160"/>
                <a:chExt cx="288" cy="115"/>
              </a:xfrm>
            </p:grpSpPr>
            <p:sp>
              <p:nvSpPr>
                <p:cNvPr id="56" name="Line 127">
                  <a:extLst>
                    <a:ext uri="{FF2B5EF4-FFF2-40B4-BE49-F238E27FC236}">
                      <a16:creationId xmlns:a16="http://schemas.microsoft.com/office/drawing/2014/main" id="{379F4C7A-106F-C348-AD80-4597300DB91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52" y="2160"/>
                  <a:ext cx="288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800"/>
                </a:p>
              </p:txBody>
            </p:sp>
            <p:sp>
              <p:nvSpPr>
                <p:cNvPr id="57" name="Line 128">
                  <a:extLst>
                    <a:ext uri="{FF2B5EF4-FFF2-40B4-BE49-F238E27FC236}">
                      <a16:creationId xmlns:a16="http://schemas.microsoft.com/office/drawing/2014/main" id="{F6CE872C-5766-4C41-AA7B-DC0691E8E18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210" y="2218"/>
                  <a:ext cx="172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800"/>
                </a:p>
              </p:txBody>
            </p:sp>
            <p:sp>
              <p:nvSpPr>
                <p:cNvPr id="58" name="Line 129">
                  <a:extLst>
                    <a:ext uri="{FF2B5EF4-FFF2-40B4-BE49-F238E27FC236}">
                      <a16:creationId xmlns:a16="http://schemas.microsoft.com/office/drawing/2014/main" id="{F9B00A06-8AE3-6944-9063-38263539D89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267" y="2275"/>
                  <a:ext cx="58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800"/>
                </a:p>
              </p:txBody>
            </p:sp>
          </p:grpSp>
          <p:sp>
            <p:nvSpPr>
              <p:cNvPr id="55" name="Line 130">
                <a:extLst>
                  <a:ext uri="{FF2B5EF4-FFF2-40B4-BE49-F238E27FC236}">
                    <a16:creationId xmlns:a16="http://schemas.microsoft.com/office/drawing/2014/main" id="{831E9581-DE08-8146-9DC0-BF478A905CA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28" y="1987"/>
                <a:ext cx="0" cy="17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800"/>
              </a:p>
            </p:txBody>
          </p:sp>
        </p:grpSp>
        <p:sp>
          <p:nvSpPr>
            <p:cNvPr id="53" name="Freeform 323">
              <a:extLst>
                <a:ext uri="{FF2B5EF4-FFF2-40B4-BE49-F238E27FC236}">
                  <a16:creationId xmlns:a16="http://schemas.microsoft.com/office/drawing/2014/main" id="{9E9F8AB6-B69B-3B45-9860-020C5AE325D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1" y="1699"/>
              <a:ext cx="288" cy="173"/>
            </a:xfrm>
            <a:custGeom>
              <a:avLst/>
              <a:gdLst>
                <a:gd name="T0" fmla="*/ 115 w 288"/>
                <a:gd name="T1" fmla="*/ 0 h 173"/>
                <a:gd name="T2" fmla="*/ 0 w 288"/>
                <a:gd name="T3" fmla="*/ 173 h 173"/>
                <a:gd name="T4" fmla="*/ 288 w 288"/>
                <a:gd name="T5" fmla="*/ 173 h 173"/>
                <a:gd name="T6" fmla="*/ 115 w 288"/>
                <a:gd name="T7" fmla="*/ 0 h 17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88" h="173">
                  <a:moveTo>
                    <a:pt x="115" y="0"/>
                  </a:moveTo>
                  <a:lnTo>
                    <a:pt x="0" y="173"/>
                  </a:lnTo>
                  <a:lnTo>
                    <a:pt x="288" y="173"/>
                  </a:lnTo>
                  <a:lnTo>
                    <a:pt x="115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 sz="2800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36F6AEF-163D-E048-A2FD-84EA0FF5F508}"/>
              </a:ext>
            </a:extLst>
          </p:cNvPr>
          <p:cNvGrpSpPr/>
          <p:nvPr/>
        </p:nvGrpSpPr>
        <p:grpSpPr>
          <a:xfrm>
            <a:off x="9044015" y="2341077"/>
            <a:ext cx="876012" cy="841544"/>
            <a:chOff x="4398599" y="3311526"/>
            <a:chExt cx="878895" cy="1214434"/>
          </a:xfrm>
        </p:grpSpPr>
        <p:grpSp>
          <p:nvGrpSpPr>
            <p:cNvPr id="37" name="Group 367">
              <a:extLst>
                <a:ext uri="{FF2B5EF4-FFF2-40B4-BE49-F238E27FC236}">
                  <a16:creationId xmlns:a16="http://schemas.microsoft.com/office/drawing/2014/main" id="{3B52D01A-F029-7B46-BB58-95739E06E1F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31372" y="3311526"/>
              <a:ext cx="746122" cy="914401"/>
              <a:chOff x="691" y="3197"/>
              <a:chExt cx="470" cy="576"/>
            </a:xfrm>
          </p:grpSpPr>
          <p:grpSp>
            <p:nvGrpSpPr>
              <p:cNvPr id="46" name="Group 243">
                <a:extLst>
                  <a:ext uri="{FF2B5EF4-FFF2-40B4-BE49-F238E27FC236}">
                    <a16:creationId xmlns:a16="http://schemas.microsoft.com/office/drawing/2014/main" id="{FB4BB7BE-3DE1-4341-AC75-FB7D83B67A9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91" y="3197"/>
                <a:ext cx="470" cy="576"/>
                <a:chOff x="1958" y="2160"/>
                <a:chExt cx="470" cy="576"/>
              </a:xfrm>
            </p:grpSpPr>
            <p:sp>
              <p:nvSpPr>
                <p:cNvPr id="48" name="Freeform 244">
                  <a:extLst>
                    <a:ext uri="{FF2B5EF4-FFF2-40B4-BE49-F238E27FC236}">
                      <a16:creationId xmlns:a16="http://schemas.microsoft.com/office/drawing/2014/main" id="{96F9082B-40D5-F342-B934-B1DA11BE98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58" y="2160"/>
                  <a:ext cx="116" cy="576"/>
                </a:xfrm>
                <a:custGeom>
                  <a:avLst/>
                  <a:gdLst>
                    <a:gd name="T0" fmla="*/ 58 w 116"/>
                    <a:gd name="T1" fmla="*/ 0 h 1152"/>
                    <a:gd name="T2" fmla="*/ 58 w 116"/>
                    <a:gd name="T3" fmla="*/ 115 h 1152"/>
                    <a:gd name="T4" fmla="*/ 116 w 116"/>
                    <a:gd name="T5" fmla="*/ 144 h 1152"/>
                    <a:gd name="T6" fmla="*/ 0 w 116"/>
                    <a:gd name="T7" fmla="*/ 202 h 1152"/>
                    <a:gd name="T8" fmla="*/ 116 w 116"/>
                    <a:gd name="T9" fmla="*/ 259 h 1152"/>
                    <a:gd name="T10" fmla="*/ 0 w 116"/>
                    <a:gd name="T11" fmla="*/ 317 h 1152"/>
                    <a:gd name="T12" fmla="*/ 116 w 116"/>
                    <a:gd name="T13" fmla="*/ 375 h 1152"/>
                    <a:gd name="T14" fmla="*/ 0 w 116"/>
                    <a:gd name="T15" fmla="*/ 432 h 1152"/>
                    <a:gd name="T16" fmla="*/ 58 w 116"/>
                    <a:gd name="T17" fmla="*/ 461 h 1152"/>
                    <a:gd name="T18" fmla="*/ 58 w 116"/>
                    <a:gd name="T19" fmla="*/ 576 h 1152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16" h="1152">
                      <a:moveTo>
                        <a:pt x="58" y="0"/>
                      </a:moveTo>
                      <a:lnTo>
                        <a:pt x="58" y="230"/>
                      </a:lnTo>
                      <a:lnTo>
                        <a:pt x="116" y="288"/>
                      </a:lnTo>
                      <a:lnTo>
                        <a:pt x="0" y="403"/>
                      </a:lnTo>
                      <a:lnTo>
                        <a:pt x="116" y="518"/>
                      </a:lnTo>
                      <a:lnTo>
                        <a:pt x="0" y="634"/>
                      </a:lnTo>
                      <a:lnTo>
                        <a:pt x="116" y="749"/>
                      </a:lnTo>
                      <a:lnTo>
                        <a:pt x="0" y="864"/>
                      </a:lnTo>
                      <a:lnTo>
                        <a:pt x="58" y="922"/>
                      </a:lnTo>
                      <a:lnTo>
                        <a:pt x="58" y="1152"/>
                      </a:lnTo>
                    </a:path>
                  </a:pathLst>
                </a:custGeom>
                <a:noFill/>
                <a:ln w="1905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7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ctr" eaLnBrk="1" hangingPunct="1">
                    <a:defRPr/>
                  </a:pPr>
                  <a:endParaRPr lang="en-US" sz="2800"/>
                </a:p>
              </p:txBody>
            </p:sp>
            <p:sp>
              <p:nvSpPr>
                <p:cNvPr id="49" name="Text Box 245">
                  <a:extLst>
                    <a:ext uri="{FF2B5EF4-FFF2-40B4-BE49-F238E27FC236}">
                      <a16:creationId xmlns:a16="http://schemas.microsoft.com/office/drawing/2014/main" id="{C134AE38-10E3-BB48-81CE-13E0A4E8EB90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049" y="2403"/>
                  <a:ext cx="379" cy="3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algn="ctr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 algn="ctr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 algn="ctr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 algn="ctr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 algn="ctr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algn="l" eaLnBrk="1" hangingPunct="1"/>
                  <a:r>
                    <a:rPr lang="en-US" altLang="en-US" sz="1600" b="1" dirty="0"/>
                    <a:t>R </a:t>
                  </a:r>
                  <a:r>
                    <a:rPr lang="en-US" altLang="en-US" sz="1600" b="1" baseline="-25000" dirty="0"/>
                    <a:t>in</a:t>
                  </a:r>
                </a:p>
              </p:txBody>
            </p:sp>
          </p:grpSp>
          <p:sp>
            <p:nvSpPr>
              <p:cNvPr id="47" name="Freeform 366">
                <a:extLst>
                  <a:ext uri="{FF2B5EF4-FFF2-40B4-BE49-F238E27FC236}">
                    <a16:creationId xmlns:a16="http://schemas.microsoft.com/office/drawing/2014/main" id="{A9DC9E33-A846-7F4A-8156-114AAACB45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" y="3197"/>
                <a:ext cx="115" cy="576"/>
              </a:xfrm>
              <a:custGeom>
                <a:avLst/>
                <a:gdLst>
                  <a:gd name="T0" fmla="*/ 58 w 115"/>
                  <a:gd name="T1" fmla="*/ 0 h 576"/>
                  <a:gd name="T2" fmla="*/ 0 w 115"/>
                  <a:gd name="T3" fmla="*/ 115 h 576"/>
                  <a:gd name="T4" fmla="*/ 58 w 115"/>
                  <a:gd name="T5" fmla="*/ 576 h 576"/>
                  <a:gd name="T6" fmla="*/ 115 w 115"/>
                  <a:gd name="T7" fmla="*/ 115 h 576"/>
                  <a:gd name="T8" fmla="*/ 58 w 115"/>
                  <a:gd name="T9" fmla="*/ 0 h 5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5" h="576">
                    <a:moveTo>
                      <a:pt x="58" y="0"/>
                    </a:moveTo>
                    <a:lnTo>
                      <a:pt x="0" y="115"/>
                    </a:lnTo>
                    <a:lnTo>
                      <a:pt x="58" y="576"/>
                    </a:lnTo>
                    <a:lnTo>
                      <a:pt x="115" y="115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1" hangingPunct="1">
                  <a:defRPr/>
                </a:pPr>
                <a:endParaRPr lang="en-US" sz="2800"/>
              </a:p>
            </p:txBody>
          </p:sp>
        </p:grpSp>
        <p:grpSp>
          <p:nvGrpSpPr>
            <p:cNvPr id="38" name="Group 324">
              <a:extLst>
                <a:ext uri="{FF2B5EF4-FFF2-40B4-BE49-F238E27FC236}">
                  <a16:creationId xmlns:a16="http://schemas.microsoft.com/office/drawing/2014/main" id="{7F937858-39F1-C648-84A8-61C5CA16F87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98599" y="4068760"/>
              <a:ext cx="490538" cy="457200"/>
              <a:chOff x="2110" y="1699"/>
              <a:chExt cx="309" cy="288"/>
            </a:xfrm>
          </p:grpSpPr>
          <p:grpSp>
            <p:nvGrpSpPr>
              <p:cNvPr id="39" name="Group 125">
                <a:extLst>
                  <a:ext uri="{FF2B5EF4-FFF2-40B4-BE49-F238E27FC236}">
                    <a16:creationId xmlns:a16="http://schemas.microsoft.com/office/drawing/2014/main" id="{21174890-3EC7-D54B-BE56-6DE73C7483D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10" y="1699"/>
                <a:ext cx="288" cy="288"/>
                <a:chOff x="1585" y="1987"/>
                <a:chExt cx="288" cy="288"/>
              </a:xfrm>
            </p:grpSpPr>
            <p:grpSp>
              <p:nvGrpSpPr>
                <p:cNvPr id="41" name="Group 126">
                  <a:extLst>
                    <a:ext uri="{FF2B5EF4-FFF2-40B4-BE49-F238E27FC236}">
                      <a16:creationId xmlns:a16="http://schemas.microsoft.com/office/drawing/2014/main" id="{01D8F351-8122-B545-9299-BDC90B31685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585" y="2160"/>
                  <a:ext cx="288" cy="115"/>
                  <a:chOff x="1152" y="2160"/>
                  <a:chExt cx="288" cy="115"/>
                </a:xfrm>
              </p:grpSpPr>
              <p:sp>
                <p:nvSpPr>
                  <p:cNvPr id="43" name="Line 127">
                    <a:extLst>
                      <a:ext uri="{FF2B5EF4-FFF2-40B4-BE49-F238E27FC236}">
                        <a16:creationId xmlns:a16="http://schemas.microsoft.com/office/drawing/2014/main" id="{E396CDAC-787E-BC4D-9469-7952C2077AA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152" y="2160"/>
                    <a:ext cx="288" cy="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2800"/>
                  </a:p>
                </p:txBody>
              </p:sp>
              <p:sp>
                <p:nvSpPr>
                  <p:cNvPr id="44" name="Line 128">
                    <a:extLst>
                      <a:ext uri="{FF2B5EF4-FFF2-40B4-BE49-F238E27FC236}">
                        <a16:creationId xmlns:a16="http://schemas.microsoft.com/office/drawing/2014/main" id="{DEF63B58-678F-054A-9B4D-A01A62FF946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210" y="2218"/>
                    <a:ext cx="172" cy="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2800"/>
                  </a:p>
                </p:txBody>
              </p:sp>
              <p:sp>
                <p:nvSpPr>
                  <p:cNvPr id="45" name="Line 129">
                    <a:extLst>
                      <a:ext uri="{FF2B5EF4-FFF2-40B4-BE49-F238E27FC236}">
                        <a16:creationId xmlns:a16="http://schemas.microsoft.com/office/drawing/2014/main" id="{959469F5-62F4-4C49-8D0D-023C82F1495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267" y="2275"/>
                    <a:ext cx="58" cy="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2800"/>
                  </a:p>
                </p:txBody>
              </p:sp>
            </p:grpSp>
            <p:sp>
              <p:nvSpPr>
                <p:cNvPr id="42" name="Line 130">
                  <a:extLst>
                    <a:ext uri="{FF2B5EF4-FFF2-40B4-BE49-F238E27FC236}">
                      <a16:creationId xmlns:a16="http://schemas.microsoft.com/office/drawing/2014/main" id="{FA998941-B8BD-FF49-9AF8-D2D6799910D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728" y="1987"/>
                  <a:ext cx="0" cy="173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800"/>
                </a:p>
              </p:txBody>
            </p:sp>
          </p:grpSp>
          <p:sp>
            <p:nvSpPr>
              <p:cNvPr id="40" name="Freeform 323">
                <a:extLst>
                  <a:ext uri="{FF2B5EF4-FFF2-40B4-BE49-F238E27FC236}">
                    <a16:creationId xmlns:a16="http://schemas.microsoft.com/office/drawing/2014/main" id="{4CDE71E2-0149-1748-89AF-373A966113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1" y="1699"/>
                <a:ext cx="288" cy="173"/>
              </a:xfrm>
              <a:custGeom>
                <a:avLst/>
                <a:gdLst>
                  <a:gd name="T0" fmla="*/ 115 w 288"/>
                  <a:gd name="T1" fmla="*/ 0 h 173"/>
                  <a:gd name="T2" fmla="*/ 0 w 288"/>
                  <a:gd name="T3" fmla="*/ 173 h 173"/>
                  <a:gd name="T4" fmla="*/ 288 w 288"/>
                  <a:gd name="T5" fmla="*/ 173 h 173"/>
                  <a:gd name="T6" fmla="*/ 115 w 288"/>
                  <a:gd name="T7" fmla="*/ 0 h 17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88" h="173">
                    <a:moveTo>
                      <a:pt x="115" y="0"/>
                    </a:moveTo>
                    <a:lnTo>
                      <a:pt x="0" y="173"/>
                    </a:lnTo>
                    <a:lnTo>
                      <a:pt x="288" y="173"/>
                    </a:lnTo>
                    <a:lnTo>
                      <a:pt x="115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1" hangingPunct="1">
                  <a:defRPr/>
                </a:pPr>
                <a:endParaRPr lang="en-US" sz="2800"/>
              </a:p>
            </p:txBody>
          </p:sp>
        </p:grpSp>
      </p:grpSp>
      <p:sp>
        <p:nvSpPr>
          <p:cNvPr id="35" name="Line 55">
            <a:extLst>
              <a:ext uri="{FF2B5EF4-FFF2-40B4-BE49-F238E27FC236}">
                <a16:creationId xmlns:a16="http://schemas.microsoft.com/office/drawing/2014/main" id="{913052F0-7DB6-5045-AA4A-BFA86E9D3BE3}"/>
              </a:ext>
            </a:extLst>
          </p:cNvPr>
          <p:cNvSpPr>
            <a:spLocks noChangeShapeType="1"/>
          </p:cNvSpPr>
          <p:nvPr/>
        </p:nvSpPr>
        <p:spPr bwMode="auto">
          <a:xfrm>
            <a:off x="10058238" y="2825416"/>
            <a:ext cx="91511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sz="2800" dirty="0"/>
          </a:p>
        </p:txBody>
      </p:sp>
      <p:sp>
        <p:nvSpPr>
          <p:cNvPr id="36" name="AutoShape 56">
            <a:extLst>
              <a:ext uri="{FF2B5EF4-FFF2-40B4-BE49-F238E27FC236}">
                <a16:creationId xmlns:a16="http://schemas.microsoft.com/office/drawing/2014/main" id="{C786DA77-B5AC-A74E-92B0-B0DD9914865E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8681526" y="2241564"/>
            <a:ext cx="1751902" cy="1160105"/>
          </a:xfrm>
          <a:prstGeom prst="triangle">
            <a:avLst>
              <a:gd name="adj" fmla="val 50000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>
            <a:lvl1pPr algn="ctr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algn="ctr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algn="ctr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algn="ctr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algn="ctr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2800"/>
          </a:p>
        </p:txBody>
      </p:sp>
      <p:sp>
        <p:nvSpPr>
          <p:cNvPr id="34" name="Freeform 863">
            <a:extLst>
              <a:ext uri="{FF2B5EF4-FFF2-40B4-BE49-F238E27FC236}">
                <a16:creationId xmlns:a16="http://schemas.microsoft.com/office/drawing/2014/main" id="{59BE9926-D172-0F44-BFA0-154F506539F7}"/>
              </a:ext>
            </a:extLst>
          </p:cNvPr>
          <p:cNvSpPr>
            <a:spLocks/>
          </p:cNvSpPr>
          <p:nvPr/>
        </p:nvSpPr>
        <p:spPr bwMode="auto">
          <a:xfrm>
            <a:off x="8397342" y="1951365"/>
            <a:ext cx="2075219" cy="1751902"/>
          </a:xfrm>
          <a:custGeom>
            <a:avLst/>
            <a:gdLst>
              <a:gd name="T0" fmla="*/ 0 w 576"/>
              <a:gd name="T1" fmla="*/ 231 h 461"/>
              <a:gd name="T2" fmla="*/ 115 w 576"/>
              <a:gd name="T3" fmla="*/ 461 h 461"/>
              <a:gd name="T4" fmla="*/ 576 w 576"/>
              <a:gd name="T5" fmla="*/ 231 h 461"/>
              <a:gd name="T6" fmla="*/ 115 w 576"/>
              <a:gd name="T7" fmla="*/ 0 h 461"/>
              <a:gd name="T8" fmla="*/ 0 w 576"/>
              <a:gd name="T9" fmla="*/ 231 h 46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76" h="461">
                <a:moveTo>
                  <a:pt x="0" y="231"/>
                </a:moveTo>
                <a:lnTo>
                  <a:pt x="115" y="461"/>
                </a:lnTo>
                <a:lnTo>
                  <a:pt x="576" y="231"/>
                </a:lnTo>
                <a:lnTo>
                  <a:pt x="115" y="0"/>
                </a:lnTo>
                <a:lnTo>
                  <a:pt x="0" y="231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n-US" sz="2800"/>
          </a:p>
        </p:txBody>
      </p:sp>
      <p:sp>
        <p:nvSpPr>
          <p:cNvPr id="26" name="Freeform 323">
            <a:extLst>
              <a:ext uri="{FF2B5EF4-FFF2-40B4-BE49-F238E27FC236}">
                <a16:creationId xmlns:a16="http://schemas.microsoft.com/office/drawing/2014/main" id="{1A07BB68-FED8-8144-A379-9461B2A4EDA8}"/>
              </a:ext>
            </a:extLst>
          </p:cNvPr>
          <p:cNvSpPr>
            <a:spLocks/>
          </p:cNvSpPr>
          <p:nvPr/>
        </p:nvSpPr>
        <p:spPr bwMode="auto">
          <a:xfrm rot="16200000">
            <a:off x="9397268" y="1412498"/>
            <a:ext cx="388825" cy="223043"/>
          </a:xfrm>
          <a:custGeom>
            <a:avLst/>
            <a:gdLst>
              <a:gd name="T0" fmla="*/ 115 w 288"/>
              <a:gd name="T1" fmla="*/ 0 h 173"/>
              <a:gd name="T2" fmla="*/ 0 w 288"/>
              <a:gd name="T3" fmla="*/ 173 h 173"/>
              <a:gd name="T4" fmla="*/ 288 w 288"/>
              <a:gd name="T5" fmla="*/ 173 h 173"/>
              <a:gd name="T6" fmla="*/ 115 w 288"/>
              <a:gd name="T7" fmla="*/ 0 h 17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88" h="173">
                <a:moveTo>
                  <a:pt x="115" y="0"/>
                </a:moveTo>
                <a:lnTo>
                  <a:pt x="0" y="173"/>
                </a:lnTo>
                <a:lnTo>
                  <a:pt x="288" y="173"/>
                </a:lnTo>
                <a:lnTo>
                  <a:pt x="115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n-US" sz="2800"/>
          </a:p>
        </p:txBody>
      </p: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1F0C44F0-F7F5-664F-885D-DE5ABCB302A4}"/>
              </a:ext>
            </a:extLst>
          </p:cNvPr>
          <p:cNvCxnSpPr/>
          <p:nvPr/>
        </p:nvCxnSpPr>
        <p:spPr>
          <a:xfrm>
            <a:off x="8474832" y="998807"/>
            <a:ext cx="0" cy="348878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3" name="TextBox 82">
            <a:extLst>
              <a:ext uri="{FF2B5EF4-FFF2-40B4-BE49-F238E27FC236}">
                <a16:creationId xmlns:a16="http://schemas.microsoft.com/office/drawing/2014/main" id="{9A25DF5E-3393-E54C-B988-B443CB9B43A0}"/>
              </a:ext>
            </a:extLst>
          </p:cNvPr>
          <p:cNvSpPr txBox="1"/>
          <p:nvPr/>
        </p:nvSpPr>
        <p:spPr>
          <a:xfrm>
            <a:off x="6947724" y="1468539"/>
            <a:ext cx="912429" cy="4126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x-none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Sensor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2DE27E7B-3256-764A-89B5-0B165AE2D55F}"/>
              </a:ext>
            </a:extLst>
          </p:cNvPr>
          <p:cNvSpPr txBox="1"/>
          <p:nvPr/>
        </p:nvSpPr>
        <p:spPr>
          <a:xfrm>
            <a:off x="8720137" y="1466346"/>
            <a:ext cx="720069" cy="4126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x-none" b="1" dirty="0"/>
              <a:t>ASIC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3BB19E43-4571-8640-91AA-832BA9A41A07}"/>
              </a:ext>
            </a:extLst>
          </p:cNvPr>
          <p:cNvSpPr txBox="1"/>
          <p:nvPr/>
        </p:nvSpPr>
        <p:spPr>
          <a:xfrm>
            <a:off x="378118" y="1863058"/>
            <a:ext cx="5496681" cy="5187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x-none" sz="2400" b="1" dirty="0"/>
              <a:t>Sensors produce a current pulse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1FD1901A-761F-3143-BD07-1E52B0015E85}"/>
              </a:ext>
            </a:extLst>
          </p:cNvPr>
          <p:cNvSpPr/>
          <p:nvPr/>
        </p:nvSpPr>
        <p:spPr>
          <a:xfrm>
            <a:off x="585920" y="5652326"/>
            <a:ext cx="11208291" cy="848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x-none" sz="2000" b="1"/>
              <a:t>In timing circuits</a:t>
            </a:r>
            <a:r>
              <a:rPr lang="en-US" sz="2000" b="1" dirty="0"/>
              <a:t> </a:t>
            </a:r>
            <a:r>
              <a:rPr lang="x-none" sz="2000" b="1"/>
              <a:t>”things </a:t>
            </a:r>
            <a:r>
              <a:rPr lang="x-none" sz="2000" b="1" dirty="0"/>
              <a:t>can go wrong </a:t>
            </a:r>
            <a:r>
              <a:rPr lang="x-none" sz="2000" b="1"/>
              <a:t>very rapidly</a:t>
            </a:r>
            <a:r>
              <a:rPr lang="en-US" sz="2000" b="1" dirty="0"/>
              <a:t>” (quote from a wise ASIC designer)</a:t>
            </a:r>
            <a:r>
              <a:rPr lang="x-none" sz="2000" b="1"/>
              <a:t>, </a:t>
            </a:r>
            <a:endParaRPr lang="x-none" sz="2000" b="1" dirty="0"/>
          </a:p>
          <a:p>
            <a:pPr>
              <a:lnSpc>
                <a:spcPct val="130000"/>
              </a:lnSpc>
            </a:pPr>
            <a:r>
              <a:rPr lang="x-none" sz="2000" b="1" dirty="0"/>
              <a:t>			==&gt; this is not a simple evolution of what we know how to do. 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D3956074-9AFC-F449-A432-FACB2FA3BF16}"/>
              </a:ext>
            </a:extLst>
          </p:cNvPr>
          <p:cNvSpPr/>
          <p:nvPr/>
        </p:nvSpPr>
        <p:spPr>
          <a:xfrm>
            <a:off x="644857" y="4490545"/>
            <a:ext cx="10396527" cy="1172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x-none" dirty="0"/>
              <a:t>Optimization of 4D tracking can only happen with a very strong collaboration between the two community. </a:t>
            </a:r>
          </a:p>
          <a:p>
            <a:pPr>
              <a:lnSpc>
                <a:spcPct val="130000"/>
              </a:lnSpc>
            </a:pPr>
            <a:r>
              <a:rPr lang="x-none" b="1" dirty="0">
                <a:solidFill>
                  <a:srgbClr val="970000"/>
                </a:solidFill>
              </a:rPr>
              <a:t>Future developments need to be done by desiging the sensors and the ASIC together</a:t>
            </a:r>
          </a:p>
        </p:txBody>
      </p:sp>
      <p:sp>
        <p:nvSpPr>
          <p:cNvPr id="88" name="Freeform 87">
            <a:extLst>
              <a:ext uri="{FF2B5EF4-FFF2-40B4-BE49-F238E27FC236}">
                <a16:creationId xmlns:a16="http://schemas.microsoft.com/office/drawing/2014/main" id="{2D40CBE8-DEA5-0747-A956-96AEC5DAC4C5}"/>
              </a:ext>
            </a:extLst>
          </p:cNvPr>
          <p:cNvSpPr/>
          <p:nvPr/>
        </p:nvSpPr>
        <p:spPr>
          <a:xfrm>
            <a:off x="7332164" y="2020406"/>
            <a:ext cx="938874" cy="535577"/>
          </a:xfrm>
          <a:custGeom>
            <a:avLst/>
            <a:gdLst>
              <a:gd name="connsiteX0" fmla="*/ 0 w 2067951"/>
              <a:gd name="connsiteY0" fmla="*/ 62908 h 838565"/>
              <a:gd name="connsiteX1" fmla="*/ 422031 w 2067951"/>
              <a:gd name="connsiteY1" fmla="*/ 62908 h 838565"/>
              <a:gd name="connsiteX2" fmla="*/ 604911 w 2067951"/>
              <a:gd name="connsiteY2" fmla="*/ 316126 h 838565"/>
              <a:gd name="connsiteX3" fmla="*/ 661182 w 2067951"/>
              <a:gd name="connsiteY3" fmla="*/ 794428 h 838565"/>
              <a:gd name="connsiteX4" fmla="*/ 984738 w 2067951"/>
              <a:gd name="connsiteY4" fmla="*/ 766292 h 838565"/>
              <a:gd name="connsiteX5" fmla="*/ 1153551 w 2067951"/>
              <a:gd name="connsiteY5" fmla="*/ 344262 h 838565"/>
              <a:gd name="connsiteX6" fmla="*/ 1448972 w 2067951"/>
              <a:gd name="connsiteY6" fmla="*/ 34772 h 838565"/>
              <a:gd name="connsiteX7" fmla="*/ 2067951 w 2067951"/>
              <a:gd name="connsiteY7" fmla="*/ 20705 h 838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67951" h="838565">
                <a:moveTo>
                  <a:pt x="0" y="62908"/>
                </a:moveTo>
                <a:cubicBezTo>
                  <a:pt x="160606" y="41806"/>
                  <a:pt x="321213" y="20705"/>
                  <a:pt x="422031" y="62908"/>
                </a:cubicBezTo>
                <a:cubicBezTo>
                  <a:pt x="522849" y="105111"/>
                  <a:pt x="565053" y="194206"/>
                  <a:pt x="604911" y="316126"/>
                </a:cubicBezTo>
                <a:cubicBezTo>
                  <a:pt x="644769" y="438046"/>
                  <a:pt x="597878" y="719400"/>
                  <a:pt x="661182" y="794428"/>
                </a:cubicBezTo>
                <a:cubicBezTo>
                  <a:pt x="724486" y="869456"/>
                  <a:pt x="902677" y="841320"/>
                  <a:pt x="984738" y="766292"/>
                </a:cubicBezTo>
                <a:cubicBezTo>
                  <a:pt x="1066799" y="691264"/>
                  <a:pt x="1076179" y="466182"/>
                  <a:pt x="1153551" y="344262"/>
                </a:cubicBezTo>
                <a:cubicBezTo>
                  <a:pt x="1230923" y="222342"/>
                  <a:pt x="1296572" y="88698"/>
                  <a:pt x="1448972" y="34772"/>
                </a:cubicBezTo>
                <a:cubicBezTo>
                  <a:pt x="1601372" y="-19154"/>
                  <a:pt x="1834661" y="775"/>
                  <a:pt x="2067951" y="20705"/>
                </a:cubicBezTo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86E5CBCA-7590-6A4B-9A70-3066CC2EE43F}"/>
              </a:ext>
            </a:extLst>
          </p:cNvPr>
          <p:cNvSpPr/>
          <p:nvPr/>
        </p:nvSpPr>
        <p:spPr>
          <a:xfrm>
            <a:off x="376975" y="2470318"/>
            <a:ext cx="5388394" cy="1532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x-none" sz="2400" b="1" dirty="0"/>
              <a:t>ASICs measure the time of arrival</a:t>
            </a:r>
          </a:p>
          <a:p>
            <a:pPr>
              <a:lnSpc>
                <a:spcPct val="130000"/>
              </a:lnSpc>
            </a:pPr>
            <a:r>
              <a:rPr lang="x-none" sz="2400" b="1" dirty="0"/>
              <a:t>==&gt; Sensors and ASICs are two parts of a single object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369083" y="960894"/>
            <a:ext cx="3425128" cy="3595608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endParaRPr lang="en-GB" b="1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563519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/>
      <p:bldP spid="87" grpId="0"/>
      <p:bldP spid="89" grpId="0"/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3146F7D-523E-C742-8FF1-CC70330313B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309565" y="6511092"/>
            <a:ext cx="742950" cy="315912"/>
          </a:xfrm>
          <a:prstGeom prst="rect">
            <a:avLst/>
          </a:prstGeom>
        </p:spPr>
        <p:txBody>
          <a:bodyPr/>
          <a:lstStyle/>
          <a:p>
            <a:pPr algn="r"/>
            <a:fld id="{D42BACD5-DBBC-4041-9454-70A8D25A0F7B}" type="slidenum">
              <a:rPr lang="en-US" smtClean="0"/>
              <a:pPr algn="r"/>
              <a:t>6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F32A244-42C7-E440-9459-A1310BCDD951}"/>
              </a:ext>
            </a:extLst>
          </p:cNvPr>
          <p:cNvSpPr txBox="1">
            <a:spLocks/>
          </p:cNvSpPr>
          <p:nvPr/>
        </p:nvSpPr>
        <p:spPr>
          <a:xfrm>
            <a:off x="3532546" y="82458"/>
            <a:ext cx="8720350" cy="559748"/>
          </a:xfrm>
          <a:prstGeom prst="rect">
            <a:avLst/>
          </a:prstGeom>
        </p:spPr>
        <p:txBody>
          <a:bodyPr anchor="ctr"/>
          <a:lstStyle>
            <a:lvl1pPr marL="228600" indent="-22860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30000"/>
              </a:lnSpc>
              <a:buNone/>
            </a:pPr>
            <a:r>
              <a:rPr lang="en-US" sz="2800" b="1" dirty="0">
                <a:solidFill>
                  <a:schemeClr val="tx1"/>
                </a:solidFill>
              </a:rPr>
              <a:t>First design innovation: </a:t>
            </a:r>
            <a:r>
              <a:rPr lang="en-US" sz="2800" b="1" dirty="0">
                <a:solidFill>
                  <a:srgbClr val="970000"/>
                </a:solidFill>
              </a:rPr>
              <a:t>low gain </a:t>
            </a:r>
            <a:r>
              <a:rPr lang="en-US" sz="2800" b="1">
                <a:solidFill>
                  <a:srgbClr val="970000"/>
                </a:solidFill>
              </a:rPr>
              <a:t>avalanche diode</a:t>
            </a:r>
            <a:endParaRPr lang="en-US" sz="2800" b="1" dirty="0">
              <a:solidFill>
                <a:srgbClr val="970000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C431A61-AA2F-2440-962B-965911AC9B4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4071" y="1212827"/>
            <a:ext cx="6851312" cy="2558798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3E82488-1178-7642-BEBC-77B11B20B640}"/>
              </a:ext>
            </a:extLst>
          </p:cNvPr>
          <p:cNvSpPr/>
          <p:nvPr/>
        </p:nvSpPr>
        <p:spPr>
          <a:xfrm>
            <a:off x="-204880" y="3819008"/>
            <a:ext cx="9772206" cy="1648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2000" b="1" dirty="0">
                <a:solidFill>
                  <a:srgbClr val="800000"/>
                </a:solidFill>
              </a:rPr>
              <a:t>The LGAD sensors, as proposed and first  manufactured by CNM </a:t>
            </a:r>
          </a:p>
          <a:p>
            <a:pPr algn="ctr">
              <a:lnSpc>
                <a:spcPct val="130000"/>
              </a:lnSpc>
            </a:pPr>
            <a:r>
              <a:rPr lang="en-US" sz="2000" dirty="0">
                <a:solidFill>
                  <a:srgbClr val="000000"/>
                </a:solidFill>
              </a:rPr>
              <a:t>(National Center for Micro-electronics, Barcelona):</a:t>
            </a:r>
          </a:p>
          <a:p>
            <a:pPr algn="ctr">
              <a:lnSpc>
                <a:spcPct val="130000"/>
              </a:lnSpc>
            </a:pPr>
            <a:r>
              <a:rPr lang="en-US" sz="2000" b="1" dirty="0">
                <a:solidFill>
                  <a:srgbClr val="800000"/>
                </a:solidFill>
              </a:rPr>
              <a:t>High field obtained by adding an extra doping layer</a:t>
            </a:r>
          </a:p>
          <a:p>
            <a:pPr algn="ctr">
              <a:lnSpc>
                <a:spcPct val="130000"/>
              </a:lnSpc>
            </a:pPr>
            <a:r>
              <a:rPr lang="en-US" sz="2000" dirty="0">
                <a:solidFill>
                  <a:srgbClr val="000000"/>
                </a:solidFill>
              </a:rPr>
              <a:t>E ~ 300 kV/cm, closed to breakdown voltage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2F85FA3-F2EC-AA40-AE79-D9E0D2E86CFC}"/>
              </a:ext>
            </a:extLst>
          </p:cNvPr>
          <p:cNvSpPr txBox="1"/>
          <p:nvPr/>
        </p:nvSpPr>
        <p:spPr>
          <a:xfrm>
            <a:off x="467131" y="5461408"/>
            <a:ext cx="11063608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2400" b="1" dirty="0"/>
              <a:t>The low-gain mechanism, obtained with a moderately doped p-implant,  is the defining feature of the design</a:t>
            </a:r>
            <a:r>
              <a:rPr lang="en-US" sz="2000" b="1" dirty="0"/>
              <a:t>.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A2773DA-EA0D-3A46-A074-1A93E35205F9}"/>
              </a:ext>
            </a:extLst>
          </p:cNvPr>
          <p:cNvSpPr/>
          <p:nvPr/>
        </p:nvSpPr>
        <p:spPr>
          <a:xfrm>
            <a:off x="9321600" y="3504946"/>
            <a:ext cx="2185675" cy="95410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400" b="1" dirty="0"/>
              <a:t>The gain layer: </a:t>
            </a:r>
          </a:p>
          <a:p>
            <a:r>
              <a:rPr lang="en-US" sz="1400" dirty="0"/>
              <a:t>a parallel plate capacitor with high field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14C8C77-1403-6E42-BBB5-202DD0BAFF70}"/>
              </a:ext>
            </a:extLst>
          </p:cNvPr>
          <p:cNvSpPr/>
          <p:nvPr/>
        </p:nvSpPr>
        <p:spPr>
          <a:xfrm>
            <a:off x="8543807" y="1899257"/>
            <a:ext cx="2098714" cy="109708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F018C39-D58C-EF46-9451-0D5C124B7FE4}"/>
              </a:ext>
            </a:extLst>
          </p:cNvPr>
          <p:cNvSpPr/>
          <p:nvPr/>
        </p:nvSpPr>
        <p:spPr>
          <a:xfrm>
            <a:off x="8833000" y="1899257"/>
            <a:ext cx="1528591" cy="132202"/>
          </a:xfrm>
          <a:prstGeom prst="rect">
            <a:avLst/>
          </a:prstGeom>
          <a:solidFill>
            <a:srgbClr val="221AC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6D4FAC4-FB9D-7142-A252-AEC5F3DE4434}"/>
              </a:ext>
            </a:extLst>
          </p:cNvPr>
          <p:cNvSpPr/>
          <p:nvPr/>
        </p:nvSpPr>
        <p:spPr>
          <a:xfrm rot="5400000">
            <a:off x="8320716" y="2295864"/>
            <a:ext cx="925417" cy="132202"/>
          </a:xfrm>
          <a:prstGeom prst="rect">
            <a:avLst/>
          </a:prstGeom>
          <a:solidFill>
            <a:srgbClr val="221AC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6403859-EEC3-564C-8F26-41F6DA662F62}"/>
              </a:ext>
            </a:extLst>
          </p:cNvPr>
          <p:cNvSpPr/>
          <p:nvPr/>
        </p:nvSpPr>
        <p:spPr>
          <a:xfrm rot="5400000">
            <a:off x="9956721" y="2295864"/>
            <a:ext cx="925417" cy="132202"/>
          </a:xfrm>
          <a:prstGeom prst="rect">
            <a:avLst/>
          </a:prstGeom>
          <a:solidFill>
            <a:srgbClr val="221AC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B6C6D13-173F-E54B-8A27-83697D6AEFAE}"/>
              </a:ext>
            </a:extLst>
          </p:cNvPr>
          <p:cNvSpPr/>
          <p:nvPr/>
        </p:nvSpPr>
        <p:spPr>
          <a:xfrm>
            <a:off x="8932152" y="2583681"/>
            <a:ext cx="1342834" cy="84003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EFBADF9-3AA1-4E40-9C1F-026EEFDC3402}"/>
              </a:ext>
            </a:extLst>
          </p:cNvPr>
          <p:cNvSpPr txBox="1"/>
          <p:nvPr/>
        </p:nvSpPr>
        <p:spPr>
          <a:xfrm>
            <a:off x="7832426" y="2103363"/>
            <a:ext cx="647934" cy="33323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350"/>
              <a:t>zoom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745E3ED-DBB7-DF4A-97F9-75869C2D8440}"/>
              </a:ext>
            </a:extLst>
          </p:cNvPr>
          <p:cNvCxnSpPr>
            <a:cxnSpLocks/>
          </p:cNvCxnSpPr>
          <p:nvPr/>
        </p:nvCxnSpPr>
        <p:spPr>
          <a:xfrm>
            <a:off x="7526526" y="2436596"/>
            <a:ext cx="1017280" cy="55974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D4AA591-CC2F-2942-A398-FEFC88A08C08}"/>
              </a:ext>
            </a:extLst>
          </p:cNvPr>
          <p:cNvCxnSpPr>
            <a:cxnSpLocks/>
          </p:cNvCxnSpPr>
          <p:nvPr/>
        </p:nvCxnSpPr>
        <p:spPr>
          <a:xfrm flipV="1">
            <a:off x="7552775" y="1899257"/>
            <a:ext cx="991031" cy="1399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2ECAED69-3546-C841-9940-76AD54F4B889}"/>
              </a:ext>
            </a:extLst>
          </p:cNvPr>
          <p:cNvSpPr txBox="1"/>
          <p:nvPr/>
        </p:nvSpPr>
        <p:spPr>
          <a:xfrm>
            <a:off x="8820851" y="2045176"/>
            <a:ext cx="1418978" cy="48981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50" b="1"/>
              <a:t>Drift area with gain</a:t>
            </a:r>
          </a:p>
          <a:p>
            <a:pPr>
              <a:lnSpc>
                <a:spcPct val="130000"/>
              </a:lnSpc>
            </a:pPr>
            <a:r>
              <a:rPr lang="en-US" sz="1050" b="1"/>
              <a:t>0.5 – 2 </a:t>
            </a:r>
            <a:r>
              <a:rPr lang="en-US" sz="1050" b="1">
                <a:latin typeface="Symbol" pitchFamily="2" charset="2"/>
              </a:rPr>
              <a:t>m</a:t>
            </a:r>
            <a:r>
              <a:rPr lang="en-US" sz="1050" b="1"/>
              <a:t>m long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D764A43-7B6B-CF4C-8287-22C9E2074026}"/>
              </a:ext>
            </a:extLst>
          </p:cNvPr>
          <p:cNvCxnSpPr>
            <a:cxnSpLocks/>
            <a:stCxn id="9" idx="0"/>
          </p:cNvCxnSpPr>
          <p:nvPr/>
        </p:nvCxnSpPr>
        <p:spPr>
          <a:xfrm flipH="1" flipV="1">
            <a:off x="9979792" y="2722160"/>
            <a:ext cx="434646" cy="78278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1A774067-358F-EC4D-BCE8-D3A0D73D5BDC}"/>
              </a:ext>
            </a:extLst>
          </p:cNvPr>
          <p:cNvCxnSpPr/>
          <p:nvPr/>
        </p:nvCxnSpPr>
        <p:spPr>
          <a:xfrm>
            <a:off x="10192440" y="2113859"/>
            <a:ext cx="0" cy="43162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66990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3146F7D-523E-C742-8FF1-CC70330313B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418054" y="6542088"/>
            <a:ext cx="742950" cy="315912"/>
          </a:xfrm>
          <a:prstGeom prst="rect">
            <a:avLst/>
          </a:prstGeom>
        </p:spPr>
        <p:txBody>
          <a:bodyPr/>
          <a:lstStyle/>
          <a:p>
            <a:pPr algn="r"/>
            <a:fld id="{D42BACD5-DBBC-4041-9454-70A8D25A0F7B}" type="slidenum">
              <a:rPr lang="en-US" smtClean="0"/>
              <a:pPr algn="r"/>
              <a:t>7</a:t>
            </a:fld>
            <a:endParaRPr lang="en-US" dirty="0"/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24B3B3EE-6FF0-8541-9FF7-EC5B9FC4F783}"/>
              </a:ext>
            </a:extLst>
          </p:cNvPr>
          <p:cNvSpPr txBox="1">
            <a:spLocks/>
          </p:cNvSpPr>
          <p:nvPr/>
        </p:nvSpPr>
        <p:spPr>
          <a:xfrm>
            <a:off x="3605644" y="72427"/>
            <a:ext cx="8586355" cy="641762"/>
          </a:xfrm>
          <a:prstGeom prst="rect">
            <a:avLst/>
          </a:prstGeom>
        </p:spPr>
        <p:txBody>
          <a:bodyPr anchor="ctr"/>
          <a:lstStyle>
            <a:lvl1pPr marL="228600" indent="-22860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200" b="1" dirty="0"/>
              <a:t>Summary of LGAD temporal resolution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1811D4D-01D8-7845-BE3B-2ED96E5B0491}"/>
              </a:ext>
            </a:extLst>
          </p:cNvPr>
          <p:cNvGrpSpPr/>
          <p:nvPr/>
        </p:nvGrpSpPr>
        <p:grpSpPr>
          <a:xfrm>
            <a:off x="3759386" y="1026768"/>
            <a:ext cx="7720689" cy="5202740"/>
            <a:chOff x="3849512" y="1090957"/>
            <a:chExt cx="7720689" cy="5202740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057D0B4D-6B88-4B41-A2AD-5B035724C8D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50591" y="1090957"/>
              <a:ext cx="7419610" cy="4136995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6D4AA96-B8E0-CA44-9ACE-F32F970E57B6}"/>
                </a:ext>
              </a:extLst>
            </p:cNvPr>
            <p:cNvSpPr txBox="1"/>
            <p:nvPr/>
          </p:nvSpPr>
          <p:spPr>
            <a:xfrm>
              <a:off x="8936757" y="1727226"/>
              <a:ext cx="2191626" cy="34221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400" dirty="0"/>
                <a:t>Resolution without gain</a:t>
              </a: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09D57507-6E7C-114C-90F1-F897F34DD3D6}"/>
                </a:ext>
              </a:extLst>
            </p:cNvPr>
            <p:cNvCxnSpPr>
              <a:cxnSpLocks/>
            </p:cNvCxnSpPr>
            <p:nvPr/>
          </p:nvCxnSpPr>
          <p:spPr>
            <a:xfrm>
              <a:off x="9878291" y="2069436"/>
              <a:ext cx="623454" cy="37676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4D48420-C60F-DC43-8BE1-78B20252B9D6}"/>
                </a:ext>
              </a:extLst>
            </p:cNvPr>
            <p:cNvSpPr txBox="1"/>
            <p:nvPr/>
          </p:nvSpPr>
          <p:spPr>
            <a:xfrm>
              <a:off x="3849512" y="5434744"/>
              <a:ext cx="7568542" cy="8589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600" b="1" dirty="0"/>
                <a:t>There are now hundreds of measurements on 45-55 </a:t>
              </a:r>
              <a:r>
                <a:rPr lang="en-US" sz="1600" b="1" dirty="0">
                  <a:latin typeface="Symbol" pitchFamily="2" charset="2"/>
                </a:rPr>
                <a:t>m</a:t>
              </a:r>
              <a:r>
                <a:rPr lang="en-US" sz="1600" b="1" dirty="0"/>
                <a:t>m-thick UFSDs</a:t>
              </a:r>
            </a:p>
            <a:p>
              <a:pPr>
                <a:lnSpc>
                  <a:spcPct val="130000"/>
                </a:lnSpc>
              </a:pPr>
              <a:endParaRPr lang="en-US" sz="800" b="1" dirty="0"/>
            </a:p>
            <a:p>
              <a:pPr>
                <a:lnSpc>
                  <a:spcPct val="130000"/>
                </a:lnSpc>
              </a:pPr>
              <a:r>
                <a:rPr lang="en-US" sz="1600" b="1" dirty="0">
                  <a:sym typeface="Wingdings" pitchFamily="2" charset="2"/>
                </a:rPr>
                <a:t> Current sensor choice for the ATLAS and CMS timing layers</a:t>
              </a:r>
              <a:r>
                <a:rPr lang="en-US" sz="1600" b="1" dirty="0"/>
                <a:t> </a:t>
              </a: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F8A500E1-BCF1-C14D-A9ED-F53FAF828E48}"/>
                </a:ext>
              </a:extLst>
            </p:cNvPr>
            <p:cNvSpPr/>
            <p:nvPr/>
          </p:nvSpPr>
          <p:spPr>
            <a:xfrm>
              <a:off x="5818986" y="3834142"/>
              <a:ext cx="363682" cy="571500"/>
            </a:xfrm>
            <a:prstGeom prst="ellipse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E1F0D6D3-328E-324E-8F97-53FD095AB4E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09655" y="4405642"/>
              <a:ext cx="1309331" cy="989141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83A4C135-E777-3E41-9158-0DC30E5F22BC}"/>
              </a:ext>
            </a:extLst>
          </p:cNvPr>
          <p:cNvGrpSpPr/>
          <p:nvPr/>
        </p:nvGrpSpPr>
        <p:grpSpPr>
          <a:xfrm>
            <a:off x="191818" y="823520"/>
            <a:ext cx="3234085" cy="5570882"/>
            <a:chOff x="191818" y="823520"/>
            <a:chExt cx="3234085" cy="5570882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CA7A2E14-E105-3843-A633-65132BAFBF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1818" y="1505602"/>
              <a:ext cx="3234085" cy="2328540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ED04909-925E-3948-A7B6-15A098315AB6}"/>
                </a:ext>
              </a:extLst>
            </p:cNvPr>
            <p:cNvSpPr txBox="1"/>
            <p:nvPr/>
          </p:nvSpPr>
          <p:spPr>
            <a:xfrm>
              <a:off x="813617" y="2112554"/>
              <a:ext cx="1107607" cy="432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ct val="130000"/>
                </a:lnSpc>
              </a:pPr>
              <a:r>
                <a:rPr lang="en-US" sz="900" b="1"/>
                <a:t>Non-uniform ionization</a:t>
              </a: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B7C52C82-50D4-4C46-BE7B-7876A3F790B0}"/>
                </a:ext>
              </a:extLst>
            </p:cNvPr>
            <p:cNvCxnSpPr>
              <a:cxnSpLocks/>
            </p:cNvCxnSpPr>
            <p:nvPr/>
          </p:nvCxnSpPr>
          <p:spPr>
            <a:xfrm>
              <a:off x="1362281" y="2549899"/>
              <a:ext cx="359065" cy="94069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A2846A73-B166-6640-B59A-97C020999007}"/>
                </a:ext>
              </a:extLst>
            </p:cNvPr>
            <p:cNvSpPr txBox="1"/>
            <p:nvPr/>
          </p:nvSpPr>
          <p:spPr>
            <a:xfrm>
              <a:off x="318708" y="823520"/>
              <a:ext cx="2980303" cy="772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IT" b="1" dirty="0"/>
                <a:t>Physical limit: </a:t>
              </a:r>
            </a:p>
            <a:p>
              <a:pPr algn="ctr">
                <a:lnSpc>
                  <a:spcPct val="130000"/>
                </a:lnSpc>
              </a:pPr>
              <a:r>
                <a:rPr lang="en-IT" b="1" dirty="0"/>
                <a:t>non uniform signal shape</a:t>
              </a:r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312D0729-C894-1B49-97FA-2E89E54E4AC8}"/>
                </a:ext>
              </a:extLst>
            </p:cNvPr>
            <p:cNvGrpSpPr/>
            <p:nvPr/>
          </p:nvGrpSpPr>
          <p:grpSpPr>
            <a:xfrm>
              <a:off x="278746" y="4142165"/>
              <a:ext cx="3108960" cy="2252237"/>
              <a:chOff x="2064631" y="1122298"/>
              <a:chExt cx="5215276" cy="3649369"/>
            </a:xfrm>
          </p:grpSpPr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713CF6C6-A09B-B64D-8086-3D6A75A01D0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2064631" y="1122298"/>
                <a:ext cx="5215276" cy="3649369"/>
              </a:xfrm>
              <a:prstGeom prst="rect">
                <a:avLst/>
              </a:prstGeom>
            </p:spPr>
          </p:pic>
          <p:cxnSp>
            <p:nvCxnSpPr>
              <p:cNvPr id="21" name="Straight Arrow Connector 20">
                <a:extLst>
                  <a:ext uri="{FF2B5EF4-FFF2-40B4-BE49-F238E27FC236}">
                    <a16:creationId xmlns:a16="http://schemas.microsoft.com/office/drawing/2014/main" id="{DBD187C4-5393-C14E-BD4F-BF9DF30697F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0" y="1492189"/>
                <a:ext cx="0" cy="2274268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449DF2E4-7B83-BA47-9B3C-83A0F66548E0}"/>
                  </a:ext>
                </a:extLst>
              </p:cNvPr>
              <p:cNvSpPr txBox="1"/>
              <p:nvPr/>
            </p:nvSpPr>
            <p:spPr>
              <a:xfrm>
                <a:off x="5290021" y="1715974"/>
                <a:ext cx="1989886" cy="7008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>
                  <a:lnSpc>
                    <a:spcPct val="130000"/>
                  </a:lnSpc>
                </a:pPr>
                <a:r>
                  <a:rPr lang="en-US" sz="900" b="1"/>
                  <a:t>Amplitude variation</a:t>
                </a: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5D69F4EF-035E-3E46-BA1A-EA4536A51382}"/>
                  </a:ext>
                </a:extLst>
              </p:cNvPr>
              <p:cNvSpPr txBox="1"/>
              <p:nvPr/>
            </p:nvSpPr>
            <p:spPr>
              <a:xfrm>
                <a:off x="2791288" y="1296151"/>
                <a:ext cx="1443254" cy="7008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>
                  <a:lnSpc>
                    <a:spcPct val="130000"/>
                  </a:lnSpc>
                </a:pPr>
                <a:r>
                  <a:rPr lang="en-US" sz="900" b="1"/>
                  <a:t>Shape distortion</a:t>
                </a:r>
              </a:p>
            </p:txBody>
          </p:sp>
          <p:cxnSp>
            <p:nvCxnSpPr>
              <p:cNvPr id="24" name="Straight Arrow Connector 23">
                <a:extLst>
                  <a:ext uri="{FF2B5EF4-FFF2-40B4-BE49-F238E27FC236}">
                    <a16:creationId xmlns:a16="http://schemas.microsoft.com/office/drawing/2014/main" id="{816BE0C0-E389-4E46-A695-649F63A8E2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270022" y="1901838"/>
                <a:ext cx="67586" cy="60766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E9DE3A37-0988-8648-ADB4-C99DF09914B5}"/>
                </a:ext>
              </a:extLst>
            </p:cNvPr>
            <p:cNvSpPr txBox="1"/>
            <p:nvPr/>
          </p:nvSpPr>
          <p:spPr>
            <a:xfrm>
              <a:off x="560248" y="3855485"/>
              <a:ext cx="2736647" cy="3059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b="1"/>
                <a:t>Simulation of signals in 50-um RSD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8602440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CE3C44-A352-7545-8E4A-D9958173AA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z="3200" dirty="0"/>
              <a:t>LGAD radiation hardness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BC41417-F2D7-7746-8E8E-D698D76EEB9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818978" y="838465"/>
            <a:ext cx="8064499" cy="494521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23BEEAC-7FA6-6A40-9798-2A27C7F7D7D2}"/>
              </a:ext>
            </a:extLst>
          </p:cNvPr>
          <p:cNvSpPr txBox="1"/>
          <p:nvPr/>
        </p:nvSpPr>
        <p:spPr>
          <a:xfrm>
            <a:off x="98473" y="1341136"/>
            <a:ext cx="3720505" cy="29333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x-none" b="1" dirty="0"/>
              <a:t>Evolution with radiation of the biasing working point for a 45-micron thick LGAD with </a:t>
            </a:r>
            <a:r>
              <a:rPr lang="x-none" b="1"/>
              <a:t>a carb</a:t>
            </a:r>
            <a:r>
              <a:rPr lang="en-US" b="1" dirty="0"/>
              <a:t>o</a:t>
            </a:r>
            <a:r>
              <a:rPr lang="x-none" b="1"/>
              <a:t>nated gain layer</a:t>
            </a:r>
            <a:endParaRPr lang="en-US" b="1" dirty="0"/>
          </a:p>
          <a:p>
            <a:pPr>
              <a:lnSpc>
                <a:spcPct val="130000"/>
              </a:lnSpc>
            </a:pPr>
            <a:endParaRPr lang="en-IT" b="1" dirty="0"/>
          </a:p>
          <a:p>
            <a:pPr>
              <a:lnSpc>
                <a:spcPct val="130000"/>
              </a:lnSpc>
            </a:pPr>
            <a:r>
              <a:rPr lang="en-IT" b="1" dirty="0"/>
              <a:t>Increase bias to compensate for gain implant doping deactivation.</a:t>
            </a:r>
            <a:endParaRPr lang="x-none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59BDA05-8DE1-F34B-9C8E-922EE748F33E}"/>
              </a:ext>
            </a:extLst>
          </p:cNvPr>
          <p:cNvSpPr txBox="1"/>
          <p:nvPr/>
        </p:nvSpPr>
        <p:spPr>
          <a:xfrm>
            <a:off x="1906253" y="5519718"/>
            <a:ext cx="7758113" cy="9996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x-none" sz="2400" b="1" dirty="0"/>
              <a:t>Present </a:t>
            </a:r>
            <a:r>
              <a:rPr lang="x-none" sz="2400" b="1"/>
              <a:t>LGAD design</a:t>
            </a:r>
            <a:r>
              <a:rPr lang="en-US" sz="2400" b="1" dirty="0"/>
              <a:t>s</a:t>
            </a:r>
            <a:r>
              <a:rPr lang="x-none" sz="2400" b="1"/>
              <a:t> </a:t>
            </a:r>
            <a:r>
              <a:rPr lang="en-US" sz="2400" b="1" dirty="0"/>
              <a:t>provide large signals </a:t>
            </a:r>
            <a:r>
              <a:rPr lang="x-none" sz="2400" b="1"/>
              <a:t> </a:t>
            </a:r>
            <a:r>
              <a:rPr lang="en-US" sz="2400" b="1" dirty="0"/>
              <a:t>and low noise </a:t>
            </a:r>
            <a:r>
              <a:rPr lang="x-none" sz="2400" b="1"/>
              <a:t>up </a:t>
            </a:r>
            <a:r>
              <a:rPr lang="x-none" sz="2400" b="1" dirty="0"/>
              <a:t>to 2.5E15 n/cm2 </a:t>
            </a:r>
          </a:p>
        </p:txBody>
      </p:sp>
    </p:spTree>
    <p:extLst>
      <p:ext uri="{BB962C8B-B14F-4D97-AF65-F5344CB8AC3E}">
        <p14:creationId xmlns:p14="http://schemas.microsoft.com/office/powerpoint/2010/main" val="256366416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1145202-9C1A-3149-9FBB-055EF1F81E8B}"/>
              </a:ext>
            </a:extLst>
          </p:cNvPr>
          <p:cNvSpPr/>
          <p:nvPr/>
        </p:nvSpPr>
        <p:spPr>
          <a:xfrm>
            <a:off x="3534652" y="133272"/>
            <a:ext cx="86573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/>
              <a:t>Second design innovation</a:t>
            </a:r>
            <a:r>
              <a:rPr lang="en-US" sz="2800" dirty="0"/>
              <a:t>: </a:t>
            </a:r>
            <a:r>
              <a:rPr lang="en-US" sz="2800" b="1" dirty="0">
                <a:solidFill>
                  <a:srgbClr val="970000"/>
                </a:solidFill>
              </a:rPr>
              <a:t>resistive read-out </a:t>
            </a:r>
            <a:endParaRPr lang="x-none" sz="2800" b="1" dirty="0">
              <a:solidFill>
                <a:srgbClr val="97000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05FDA83-6E68-B946-BAA4-74F48AD6E412}"/>
              </a:ext>
            </a:extLst>
          </p:cNvPr>
          <p:cNvSpPr/>
          <p:nvPr/>
        </p:nvSpPr>
        <p:spPr>
          <a:xfrm>
            <a:off x="3068009" y="4757967"/>
            <a:ext cx="5718648" cy="143554"/>
          </a:xfrm>
          <a:prstGeom prst="rect">
            <a:avLst/>
          </a:prstGeom>
          <a:solidFill>
            <a:srgbClr val="FF6600"/>
          </a:solidFill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6F2BC1B-0835-7B40-B184-2E4482E1CE19}"/>
              </a:ext>
            </a:extLst>
          </p:cNvPr>
          <p:cNvSpPr/>
          <p:nvPr/>
        </p:nvSpPr>
        <p:spPr>
          <a:xfrm>
            <a:off x="7410832" y="4380701"/>
            <a:ext cx="763695" cy="163720"/>
          </a:xfrm>
          <a:prstGeom prst="rect">
            <a:avLst/>
          </a:prstGeom>
          <a:solidFill>
            <a:srgbClr val="3366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6516D75-A99A-0843-87B6-4730ADE1542B}"/>
              </a:ext>
            </a:extLst>
          </p:cNvPr>
          <p:cNvSpPr/>
          <p:nvPr/>
        </p:nvSpPr>
        <p:spPr>
          <a:xfrm>
            <a:off x="5511771" y="4382915"/>
            <a:ext cx="763695" cy="140877"/>
          </a:xfrm>
          <a:prstGeom prst="rect">
            <a:avLst/>
          </a:prstGeom>
          <a:solidFill>
            <a:srgbClr val="3366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E02F639-4E08-DF40-A810-37F41736AA6F}"/>
              </a:ext>
            </a:extLst>
          </p:cNvPr>
          <p:cNvSpPr/>
          <p:nvPr/>
        </p:nvSpPr>
        <p:spPr>
          <a:xfrm>
            <a:off x="3518927" y="4385128"/>
            <a:ext cx="763695" cy="138663"/>
          </a:xfrm>
          <a:prstGeom prst="rect">
            <a:avLst/>
          </a:prstGeom>
          <a:solidFill>
            <a:srgbClr val="3366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B3A842F6-7536-2F45-A86C-3DA005DDDB8C}"/>
              </a:ext>
            </a:extLst>
          </p:cNvPr>
          <p:cNvSpPr txBox="1">
            <a:spLocks/>
          </p:cNvSpPr>
          <p:nvPr/>
        </p:nvSpPr>
        <p:spPr>
          <a:xfrm>
            <a:off x="11269854" y="6526060"/>
            <a:ext cx="744201" cy="316442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D42BACD5-DBBC-4041-9454-70A8D25A0F7B}" type="slidenum">
              <a:rPr lang="en-US" smtClean="0"/>
              <a:pPr algn="r"/>
              <a:t>9</a:t>
            </a:fld>
            <a:endParaRPr lang="en-US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F8029CD-E2CC-5C42-A8CB-63DF281D5290}"/>
              </a:ext>
            </a:extLst>
          </p:cNvPr>
          <p:cNvCxnSpPr/>
          <p:nvPr/>
        </p:nvCxnSpPr>
        <p:spPr>
          <a:xfrm flipH="1">
            <a:off x="7375791" y="3608602"/>
            <a:ext cx="616414" cy="320651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00FBA97-1F33-2C47-9460-A7DF508B4377}"/>
              </a:ext>
            </a:extLst>
          </p:cNvPr>
          <p:cNvCxnSpPr>
            <a:cxnSpLocks/>
          </p:cNvCxnSpPr>
          <p:nvPr/>
        </p:nvCxnSpPr>
        <p:spPr>
          <a:xfrm>
            <a:off x="5308531" y="3595919"/>
            <a:ext cx="463331" cy="333333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2AC9246D-33A0-334F-88AB-6A0313896829}"/>
              </a:ext>
            </a:extLst>
          </p:cNvPr>
          <p:cNvSpPr/>
          <p:nvPr/>
        </p:nvSpPr>
        <p:spPr>
          <a:xfrm>
            <a:off x="2893131" y="4411973"/>
            <a:ext cx="6046049" cy="1773903"/>
          </a:xfrm>
          <a:prstGeom prst="rect">
            <a:avLst/>
          </a:prstGeom>
          <a:noFill/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685E288-5BE5-A845-9705-651259EDD5D2}"/>
              </a:ext>
            </a:extLst>
          </p:cNvPr>
          <p:cNvSpPr/>
          <p:nvPr/>
        </p:nvSpPr>
        <p:spPr>
          <a:xfrm>
            <a:off x="3534652" y="4354601"/>
            <a:ext cx="746871" cy="5146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6BAF8B9-3996-284E-B184-4E6FD903BD49}"/>
              </a:ext>
            </a:extLst>
          </p:cNvPr>
          <p:cNvSpPr/>
          <p:nvPr/>
        </p:nvSpPr>
        <p:spPr>
          <a:xfrm>
            <a:off x="5529978" y="4338132"/>
            <a:ext cx="746871" cy="5146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22EF89D-8A3A-A64B-BB89-528993FF8657}"/>
              </a:ext>
            </a:extLst>
          </p:cNvPr>
          <p:cNvSpPr/>
          <p:nvPr/>
        </p:nvSpPr>
        <p:spPr>
          <a:xfrm>
            <a:off x="7416190" y="4334924"/>
            <a:ext cx="746871" cy="5146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819A42B-7B75-324B-BCB9-F45145194CBF}"/>
              </a:ext>
            </a:extLst>
          </p:cNvPr>
          <p:cNvSpPr/>
          <p:nvPr/>
        </p:nvSpPr>
        <p:spPr>
          <a:xfrm>
            <a:off x="2880390" y="6002170"/>
            <a:ext cx="6046049" cy="191191"/>
          </a:xfrm>
          <a:prstGeom prst="rect">
            <a:avLst/>
          </a:prstGeom>
          <a:solidFill>
            <a:schemeClr val="accent1"/>
          </a:solidFill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91EB4A8-853D-3F40-8511-05E9CB15EEA7}"/>
              </a:ext>
            </a:extLst>
          </p:cNvPr>
          <p:cNvGrpSpPr/>
          <p:nvPr/>
        </p:nvGrpSpPr>
        <p:grpSpPr>
          <a:xfrm>
            <a:off x="5886669" y="3185530"/>
            <a:ext cx="1280966" cy="1151679"/>
            <a:chOff x="5886669" y="3185530"/>
            <a:chExt cx="1280966" cy="1151679"/>
          </a:xfrm>
        </p:grpSpPr>
        <p:sp>
          <p:nvSpPr>
            <p:cNvPr id="19" name="Line 55">
              <a:extLst>
                <a:ext uri="{FF2B5EF4-FFF2-40B4-BE49-F238E27FC236}">
                  <a16:creationId xmlns:a16="http://schemas.microsoft.com/office/drawing/2014/main" id="{A4AF94C2-1295-F145-B87F-78EF34596CC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86669" y="3595919"/>
              <a:ext cx="128096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200"/>
            </a:p>
          </p:txBody>
        </p:sp>
        <p:sp>
          <p:nvSpPr>
            <p:cNvPr id="20" name="AutoShape 56">
              <a:extLst>
                <a:ext uri="{FF2B5EF4-FFF2-40B4-BE49-F238E27FC236}">
                  <a16:creationId xmlns:a16="http://schemas.microsoft.com/office/drawing/2014/main" id="{BF80DCD1-38BC-7F49-A862-8555292B68F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6186345" y="3327483"/>
              <a:ext cx="823789" cy="539883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/>
            <a:p>
              <a:pPr>
                <a:defRPr/>
              </a:pPr>
              <a:endParaRPr lang="en-US" sz="1200"/>
            </a:p>
          </p:txBody>
        </p:sp>
        <p:sp>
          <p:nvSpPr>
            <p:cNvPr id="21" name="Line 55">
              <a:extLst>
                <a:ext uri="{FF2B5EF4-FFF2-40B4-BE49-F238E27FC236}">
                  <a16:creationId xmlns:a16="http://schemas.microsoft.com/office/drawing/2014/main" id="{1A5AA443-5D76-8A4F-9289-97CD69FD728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903413" y="3597407"/>
              <a:ext cx="0" cy="73980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200"/>
            </a:p>
          </p:txBody>
        </p:sp>
      </p:grpSp>
      <p:sp>
        <p:nvSpPr>
          <p:cNvPr id="22" name="Freeform 863">
            <a:extLst>
              <a:ext uri="{FF2B5EF4-FFF2-40B4-BE49-F238E27FC236}">
                <a16:creationId xmlns:a16="http://schemas.microsoft.com/office/drawing/2014/main" id="{C765354A-11D1-6F42-B2EC-F6F5E774AFAE}"/>
              </a:ext>
            </a:extLst>
          </p:cNvPr>
          <p:cNvSpPr>
            <a:spLocks/>
          </p:cNvSpPr>
          <p:nvPr/>
        </p:nvSpPr>
        <p:spPr bwMode="auto">
          <a:xfrm>
            <a:off x="6183796" y="1369983"/>
            <a:ext cx="965754" cy="823789"/>
          </a:xfrm>
          <a:custGeom>
            <a:avLst/>
            <a:gdLst>
              <a:gd name="T0" fmla="*/ 0 w 576"/>
              <a:gd name="T1" fmla="*/ 231 h 461"/>
              <a:gd name="T2" fmla="*/ 115 w 576"/>
              <a:gd name="T3" fmla="*/ 461 h 461"/>
              <a:gd name="T4" fmla="*/ 576 w 576"/>
              <a:gd name="T5" fmla="*/ 231 h 461"/>
              <a:gd name="T6" fmla="*/ 115 w 576"/>
              <a:gd name="T7" fmla="*/ 0 h 461"/>
              <a:gd name="T8" fmla="*/ 0 w 576"/>
              <a:gd name="T9" fmla="*/ 231 h 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6" h="461">
                <a:moveTo>
                  <a:pt x="0" y="231"/>
                </a:moveTo>
                <a:lnTo>
                  <a:pt x="115" y="461"/>
                </a:lnTo>
                <a:lnTo>
                  <a:pt x="576" y="231"/>
                </a:lnTo>
                <a:lnTo>
                  <a:pt x="115" y="0"/>
                </a:lnTo>
                <a:lnTo>
                  <a:pt x="0" y="231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20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27FC017-85CF-7549-86FB-81D53253A3B4}"/>
              </a:ext>
            </a:extLst>
          </p:cNvPr>
          <p:cNvSpPr txBox="1"/>
          <p:nvPr/>
        </p:nvSpPr>
        <p:spPr>
          <a:xfrm>
            <a:off x="829065" y="1718244"/>
            <a:ext cx="10723280" cy="4476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The signal discharges to ground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165FD351-2CAE-5348-B719-678B96993417}"/>
              </a:ext>
            </a:extLst>
          </p:cNvPr>
          <p:cNvGrpSpPr/>
          <p:nvPr/>
        </p:nvGrpSpPr>
        <p:grpSpPr>
          <a:xfrm>
            <a:off x="3057649" y="4105656"/>
            <a:ext cx="5739368" cy="290460"/>
            <a:chOff x="3085597" y="4755635"/>
            <a:chExt cx="5739368" cy="290460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C8C21366-8E08-7A4A-B848-97FB0FE5C515}"/>
                </a:ext>
              </a:extLst>
            </p:cNvPr>
            <p:cNvSpPr/>
            <p:nvPr/>
          </p:nvSpPr>
          <p:spPr>
            <a:xfrm>
              <a:off x="3085597" y="4825066"/>
              <a:ext cx="5739368" cy="22102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5D03B955-0E6E-CD46-B34D-A5836515C2AB}"/>
                </a:ext>
              </a:extLst>
            </p:cNvPr>
            <p:cNvSpPr/>
            <p:nvPr/>
          </p:nvSpPr>
          <p:spPr>
            <a:xfrm>
              <a:off x="3546121" y="4775312"/>
              <a:ext cx="746871" cy="51463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3DA0F9D7-714D-7C47-9C2A-5CBD71A1DE5E}"/>
                </a:ext>
              </a:extLst>
            </p:cNvPr>
            <p:cNvSpPr/>
            <p:nvPr/>
          </p:nvSpPr>
          <p:spPr>
            <a:xfrm>
              <a:off x="5541447" y="4758843"/>
              <a:ext cx="746871" cy="51463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560788EC-F58E-A74D-B2A6-FDABD6CEB3C9}"/>
                </a:ext>
              </a:extLst>
            </p:cNvPr>
            <p:cNvSpPr/>
            <p:nvPr/>
          </p:nvSpPr>
          <p:spPr>
            <a:xfrm>
              <a:off x="7474551" y="4755635"/>
              <a:ext cx="746871" cy="51463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A55CB06-4DD8-8149-9289-5AA9556D9A67}"/>
              </a:ext>
            </a:extLst>
          </p:cNvPr>
          <p:cNvGrpSpPr/>
          <p:nvPr/>
        </p:nvGrpSpPr>
        <p:grpSpPr>
          <a:xfrm>
            <a:off x="1833649" y="4412337"/>
            <a:ext cx="6949763" cy="894763"/>
            <a:chOff x="1770795" y="2598180"/>
            <a:chExt cx="6949763" cy="894763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7F1C00DE-FCD0-6845-9E8F-51EFA195DFEC}"/>
                </a:ext>
              </a:extLst>
            </p:cNvPr>
            <p:cNvSpPr/>
            <p:nvPr/>
          </p:nvSpPr>
          <p:spPr>
            <a:xfrm>
              <a:off x="2981189" y="2598180"/>
              <a:ext cx="5739369" cy="237101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31" name="Line 55">
              <a:extLst>
                <a:ext uri="{FF2B5EF4-FFF2-40B4-BE49-F238E27FC236}">
                  <a16:creationId xmlns:a16="http://schemas.microsoft.com/office/drawing/2014/main" id="{4566D8D7-7D71-D34E-A847-5DFC349C70C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10597" y="2689013"/>
              <a:ext cx="98419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200"/>
            </a:p>
          </p:txBody>
        </p:sp>
        <p:sp>
          <p:nvSpPr>
            <p:cNvPr id="32" name="Line 55">
              <a:extLst>
                <a:ext uri="{FF2B5EF4-FFF2-40B4-BE49-F238E27FC236}">
                  <a16:creationId xmlns:a16="http://schemas.microsoft.com/office/drawing/2014/main" id="{2C8AF372-AB7B-7F47-A7F5-B912592E6DC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025687" y="2689013"/>
              <a:ext cx="0" cy="58612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200"/>
            </a:p>
          </p:txBody>
        </p:sp>
        <p:grpSp>
          <p:nvGrpSpPr>
            <p:cNvPr id="33" name="Group 324">
              <a:extLst>
                <a:ext uri="{FF2B5EF4-FFF2-40B4-BE49-F238E27FC236}">
                  <a16:creationId xmlns:a16="http://schemas.microsoft.com/office/drawing/2014/main" id="{0FEDE347-15E4-AF42-92A2-E44F8A26727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70795" y="2978299"/>
              <a:ext cx="518087" cy="514644"/>
              <a:chOff x="2110" y="1699"/>
              <a:chExt cx="309" cy="288"/>
            </a:xfrm>
          </p:grpSpPr>
          <p:grpSp>
            <p:nvGrpSpPr>
              <p:cNvPr id="34" name="Group 126">
                <a:extLst>
                  <a:ext uri="{FF2B5EF4-FFF2-40B4-BE49-F238E27FC236}">
                    <a16:creationId xmlns:a16="http://schemas.microsoft.com/office/drawing/2014/main" id="{BD1DC70D-8992-3C42-BA0B-B4A52289442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10" y="1872"/>
                <a:ext cx="288" cy="115"/>
                <a:chOff x="1152" y="2160"/>
                <a:chExt cx="288" cy="115"/>
              </a:xfrm>
            </p:grpSpPr>
            <p:sp>
              <p:nvSpPr>
                <p:cNvPr id="36" name="Line 127">
                  <a:extLst>
                    <a:ext uri="{FF2B5EF4-FFF2-40B4-BE49-F238E27FC236}">
                      <a16:creationId xmlns:a16="http://schemas.microsoft.com/office/drawing/2014/main" id="{5376A149-B16E-FF44-8481-2F5ACEF2447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52" y="2160"/>
                  <a:ext cx="288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 sz="1200"/>
                </a:p>
              </p:txBody>
            </p:sp>
            <p:sp>
              <p:nvSpPr>
                <p:cNvPr id="37" name="Line 128">
                  <a:extLst>
                    <a:ext uri="{FF2B5EF4-FFF2-40B4-BE49-F238E27FC236}">
                      <a16:creationId xmlns:a16="http://schemas.microsoft.com/office/drawing/2014/main" id="{C4C0A906-F732-1A45-B389-9224C6BAAC3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210" y="2218"/>
                  <a:ext cx="172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 sz="1200"/>
                </a:p>
              </p:txBody>
            </p:sp>
            <p:sp>
              <p:nvSpPr>
                <p:cNvPr id="38" name="Line 129">
                  <a:extLst>
                    <a:ext uri="{FF2B5EF4-FFF2-40B4-BE49-F238E27FC236}">
                      <a16:creationId xmlns:a16="http://schemas.microsoft.com/office/drawing/2014/main" id="{BB91733F-85C8-EE4E-8075-1CD206A9272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267" y="2275"/>
                  <a:ext cx="58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 sz="1200"/>
                </a:p>
              </p:txBody>
            </p:sp>
          </p:grpSp>
          <p:sp>
            <p:nvSpPr>
              <p:cNvPr id="35" name="Freeform 323">
                <a:extLst>
                  <a:ext uri="{FF2B5EF4-FFF2-40B4-BE49-F238E27FC236}">
                    <a16:creationId xmlns:a16="http://schemas.microsoft.com/office/drawing/2014/main" id="{BDF52894-411F-824B-951A-1C5A08B9F9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1" y="1699"/>
                <a:ext cx="288" cy="173"/>
              </a:xfrm>
              <a:custGeom>
                <a:avLst/>
                <a:gdLst>
                  <a:gd name="T0" fmla="*/ 115 w 288"/>
                  <a:gd name="T1" fmla="*/ 0 h 173"/>
                  <a:gd name="T2" fmla="*/ 0 w 288"/>
                  <a:gd name="T3" fmla="*/ 173 h 173"/>
                  <a:gd name="T4" fmla="*/ 288 w 288"/>
                  <a:gd name="T5" fmla="*/ 173 h 173"/>
                  <a:gd name="T6" fmla="*/ 115 w 288"/>
                  <a:gd name="T7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8" h="173">
                    <a:moveTo>
                      <a:pt x="115" y="0"/>
                    </a:moveTo>
                    <a:lnTo>
                      <a:pt x="0" y="173"/>
                    </a:lnTo>
                    <a:lnTo>
                      <a:pt x="288" y="173"/>
                    </a:lnTo>
                    <a:lnTo>
                      <a:pt x="115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200"/>
              </a:p>
            </p:txBody>
          </p:sp>
        </p:grp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980E69F5-1503-484D-B002-D9ADCEAA79FA}"/>
              </a:ext>
            </a:extLst>
          </p:cNvPr>
          <p:cNvGrpSpPr/>
          <p:nvPr/>
        </p:nvGrpSpPr>
        <p:grpSpPr>
          <a:xfrm>
            <a:off x="3060247" y="4497141"/>
            <a:ext cx="6031507" cy="101277"/>
            <a:chOff x="1735494" y="2138844"/>
            <a:chExt cx="5372458" cy="218809"/>
          </a:xfrm>
        </p:grpSpPr>
        <p:grpSp>
          <p:nvGrpSpPr>
            <p:cNvPr id="40" name="Group 367">
              <a:extLst>
                <a:ext uri="{FF2B5EF4-FFF2-40B4-BE49-F238E27FC236}">
                  <a16:creationId xmlns:a16="http://schemas.microsoft.com/office/drawing/2014/main" id="{F822997C-1800-8D4C-BF51-C3748D8585B1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>
              <a:off x="2100619" y="1773719"/>
              <a:ext cx="184150" cy="914400"/>
              <a:chOff x="691" y="3197"/>
              <a:chExt cx="116" cy="576"/>
            </a:xfrm>
          </p:grpSpPr>
          <p:sp>
            <p:nvSpPr>
              <p:cNvPr id="56" name="Freeform 244">
                <a:extLst>
                  <a:ext uri="{FF2B5EF4-FFF2-40B4-BE49-F238E27FC236}">
                    <a16:creationId xmlns:a16="http://schemas.microsoft.com/office/drawing/2014/main" id="{D9E495BC-32D1-F046-B4F7-24F53218DC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" y="3197"/>
                <a:ext cx="116" cy="576"/>
              </a:xfrm>
              <a:custGeom>
                <a:avLst/>
                <a:gdLst>
                  <a:gd name="T0" fmla="*/ 58 w 116"/>
                  <a:gd name="T1" fmla="*/ 0 h 1152"/>
                  <a:gd name="T2" fmla="*/ 58 w 116"/>
                  <a:gd name="T3" fmla="*/ 230 h 1152"/>
                  <a:gd name="T4" fmla="*/ 116 w 116"/>
                  <a:gd name="T5" fmla="*/ 288 h 1152"/>
                  <a:gd name="T6" fmla="*/ 0 w 116"/>
                  <a:gd name="T7" fmla="*/ 403 h 1152"/>
                  <a:gd name="T8" fmla="*/ 116 w 116"/>
                  <a:gd name="T9" fmla="*/ 518 h 1152"/>
                  <a:gd name="T10" fmla="*/ 0 w 116"/>
                  <a:gd name="T11" fmla="*/ 634 h 1152"/>
                  <a:gd name="T12" fmla="*/ 116 w 116"/>
                  <a:gd name="T13" fmla="*/ 749 h 1152"/>
                  <a:gd name="T14" fmla="*/ 0 w 116"/>
                  <a:gd name="T15" fmla="*/ 864 h 1152"/>
                  <a:gd name="T16" fmla="*/ 58 w 116"/>
                  <a:gd name="T17" fmla="*/ 922 h 1152"/>
                  <a:gd name="T18" fmla="*/ 58 w 116"/>
                  <a:gd name="T19" fmla="*/ 1152 h 1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6" h="1152">
                    <a:moveTo>
                      <a:pt x="58" y="0"/>
                    </a:moveTo>
                    <a:lnTo>
                      <a:pt x="58" y="230"/>
                    </a:lnTo>
                    <a:lnTo>
                      <a:pt x="116" y="288"/>
                    </a:lnTo>
                    <a:lnTo>
                      <a:pt x="0" y="403"/>
                    </a:lnTo>
                    <a:lnTo>
                      <a:pt x="116" y="518"/>
                    </a:lnTo>
                    <a:lnTo>
                      <a:pt x="0" y="634"/>
                    </a:lnTo>
                    <a:lnTo>
                      <a:pt x="116" y="749"/>
                    </a:lnTo>
                    <a:lnTo>
                      <a:pt x="0" y="864"/>
                    </a:lnTo>
                    <a:lnTo>
                      <a:pt x="58" y="922"/>
                    </a:lnTo>
                    <a:lnTo>
                      <a:pt x="58" y="1152"/>
                    </a:ln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1200"/>
              </a:p>
            </p:txBody>
          </p:sp>
          <p:sp>
            <p:nvSpPr>
              <p:cNvPr id="57" name="Freeform 366">
                <a:extLst>
                  <a:ext uri="{FF2B5EF4-FFF2-40B4-BE49-F238E27FC236}">
                    <a16:creationId xmlns:a16="http://schemas.microsoft.com/office/drawing/2014/main" id="{1E72FB24-4031-1E45-97DC-6B08D398D3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" y="3197"/>
                <a:ext cx="115" cy="576"/>
              </a:xfrm>
              <a:custGeom>
                <a:avLst/>
                <a:gdLst>
                  <a:gd name="T0" fmla="*/ 58 w 115"/>
                  <a:gd name="T1" fmla="*/ 0 h 576"/>
                  <a:gd name="T2" fmla="*/ 0 w 115"/>
                  <a:gd name="T3" fmla="*/ 115 h 576"/>
                  <a:gd name="T4" fmla="*/ 58 w 115"/>
                  <a:gd name="T5" fmla="*/ 576 h 576"/>
                  <a:gd name="T6" fmla="*/ 115 w 115"/>
                  <a:gd name="T7" fmla="*/ 115 h 576"/>
                  <a:gd name="T8" fmla="*/ 58 w 115"/>
                  <a:gd name="T9" fmla="*/ 0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576">
                    <a:moveTo>
                      <a:pt x="58" y="0"/>
                    </a:moveTo>
                    <a:lnTo>
                      <a:pt x="0" y="115"/>
                    </a:lnTo>
                    <a:lnTo>
                      <a:pt x="58" y="576"/>
                    </a:lnTo>
                    <a:lnTo>
                      <a:pt x="115" y="115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200"/>
              </a:p>
            </p:txBody>
          </p:sp>
        </p:grpSp>
        <p:grpSp>
          <p:nvGrpSpPr>
            <p:cNvPr id="41" name="Group 367">
              <a:extLst>
                <a:ext uri="{FF2B5EF4-FFF2-40B4-BE49-F238E27FC236}">
                  <a16:creationId xmlns:a16="http://schemas.microsoft.com/office/drawing/2014/main" id="{35A97428-9726-1341-95AA-8CA832E745BD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>
              <a:off x="3007197" y="1775306"/>
              <a:ext cx="184150" cy="914400"/>
              <a:chOff x="691" y="3197"/>
              <a:chExt cx="116" cy="576"/>
            </a:xfrm>
          </p:grpSpPr>
          <p:sp>
            <p:nvSpPr>
              <p:cNvPr id="54" name="Freeform 244">
                <a:extLst>
                  <a:ext uri="{FF2B5EF4-FFF2-40B4-BE49-F238E27FC236}">
                    <a16:creationId xmlns:a16="http://schemas.microsoft.com/office/drawing/2014/main" id="{6DE0C77F-2F6A-FA40-AE3A-FE130B0E1A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" y="3197"/>
                <a:ext cx="116" cy="576"/>
              </a:xfrm>
              <a:custGeom>
                <a:avLst/>
                <a:gdLst>
                  <a:gd name="T0" fmla="*/ 58 w 116"/>
                  <a:gd name="T1" fmla="*/ 0 h 1152"/>
                  <a:gd name="T2" fmla="*/ 58 w 116"/>
                  <a:gd name="T3" fmla="*/ 230 h 1152"/>
                  <a:gd name="T4" fmla="*/ 116 w 116"/>
                  <a:gd name="T5" fmla="*/ 288 h 1152"/>
                  <a:gd name="T6" fmla="*/ 0 w 116"/>
                  <a:gd name="T7" fmla="*/ 403 h 1152"/>
                  <a:gd name="T8" fmla="*/ 116 w 116"/>
                  <a:gd name="T9" fmla="*/ 518 h 1152"/>
                  <a:gd name="T10" fmla="*/ 0 w 116"/>
                  <a:gd name="T11" fmla="*/ 634 h 1152"/>
                  <a:gd name="T12" fmla="*/ 116 w 116"/>
                  <a:gd name="T13" fmla="*/ 749 h 1152"/>
                  <a:gd name="T14" fmla="*/ 0 w 116"/>
                  <a:gd name="T15" fmla="*/ 864 h 1152"/>
                  <a:gd name="T16" fmla="*/ 58 w 116"/>
                  <a:gd name="T17" fmla="*/ 922 h 1152"/>
                  <a:gd name="T18" fmla="*/ 58 w 116"/>
                  <a:gd name="T19" fmla="*/ 1152 h 1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6" h="1152">
                    <a:moveTo>
                      <a:pt x="58" y="0"/>
                    </a:moveTo>
                    <a:lnTo>
                      <a:pt x="58" y="230"/>
                    </a:lnTo>
                    <a:lnTo>
                      <a:pt x="116" y="288"/>
                    </a:lnTo>
                    <a:lnTo>
                      <a:pt x="0" y="403"/>
                    </a:lnTo>
                    <a:lnTo>
                      <a:pt x="116" y="518"/>
                    </a:lnTo>
                    <a:lnTo>
                      <a:pt x="0" y="634"/>
                    </a:lnTo>
                    <a:lnTo>
                      <a:pt x="116" y="749"/>
                    </a:lnTo>
                    <a:lnTo>
                      <a:pt x="0" y="864"/>
                    </a:lnTo>
                    <a:lnTo>
                      <a:pt x="58" y="922"/>
                    </a:lnTo>
                    <a:lnTo>
                      <a:pt x="58" y="1152"/>
                    </a:ln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1200"/>
              </a:p>
            </p:txBody>
          </p:sp>
          <p:sp>
            <p:nvSpPr>
              <p:cNvPr id="55" name="Freeform 366">
                <a:extLst>
                  <a:ext uri="{FF2B5EF4-FFF2-40B4-BE49-F238E27FC236}">
                    <a16:creationId xmlns:a16="http://schemas.microsoft.com/office/drawing/2014/main" id="{8772784F-2B7A-844D-9020-2ED2384C25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" y="3197"/>
                <a:ext cx="115" cy="576"/>
              </a:xfrm>
              <a:custGeom>
                <a:avLst/>
                <a:gdLst>
                  <a:gd name="T0" fmla="*/ 58 w 115"/>
                  <a:gd name="T1" fmla="*/ 0 h 576"/>
                  <a:gd name="T2" fmla="*/ 0 w 115"/>
                  <a:gd name="T3" fmla="*/ 115 h 576"/>
                  <a:gd name="T4" fmla="*/ 58 w 115"/>
                  <a:gd name="T5" fmla="*/ 576 h 576"/>
                  <a:gd name="T6" fmla="*/ 115 w 115"/>
                  <a:gd name="T7" fmla="*/ 115 h 576"/>
                  <a:gd name="T8" fmla="*/ 58 w 115"/>
                  <a:gd name="T9" fmla="*/ 0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576">
                    <a:moveTo>
                      <a:pt x="58" y="0"/>
                    </a:moveTo>
                    <a:lnTo>
                      <a:pt x="0" y="115"/>
                    </a:lnTo>
                    <a:lnTo>
                      <a:pt x="58" y="576"/>
                    </a:lnTo>
                    <a:lnTo>
                      <a:pt x="115" y="115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200"/>
              </a:p>
            </p:txBody>
          </p:sp>
        </p:grpSp>
        <p:grpSp>
          <p:nvGrpSpPr>
            <p:cNvPr id="42" name="Group 367">
              <a:extLst>
                <a:ext uri="{FF2B5EF4-FFF2-40B4-BE49-F238E27FC236}">
                  <a16:creationId xmlns:a16="http://schemas.microsoft.com/office/drawing/2014/main" id="{65B0ADBB-6809-074B-9942-9B3D3B97E11B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>
              <a:off x="3913775" y="1776893"/>
              <a:ext cx="184150" cy="914400"/>
              <a:chOff x="691" y="3197"/>
              <a:chExt cx="116" cy="576"/>
            </a:xfrm>
          </p:grpSpPr>
          <p:sp>
            <p:nvSpPr>
              <p:cNvPr id="52" name="Freeform 244">
                <a:extLst>
                  <a:ext uri="{FF2B5EF4-FFF2-40B4-BE49-F238E27FC236}">
                    <a16:creationId xmlns:a16="http://schemas.microsoft.com/office/drawing/2014/main" id="{CC5CCECD-57A8-3E49-8D33-8C75DC94FC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" y="3197"/>
                <a:ext cx="116" cy="576"/>
              </a:xfrm>
              <a:custGeom>
                <a:avLst/>
                <a:gdLst>
                  <a:gd name="T0" fmla="*/ 58 w 116"/>
                  <a:gd name="T1" fmla="*/ 0 h 1152"/>
                  <a:gd name="T2" fmla="*/ 58 w 116"/>
                  <a:gd name="T3" fmla="*/ 230 h 1152"/>
                  <a:gd name="T4" fmla="*/ 116 w 116"/>
                  <a:gd name="T5" fmla="*/ 288 h 1152"/>
                  <a:gd name="T6" fmla="*/ 0 w 116"/>
                  <a:gd name="T7" fmla="*/ 403 h 1152"/>
                  <a:gd name="T8" fmla="*/ 116 w 116"/>
                  <a:gd name="T9" fmla="*/ 518 h 1152"/>
                  <a:gd name="T10" fmla="*/ 0 w 116"/>
                  <a:gd name="T11" fmla="*/ 634 h 1152"/>
                  <a:gd name="T12" fmla="*/ 116 w 116"/>
                  <a:gd name="T13" fmla="*/ 749 h 1152"/>
                  <a:gd name="T14" fmla="*/ 0 w 116"/>
                  <a:gd name="T15" fmla="*/ 864 h 1152"/>
                  <a:gd name="T16" fmla="*/ 58 w 116"/>
                  <a:gd name="T17" fmla="*/ 922 h 1152"/>
                  <a:gd name="T18" fmla="*/ 58 w 116"/>
                  <a:gd name="T19" fmla="*/ 1152 h 1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6" h="1152">
                    <a:moveTo>
                      <a:pt x="58" y="0"/>
                    </a:moveTo>
                    <a:lnTo>
                      <a:pt x="58" y="230"/>
                    </a:lnTo>
                    <a:lnTo>
                      <a:pt x="116" y="288"/>
                    </a:lnTo>
                    <a:lnTo>
                      <a:pt x="0" y="403"/>
                    </a:lnTo>
                    <a:lnTo>
                      <a:pt x="116" y="518"/>
                    </a:lnTo>
                    <a:lnTo>
                      <a:pt x="0" y="634"/>
                    </a:lnTo>
                    <a:lnTo>
                      <a:pt x="116" y="749"/>
                    </a:lnTo>
                    <a:lnTo>
                      <a:pt x="0" y="864"/>
                    </a:lnTo>
                    <a:lnTo>
                      <a:pt x="58" y="922"/>
                    </a:lnTo>
                    <a:lnTo>
                      <a:pt x="58" y="1152"/>
                    </a:ln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1200"/>
              </a:p>
            </p:txBody>
          </p:sp>
          <p:sp>
            <p:nvSpPr>
              <p:cNvPr id="53" name="Freeform 366">
                <a:extLst>
                  <a:ext uri="{FF2B5EF4-FFF2-40B4-BE49-F238E27FC236}">
                    <a16:creationId xmlns:a16="http://schemas.microsoft.com/office/drawing/2014/main" id="{7FB28213-A74D-E84F-BBE1-B6F8F7B0BB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" y="3197"/>
                <a:ext cx="115" cy="576"/>
              </a:xfrm>
              <a:custGeom>
                <a:avLst/>
                <a:gdLst>
                  <a:gd name="T0" fmla="*/ 58 w 115"/>
                  <a:gd name="T1" fmla="*/ 0 h 576"/>
                  <a:gd name="T2" fmla="*/ 0 w 115"/>
                  <a:gd name="T3" fmla="*/ 115 h 576"/>
                  <a:gd name="T4" fmla="*/ 58 w 115"/>
                  <a:gd name="T5" fmla="*/ 576 h 576"/>
                  <a:gd name="T6" fmla="*/ 115 w 115"/>
                  <a:gd name="T7" fmla="*/ 115 h 576"/>
                  <a:gd name="T8" fmla="*/ 58 w 115"/>
                  <a:gd name="T9" fmla="*/ 0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576">
                    <a:moveTo>
                      <a:pt x="58" y="0"/>
                    </a:moveTo>
                    <a:lnTo>
                      <a:pt x="0" y="115"/>
                    </a:lnTo>
                    <a:lnTo>
                      <a:pt x="58" y="576"/>
                    </a:lnTo>
                    <a:lnTo>
                      <a:pt x="115" y="115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200"/>
              </a:p>
            </p:txBody>
          </p:sp>
        </p:grpSp>
        <p:grpSp>
          <p:nvGrpSpPr>
            <p:cNvPr id="43" name="Group 367">
              <a:extLst>
                <a:ext uri="{FF2B5EF4-FFF2-40B4-BE49-F238E27FC236}">
                  <a16:creationId xmlns:a16="http://schemas.microsoft.com/office/drawing/2014/main" id="{3D6EB26D-0571-2043-99BF-5B2F0A7603A1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>
              <a:off x="4795409" y="1778393"/>
              <a:ext cx="184150" cy="914400"/>
              <a:chOff x="691" y="3197"/>
              <a:chExt cx="116" cy="576"/>
            </a:xfrm>
          </p:grpSpPr>
          <p:sp>
            <p:nvSpPr>
              <p:cNvPr id="50" name="Freeform 244">
                <a:extLst>
                  <a:ext uri="{FF2B5EF4-FFF2-40B4-BE49-F238E27FC236}">
                    <a16:creationId xmlns:a16="http://schemas.microsoft.com/office/drawing/2014/main" id="{4DF597D1-CAA0-8D4B-8027-6286140F37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" y="3197"/>
                <a:ext cx="116" cy="576"/>
              </a:xfrm>
              <a:custGeom>
                <a:avLst/>
                <a:gdLst>
                  <a:gd name="T0" fmla="*/ 58 w 116"/>
                  <a:gd name="T1" fmla="*/ 0 h 1152"/>
                  <a:gd name="T2" fmla="*/ 58 w 116"/>
                  <a:gd name="T3" fmla="*/ 230 h 1152"/>
                  <a:gd name="T4" fmla="*/ 116 w 116"/>
                  <a:gd name="T5" fmla="*/ 288 h 1152"/>
                  <a:gd name="T6" fmla="*/ 0 w 116"/>
                  <a:gd name="T7" fmla="*/ 403 h 1152"/>
                  <a:gd name="T8" fmla="*/ 116 w 116"/>
                  <a:gd name="T9" fmla="*/ 518 h 1152"/>
                  <a:gd name="T10" fmla="*/ 0 w 116"/>
                  <a:gd name="T11" fmla="*/ 634 h 1152"/>
                  <a:gd name="T12" fmla="*/ 116 w 116"/>
                  <a:gd name="T13" fmla="*/ 749 h 1152"/>
                  <a:gd name="T14" fmla="*/ 0 w 116"/>
                  <a:gd name="T15" fmla="*/ 864 h 1152"/>
                  <a:gd name="T16" fmla="*/ 58 w 116"/>
                  <a:gd name="T17" fmla="*/ 922 h 1152"/>
                  <a:gd name="T18" fmla="*/ 58 w 116"/>
                  <a:gd name="T19" fmla="*/ 1152 h 1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6" h="1152">
                    <a:moveTo>
                      <a:pt x="58" y="0"/>
                    </a:moveTo>
                    <a:lnTo>
                      <a:pt x="58" y="230"/>
                    </a:lnTo>
                    <a:lnTo>
                      <a:pt x="116" y="288"/>
                    </a:lnTo>
                    <a:lnTo>
                      <a:pt x="0" y="403"/>
                    </a:lnTo>
                    <a:lnTo>
                      <a:pt x="116" y="518"/>
                    </a:lnTo>
                    <a:lnTo>
                      <a:pt x="0" y="634"/>
                    </a:lnTo>
                    <a:lnTo>
                      <a:pt x="116" y="749"/>
                    </a:lnTo>
                    <a:lnTo>
                      <a:pt x="0" y="864"/>
                    </a:lnTo>
                    <a:lnTo>
                      <a:pt x="58" y="922"/>
                    </a:lnTo>
                    <a:lnTo>
                      <a:pt x="58" y="1152"/>
                    </a:ln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1200"/>
              </a:p>
            </p:txBody>
          </p:sp>
          <p:sp>
            <p:nvSpPr>
              <p:cNvPr id="51" name="Freeform 366">
                <a:extLst>
                  <a:ext uri="{FF2B5EF4-FFF2-40B4-BE49-F238E27FC236}">
                    <a16:creationId xmlns:a16="http://schemas.microsoft.com/office/drawing/2014/main" id="{D1811D62-2AEC-BB4B-AAAB-3DC9FCDC0E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" y="3197"/>
                <a:ext cx="115" cy="576"/>
              </a:xfrm>
              <a:custGeom>
                <a:avLst/>
                <a:gdLst>
                  <a:gd name="T0" fmla="*/ 58 w 115"/>
                  <a:gd name="T1" fmla="*/ 0 h 576"/>
                  <a:gd name="T2" fmla="*/ 0 w 115"/>
                  <a:gd name="T3" fmla="*/ 115 h 576"/>
                  <a:gd name="T4" fmla="*/ 58 w 115"/>
                  <a:gd name="T5" fmla="*/ 576 h 576"/>
                  <a:gd name="T6" fmla="*/ 115 w 115"/>
                  <a:gd name="T7" fmla="*/ 115 h 576"/>
                  <a:gd name="T8" fmla="*/ 58 w 115"/>
                  <a:gd name="T9" fmla="*/ 0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576">
                    <a:moveTo>
                      <a:pt x="58" y="0"/>
                    </a:moveTo>
                    <a:lnTo>
                      <a:pt x="0" y="115"/>
                    </a:lnTo>
                    <a:lnTo>
                      <a:pt x="58" y="576"/>
                    </a:lnTo>
                    <a:lnTo>
                      <a:pt x="115" y="115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200"/>
              </a:p>
            </p:txBody>
          </p:sp>
        </p:grpSp>
        <p:grpSp>
          <p:nvGrpSpPr>
            <p:cNvPr id="44" name="Group 367">
              <a:extLst>
                <a:ext uri="{FF2B5EF4-FFF2-40B4-BE49-F238E27FC236}">
                  <a16:creationId xmlns:a16="http://schemas.microsoft.com/office/drawing/2014/main" id="{E1C57813-73BF-0B4F-8C9F-A818FC380110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>
              <a:off x="5677043" y="1779893"/>
              <a:ext cx="184150" cy="914400"/>
              <a:chOff x="691" y="3197"/>
              <a:chExt cx="116" cy="576"/>
            </a:xfrm>
          </p:grpSpPr>
          <p:sp>
            <p:nvSpPr>
              <p:cNvPr id="48" name="Freeform 244">
                <a:extLst>
                  <a:ext uri="{FF2B5EF4-FFF2-40B4-BE49-F238E27FC236}">
                    <a16:creationId xmlns:a16="http://schemas.microsoft.com/office/drawing/2014/main" id="{535C376A-2484-DF46-97A9-7FF4916DE6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" y="3197"/>
                <a:ext cx="116" cy="576"/>
              </a:xfrm>
              <a:custGeom>
                <a:avLst/>
                <a:gdLst>
                  <a:gd name="T0" fmla="*/ 58 w 116"/>
                  <a:gd name="T1" fmla="*/ 0 h 1152"/>
                  <a:gd name="T2" fmla="*/ 58 w 116"/>
                  <a:gd name="T3" fmla="*/ 230 h 1152"/>
                  <a:gd name="T4" fmla="*/ 116 w 116"/>
                  <a:gd name="T5" fmla="*/ 288 h 1152"/>
                  <a:gd name="T6" fmla="*/ 0 w 116"/>
                  <a:gd name="T7" fmla="*/ 403 h 1152"/>
                  <a:gd name="T8" fmla="*/ 116 w 116"/>
                  <a:gd name="T9" fmla="*/ 518 h 1152"/>
                  <a:gd name="T10" fmla="*/ 0 w 116"/>
                  <a:gd name="T11" fmla="*/ 634 h 1152"/>
                  <a:gd name="T12" fmla="*/ 116 w 116"/>
                  <a:gd name="T13" fmla="*/ 749 h 1152"/>
                  <a:gd name="T14" fmla="*/ 0 w 116"/>
                  <a:gd name="T15" fmla="*/ 864 h 1152"/>
                  <a:gd name="T16" fmla="*/ 58 w 116"/>
                  <a:gd name="T17" fmla="*/ 922 h 1152"/>
                  <a:gd name="T18" fmla="*/ 58 w 116"/>
                  <a:gd name="T19" fmla="*/ 1152 h 1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6" h="1152">
                    <a:moveTo>
                      <a:pt x="58" y="0"/>
                    </a:moveTo>
                    <a:lnTo>
                      <a:pt x="58" y="230"/>
                    </a:lnTo>
                    <a:lnTo>
                      <a:pt x="116" y="288"/>
                    </a:lnTo>
                    <a:lnTo>
                      <a:pt x="0" y="403"/>
                    </a:lnTo>
                    <a:lnTo>
                      <a:pt x="116" y="518"/>
                    </a:lnTo>
                    <a:lnTo>
                      <a:pt x="0" y="634"/>
                    </a:lnTo>
                    <a:lnTo>
                      <a:pt x="116" y="749"/>
                    </a:lnTo>
                    <a:lnTo>
                      <a:pt x="0" y="864"/>
                    </a:lnTo>
                    <a:lnTo>
                      <a:pt x="58" y="922"/>
                    </a:lnTo>
                    <a:lnTo>
                      <a:pt x="58" y="1152"/>
                    </a:ln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1200"/>
              </a:p>
            </p:txBody>
          </p:sp>
          <p:sp>
            <p:nvSpPr>
              <p:cNvPr id="49" name="Freeform 366">
                <a:extLst>
                  <a:ext uri="{FF2B5EF4-FFF2-40B4-BE49-F238E27FC236}">
                    <a16:creationId xmlns:a16="http://schemas.microsoft.com/office/drawing/2014/main" id="{C0C18DBA-CBD5-C64C-A7B4-4A64CBECB9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" y="3197"/>
                <a:ext cx="115" cy="576"/>
              </a:xfrm>
              <a:custGeom>
                <a:avLst/>
                <a:gdLst>
                  <a:gd name="T0" fmla="*/ 58 w 115"/>
                  <a:gd name="T1" fmla="*/ 0 h 576"/>
                  <a:gd name="T2" fmla="*/ 0 w 115"/>
                  <a:gd name="T3" fmla="*/ 115 h 576"/>
                  <a:gd name="T4" fmla="*/ 58 w 115"/>
                  <a:gd name="T5" fmla="*/ 576 h 576"/>
                  <a:gd name="T6" fmla="*/ 115 w 115"/>
                  <a:gd name="T7" fmla="*/ 115 h 576"/>
                  <a:gd name="T8" fmla="*/ 58 w 115"/>
                  <a:gd name="T9" fmla="*/ 0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576">
                    <a:moveTo>
                      <a:pt x="58" y="0"/>
                    </a:moveTo>
                    <a:lnTo>
                      <a:pt x="0" y="115"/>
                    </a:lnTo>
                    <a:lnTo>
                      <a:pt x="58" y="576"/>
                    </a:lnTo>
                    <a:lnTo>
                      <a:pt x="115" y="115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200"/>
              </a:p>
            </p:txBody>
          </p:sp>
        </p:grpSp>
        <p:grpSp>
          <p:nvGrpSpPr>
            <p:cNvPr id="45" name="Group 367">
              <a:extLst>
                <a:ext uri="{FF2B5EF4-FFF2-40B4-BE49-F238E27FC236}">
                  <a16:creationId xmlns:a16="http://schemas.microsoft.com/office/drawing/2014/main" id="{A76F076E-B775-2F4D-B5FB-260437EAF2C3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>
              <a:off x="6545183" y="1794884"/>
              <a:ext cx="211138" cy="914400"/>
              <a:chOff x="674" y="3197"/>
              <a:chExt cx="133" cy="576"/>
            </a:xfrm>
          </p:grpSpPr>
          <p:sp>
            <p:nvSpPr>
              <p:cNvPr id="46" name="Freeform 244">
                <a:extLst>
                  <a:ext uri="{FF2B5EF4-FFF2-40B4-BE49-F238E27FC236}">
                    <a16:creationId xmlns:a16="http://schemas.microsoft.com/office/drawing/2014/main" id="{9A62541B-3EAC-C341-9666-99DE014C5D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" y="3197"/>
                <a:ext cx="133" cy="399"/>
              </a:xfrm>
              <a:custGeom>
                <a:avLst/>
                <a:gdLst>
                  <a:gd name="T0" fmla="*/ 58 w 116"/>
                  <a:gd name="T1" fmla="*/ 0 h 1152"/>
                  <a:gd name="T2" fmla="*/ 58 w 116"/>
                  <a:gd name="T3" fmla="*/ 230 h 1152"/>
                  <a:gd name="T4" fmla="*/ 116 w 116"/>
                  <a:gd name="T5" fmla="*/ 288 h 1152"/>
                  <a:gd name="T6" fmla="*/ 0 w 116"/>
                  <a:gd name="T7" fmla="*/ 403 h 1152"/>
                  <a:gd name="T8" fmla="*/ 116 w 116"/>
                  <a:gd name="T9" fmla="*/ 518 h 1152"/>
                  <a:gd name="T10" fmla="*/ 0 w 116"/>
                  <a:gd name="T11" fmla="*/ 634 h 1152"/>
                  <a:gd name="T12" fmla="*/ 116 w 116"/>
                  <a:gd name="T13" fmla="*/ 749 h 1152"/>
                  <a:gd name="T14" fmla="*/ 0 w 116"/>
                  <a:gd name="T15" fmla="*/ 864 h 1152"/>
                  <a:gd name="T16" fmla="*/ 58 w 116"/>
                  <a:gd name="T17" fmla="*/ 922 h 1152"/>
                  <a:gd name="T18" fmla="*/ 58 w 116"/>
                  <a:gd name="T19" fmla="*/ 1152 h 1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6" h="1152">
                    <a:moveTo>
                      <a:pt x="58" y="0"/>
                    </a:moveTo>
                    <a:lnTo>
                      <a:pt x="58" y="230"/>
                    </a:lnTo>
                    <a:lnTo>
                      <a:pt x="116" y="288"/>
                    </a:lnTo>
                    <a:lnTo>
                      <a:pt x="0" y="403"/>
                    </a:lnTo>
                    <a:lnTo>
                      <a:pt x="116" y="518"/>
                    </a:lnTo>
                    <a:lnTo>
                      <a:pt x="0" y="634"/>
                    </a:lnTo>
                    <a:lnTo>
                      <a:pt x="116" y="749"/>
                    </a:lnTo>
                    <a:lnTo>
                      <a:pt x="0" y="864"/>
                    </a:lnTo>
                    <a:lnTo>
                      <a:pt x="58" y="922"/>
                    </a:lnTo>
                    <a:lnTo>
                      <a:pt x="58" y="1152"/>
                    </a:ln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1200"/>
              </a:p>
            </p:txBody>
          </p:sp>
          <p:sp>
            <p:nvSpPr>
              <p:cNvPr id="47" name="Freeform 366">
                <a:extLst>
                  <a:ext uri="{FF2B5EF4-FFF2-40B4-BE49-F238E27FC236}">
                    <a16:creationId xmlns:a16="http://schemas.microsoft.com/office/drawing/2014/main" id="{C2C1CE00-C21A-6B47-B075-ECC54B3F98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" y="3197"/>
                <a:ext cx="115" cy="576"/>
              </a:xfrm>
              <a:custGeom>
                <a:avLst/>
                <a:gdLst>
                  <a:gd name="T0" fmla="*/ 58 w 115"/>
                  <a:gd name="T1" fmla="*/ 0 h 576"/>
                  <a:gd name="T2" fmla="*/ 0 w 115"/>
                  <a:gd name="T3" fmla="*/ 115 h 576"/>
                  <a:gd name="T4" fmla="*/ 58 w 115"/>
                  <a:gd name="T5" fmla="*/ 576 h 576"/>
                  <a:gd name="T6" fmla="*/ 115 w 115"/>
                  <a:gd name="T7" fmla="*/ 115 h 576"/>
                  <a:gd name="T8" fmla="*/ 58 w 115"/>
                  <a:gd name="T9" fmla="*/ 0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576">
                    <a:moveTo>
                      <a:pt x="58" y="0"/>
                    </a:moveTo>
                    <a:lnTo>
                      <a:pt x="0" y="115"/>
                    </a:lnTo>
                    <a:lnTo>
                      <a:pt x="58" y="576"/>
                    </a:lnTo>
                    <a:lnTo>
                      <a:pt x="115" y="115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200"/>
              </a:p>
            </p:txBody>
          </p:sp>
        </p:grpSp>
      </p:grpSp>
      <p:sp>
        <p:nvSpPr>
          <p:cNvPr id="58" name="Rectangle 57">
            <a:extLst>
              <a:ext uri="{FF2B5EF4-FFF2-40B4-BE49-F238E27FC236}">
                <a16:creationId xmlns:a16="http://schemas.microsoft.com/office/drawing/2014/main" id="{A223B857-AFDB-054A-BA46-3539A780336C}"/>
              </a:ext>
            </a:extLst>
          </p:cNvPr>
          <p:cNvSpPr/>
          <p:nvPr/>
        </p:nvSpPr>
        <p:spPr>
          <a:xfrm>
            <a:off x="833034" y="1268004"/>
            <a:ext cx="9376285" cy="4476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The AC pads offer the smallest impedance to ground for the  fast signal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13952AE4-4525-154F-8BE4-69B383C4E23D}"/>
              </a:ext>
            </a:extLst>
          </p:cNvPr>
          <p:cNvSpPr/>
          <p:nvPr/>
        </p:nvSpPr>
        <p:spPr>
          <a:xfrm>
            <a:off x="833899" y="873746"/>
            <a:ext cx="9844433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The signal is formed on the n+ electrode ==&gt; no signal on the AC pads </a:t>
            </a: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29F3E47F-84C7-2847-89B4-D9DFB447C0D5}"/>
              </a:ext>
            </a:extLst>
          </p:cNvPr>
          <p:cNvGrpSpPr/>
          <p:nvPr/>
        </p:nvGrpSpPr>
        <p:grpSpPr>
          <a:xfrm>
            <a:off x="4611844" y="4079872"/>
            <a:ext cx="1171216" cy="2250741"/>
            <a:chOff x="4630958" y="4078947"/>
            <a:chExt cx="1171216" cy="2250741"/>
          </a:xfrm>
        </p:grpSpPr>
        <p:cxnSp>
          <p:nvCxnSpPr>
            <p:cNvPr id="61" name="Straight Arrow Connector 60">
              <a:extLst>
                <a:ext uri="{FF2B5EF4-FFF2-40B4-BE49-F238E27FC236}">
                  <a16:creationId xmlns:a16="http://schemas.microsoft.com/office/drawing/2014/main" id="{C8B89C2D-2B45-A144-B68E-95281EE503F7}"/>
                </a:ext>
              </a:extLst>
            </p:cNvPr>
            <p:cNvCxnSpPr>
              <a:cxnSpLocks/>
            </p:cNvCxnSpPr>
            <p:nvPr/>
          </p:nvCxnSpPr>
          <p:spPr>
            <a:xfrm>
              <a:off x="5309714" y="4307483"/>
              <a:ext cx="165122" cy="2022205"/>
            </a:xfrm>
            <a:prstGeom prst="straightConnector1">
              <a:avLst/>
            </a:prstGeom>
            <a:ln>
              <a:solidFill>
                <a:srgbClr val="000000"/>
              </a:solidFill>
              <a:prstDash val="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3A1ACFD2-2B50-384B-8644-B281D5B9A8D4}"/>
                </a:ext>
              </a:extLst>
            </p:cNvPr>
            <p:cNvSpPr txBox="1"/>
            <p:nvPr/>
          </p:nvSpPr>
          <p:spPr>
            <a:xfrm rot="21400427">
              <a:off x="5213810" y="4520174"/>
              <a:ext cx="588364" cy="17318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>
                  <a:solidFill>
                    <a:srgbClr val="FF0000"/>
                  </a:solidFill>
                </a:rPr>
                <a:t>-+</a:t>
              </a:r>
            </a:p>
            <a:p>
              <a:r>
                <a:rPr lang="en-US" sz="1400" b="1">
                  <a:solidFill>
                    <a:srgbClr val="FF0000"/>
                  </a:solidFill>
                </a:rPr>
                <a:t>-+</a:t>
              </a:r>
            </a:p>
            <a:p>
              <a:r>
                <a:rPr lang="en-US" sz="1400" b="1">
                  <a:solidFill>
                    <a:srgbClr val="FF0000"/>
                  </a:solidFill>
                </a:rPr>
                <a:t>-+</a:t>
              </a:r>
            </a:p>
            <a:p>
              <a:r>
                <a:rPr lang="en-US" sz="1400" b="1">
                  <a:solidFill>
                    <a:srgbClr val="FF0000"/>
                  </a:solidFill>
                </a:rPr>
                <a:t>-+</a:t>
              </a:r>
            </a:p>
            <a:p>
              <a:r>
                <a:rPr lang="en-US" sz="1400" b="1">
                  <a:solidFill>
                    <a:srgbClr val="FF0000"/>
                  </a:solidFill>
                </a:rPr>
                <a:t>-+</a:t>
              </a:r>
            </a:p>
            <a:p>
              <a:r>
                <a:rPr lang="en-US" sz="1400" b="1">
                  <a:solidFill>
                    <a:srgbClr val="FF0000"/>
                  </a:solidFill>
                </a:rPr>
                <a:t>-+</a:t>
              </a:r>
            </a:p>
          </p:txBody>
        </p:sp>
        <p:sp>
          <p:nvSpPr>
            <p:cNvPr id="63" name="Freeform 62">
              <a:extLst>
                <a:ext uri="{FF2B5EF4-FFF2-40B4-BE49-F238E27FC236}">
                  <a16:creationId xmlns:a16="http://schemas.microsoft.com/office/drawing/2014/main" id="{59F18B94-E6A2-AC4A-AF38-24BA9812A6FD}"/>
                </a:ext>
              </a:extLst>
            </p:cNvPr>
            <p:cNvSpPr/>
            <p:nvPr/>
          </p:nvSpPr>
          <p:spPr>
            <a:xfrm flipV="1">
              <a:off x="4630958" y="4078947"/>
              <a:ext cx="1045586" cy="425375"/>
            </a:xfrm>
            <a:custGeom>
              <a:avLst/>
              <a:gdLst>
                <a:gd name="connsiteX0" fmla="*/ 0 w 1496233"/>
                <a:gd name="connsiteY0" fmla="*/ 568773 h 584900"/>
                <a:gd name="connsiteX1" fmla="*/ 339481 w 1496233"/>
                <a:gd name="connsiteY1" fmla="*/ 556199 h 584900"/>
                <a:gd name="connsiteX2" fmla="*/ 477788 w 1496233"/>
                <a:gd name="connsiteY2" fmla="*/ 304702 h 584900"/>
                <a:gd name="connsiteX3" fmla="*/ 603522 w 1496233"/>
                <a:gd name="connsiteY3" fmla="*/ 28055 h 584900"/>
                <a:gd name="connsiteX4" fmla="*/ 779550 w 1496233"/>
                <a:gd name="connsiteY4" fmla="*/ 40630 h 584900"/>
                <a:gd name="connsiteX5" fmla="*/ 905284 w 1496233"/>
                <a:gd name="connsiteY5" fmla="*/ 304702 h 584900"/>
                <a:gd name="connsiteX6" fmla="*/ 1144178 w 1496233"/>
                <a:gd name="connsiteY6" fmla="*/ 493324 h 584900"/>
                <a:gd name="connsiteX7" fmla="*/ 1496233 w 1496233"/>
                <a:gd name="connsiteY7" fmla="*/ 581348 h 584900"/>
                <a:gd name="connsiteX8" fmla="*/ 1496233 w 1496233"/>
                <a:gd name="connsiteY8" fmla="*/ 581348 h 584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96233" h="584900">
                  <a:moveTo>
                    <a:pt x="0" y="568773"/>
                  </a:moveTo>
                  <a:cubicBezTo>
                    <a:pt x="129925" y="584492"/>
                    <a:pt x="259850" y="600211"/>
                    <a:pt x="339481" y="556199"/>
                  </a:cubicBezTo>
                  <a:cubicBezTo>
                    <a:pt x="419112" y="512187"/>
                    <a:pt x="433781" y="392726"/>
                    <a:pt x="477788" y="304702"/>
                  </a:cubicBezTo>
                  <a:cubicBezTo>
                    <a:pt x="521795" y="216678"/>
                    <a:pt x="553228" y="72067"/>
                    <a:pt x="603522" y="28055"/>
                  </a:cubicBezTo>
                  <a:cubicBezTo>
                    <a:pt x="653816" y="-15957"/>
                    <a:pt x="729256" y="-5478"/>
                    <a:pt x="779550" y="40630"/>
                  </a:cubicBezTo>
                  <a:cubicBezTo>
                    <a:pt x="829844" y="86738"/>
                    <a:pt x="844513" y="229253"/>
                    <a:pt x="905284" y="304702"/>
                  </a:cubicBezTo>
                  <a:cubicBezTo>
                    <a:pt x="966055" y="380151"/>
                    <a:pt x="1045687" y="447216"/>
                    <a:pt x="1144178" y="493324"/>
                  </a:cubicBezTo>
                  <a:cubicBezTo>
                    <a:pt x="1242669" y="539432"/>
                    <a:pt x="1496233" y="581348"/>
                    <a:pt x="1496233" y="581348"/>
                  </a:cubicBezTo>
                  <a:lnTo>
                    <a:pt x="1496233" y="581348"/>
                  </a:lnTo>
                </a:path>
              </a:pathLst>
            </a:custGeom>
            <a:noFill/>
            <a:ln>
              <a:solidFill>
                <a:srgbClr val="FF0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8CBDCAAB-E0C5-674F-96C2-0F9C3EFE289F}"/>
              </a:ext>
            </a:extLst>
          </p:cNvPr>
          <p:cNvGrpSpPr/>
          <p:nvPr/>
        </p:nvGrpSpPr>
        <p:grpSpPr>
          <a:xfrm>
            <a:off x="7780257" y="3182932"/>
            <a:ext cx="1280966" cy="940079"/>
            <a:chOff x="5886669" y="3185530"/>
            <a:chExt cx="1280966" cy="940079"/>
          </a:xfrm>
        </p:grpSpPr>
        <p:sp>
          <p:nvSpPr>
            <p:cNvPr id="65" name="Line 55">
              <a:extLst>
                <a:ext uri="{FF2B5EF4-FFF2-40B4-BE49-F238E27FC236}">
                  <a16:creationId xmlns:a16="http://schemas.microsoft.com/office/drawing/2014/main" id="{A1D52AE3-762A-BA44-A59E-1E688F969AC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86669" y="3595919"/>
              <a:ext cx="128096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200"/>
            </a:p>
          </p:txBody>
        </p:sp>
        <p:sp>
          <p:nvSpPr>
            <p:cNvPr id="66" name="AutoShape 56">
              <a:extLst>
                <a:ext uri="{FF2B5EF4-FFF2-40B4-BE49-F238E27FC236}">
                  <a16:creationId xmlns:a16="http://schemas.microsoft.com/office/drawing/2014/main" id="{13F2A1A2-1D51-F34A-B49C-979F837AD13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6186345" y="3327483"/>
              <a:ext cx="823789" cy="539883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/>
            <a:p>
              <a:pPr>
                <a:defRPr/>
              </a:pPr>
              <a:endParaRPr lang="en-US" sz="1200"/>
            </a:p>
          </p:txBody>
        </p:sp>
        <p:sp>
          <p:nvSpPr>
            <p:cNvPr id="67" name="Line 55">
              <a:extLst>
                <a:ext uri="{FF2B5EF4-FFF2-40B4-BE49-F238E27FC236}">
                  <a16:creationId xmlns:a16="http://schemas.microsoft.com/office/drawing/2014/main" id="{C63BC840-5BFA-3A4A-A4A0-8E7347044A6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886669" y="3595919"/>
              <a:ext cx="0" cy="52969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200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26479836-E00E-1346-BA03-B578DC1DCCA5}"/>
              </a:ext>
            </a:extLst>
          </p:cNvPr>
          <p:cNvGrpSpPr/>
          <p:nvPr/>
        </p:nvGrpSpPr>
        <p:grpSpPr>
          <a:xfrm>
            <a:off x="3904574" y="3173421"/>
            <a:ext cx="1280966" cy="949590"/>
            <a:chOff x="5886669" y="3185530"/>
            <a:chExt cx="1280966" cy="949590"/>
          </a:xfrm>
        </p:grpSpPr>
        <p:sp>
          <p:nvSpPr>
            <p:cNvPr id="69" name="Line 55">
              <a:extLst>
                <a:ext uri="{FF2B5EF4-FFF2-40B4-BE49-F238E27FC236}">
                  <a16:creationId xmlns:a16="http://schemas.microsoft.com/office/drawing/2014/main" id="{38D2B00B-152A-0F44-8301-3AFD81AAE62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86669" y="3595919"/>
              <a:ext cx="128096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200"/>
            </a:p>
          </p:txBody>
        </p:sp>
        <p:sp>
          <p:nvSpPr>
            <p:cNvPr id="70" name="AutoShape 56">
              <a:extLst>
                <a:ext uri="{FF2B5EF4-FFF2-40B4-BE49-F238E27FC236}">
                  <a16:creationId xmlns:a16="http://schemas.microsoft.com/office/drawing/2014/main" id="{5A7C7128-3A5D-7248-B498-C146F19C2C8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6186345" y="3327483"/>
              <a:ext cx="823789" cy="539883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/>
            <a:p>
              <a:pPr>
                <a:defRPr/>
              </a:pPr>
              <a:endParaRPr lang="en-US" sz="1200"/>
            </a:p>
          </p:txBody>
        </p:sp>
        <p:sp>
          <p:nvSpPr>
            <p:cNvPr id="71" name="Line 55">
              <a:extLst>
                <a:ext uri="{FF2B5EF4-FFF2-40B4-BE49-F238E27FC236}">
                  <a16:creationId xmlns:a16="http://schemas.microsoft.com/office/drawing/2014/main" id="{E8CE6150-E835-C844-BB70-12F106EBE89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886669" y="3596654"/>
              <a:ext cx="0" cy="53846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200"/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F596D3ED-8AF8-C644-A503-48E275396C01}"/>
              </a:ext>
            </a:extLst>
          </p:cNvPr>
          <p:cNvGrpSpPr/>
          <p:nvPr/>
        </p:nvGrpSpPr>
        <p:grpSpPr>
          <a:xfrm>
            <a:off x="3791352" y="4495350"/>
            <a:ext cx="2257325" cy="300411"/>
            <a:chOff x="3791352" y="4495350"/>
            <a:chExt cx="2257325" cy="300411"/>
          </a:xfrm>
        </p:grpSpPr>
        <p:sp>
          <p:nvSpPr>
            <p:cNvPr id="73" name="Right Arrow 72">
              <a:extLst>
                <a:ext uri="{FF2B5EF4-FFF2-40B4-BE49-F238E27FC236}">
                  <a16:creationId xmlns:a16="http://schemas.microsoft.com/office/drawing/2014/main" id="{A80511DD-03C9-E74D-8E65-A3A1A4103593}"/>
                </a:ext>
              </a:extLst>
            </p:cNvPr>
            <p:cNvSpPr/>
            <p:nvPr/>
          </p:nvSpPr>
          <p:spPr>
            <a:xfrm flipV="1">
              <a:off x="5437644" y="4495350"/>
              <a:ext cx="611033" cy="290019"/>
            </a:xfrm>
            <a:prstGeom prst="rightArrow">
              <a:avLst/>
            </a:prstGeom>
            <a:solidFill>
              <a:schemeClr val="accent1">
                <a:lumMod val="60000"/>
                <a:lumOff val="40000"/>
                <a:alpha val="52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4" name="Right Arrow 73">
              <a:extLst>
                <a:ext uri="{FF2B5EF4-FFF2-40B4-BE49-F238E27FC236}">
                  <a16:creationId xmlns:a16="http://schemas.microsoft.com/office/drawing/2014/main" id="{BD1B0B28-7821-6346-AF9F-2886119A6FE9}"/>
                </a:ext>
              </a:extLst>
            </p:cNvPr>
            <p:cNvSpPr/>
            <p:nvPr/>
          </p:nvSpPr>
          <p:spPr>
            <a:xfrm rot="10800000" flipV="1">
              <a:off x="3791352" y="4513284"/>
              <a:ext cx="1412597" cy="282477"/>
            </a:xfrm>
            <a:prstGeom prst="rightArrow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0EDEA939-D718-2E41-B436-F74C22F24960}"/>
              </a:ext>
            </a:extLst>
          </p:cNvPr>
          <p:cNvGrpSpPr/>
          <p:nvPr/>
        </p:nvGrpSpPr>
        <p:grpSpPr>
          <a:xfrm>
            <a:off x="5358748" y="2581764"/>
            <a:ext cx="2810524" cy="628260"/>
            <a:chOff x="1100910" y="2148476"/>
            <a:chExt cx="4212904" cy="1924694"/>
          </a:xfrm>
        </p:grpSpPr>
        <p:sp>
          <p:nvSpPr>
            <p:cNvPr id="78" name="Freeform 77">
              <a:extLst>
                <a:ext uri="{FF2B5EF4-FFF2-40B4-BE49-F238E27FC236}">
                  <a16:creationId xmlns:a16="http://schemas.microsoft.com/office/drawing/2014/main" id="{8C38C877-5D06-AA41-9D14-8AD6069B6544}"/>
                </a:ext>
              </a:extLst>
            </p:cNvPr>
            <p:cNvSpPr/>
            <p:nvPr/>
          </p:nvSpPr>
          <p:spPr>
            <a:xfrm>
              <a:off x="1611076" y="3213000"/>
              <a:ext cx="1042987" cy="860170"/>
            </a:xfrm>
            <a:custGeom>
              <a:avLst/>
              <a:gdLst>
                <a:gd name="connsiteX0" fmla="*/ 0 w 1042987"/>
                <a:gd name="connsiteY0" fmla="*/ 85725 h 860170"/>
                <a:gd name="connsiteX1" fmla="*/ 385762 w 1042987"/>
                <a:gd name="connsiteY1" fmla="*/ 85725 h 860170"/>
                <a:gd name="connsiteX2" fmla="*/ 557212 w 1042987"/>
                <a:gd name="connsiteY2" fmla="*/ 814388 h 860170"/>
                <a:gd name="connsiteX3" fmla="*/ 800100 w 1042987"/>
                <a:gd name="connsiteY3" fmla="*/ 714375 h 860170"/>
                <a:gd name="connsiteX4" fmla="*/ 971550 w 1042987"/>
                <a:gd name="connsiteY4" fmla="*/ 142875 h 860170"/>
                <a:gd name="connsiteX5" fmla="*/ 1042987 w 1042987"/>
                <a:gd name="connsiteY5" fmla="*/ 0 h 86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2987" h="860170">
                  <a:moveTo>
                    <a:pt x="0" y="85725"/>
                  </a:moveTo>
                  <a:cubicBezTo>
                    <a:pt x="146446" y="25003"/>
                    <a:pt x="292893" y="-35719"/>
                    <a:pt x="385762" y="85725"/>
                  </a:cubicBezTo>
                  <a:cubicBezTo>
                    <a:pt x="478631" y="207169"/>
                    <a:pt x="488156" y="709613"/>
                    <a:pt x="557212" y="814388"/>
                  </a:cubicBezTo>
                  <a:cubicBezTo>
                    <a:pt x="626268" y="919163"/>
                    <a:pt x="731044" y="826294"/>
                    <a:pt x="800100" y="714375"/>
                  </a:cubicBezTo>
                  <a:cubicBezTo>
                    <a:pt x="869156" y="602456"/>
                    <a:pt x="931069" y="261938"/>
                    <a:pt x="971550" y="142875"/>
                  </a:cubicBezTo>
                  <a:cubicBezTo>
                    <a:pt x="1012031" y="23812"/>
                    <a:pt x="1027509" y="11906"/>
                    <a:pt x="1042987" y="0"/>
                  </a:cubicBezTo>
                </a:path>
              </a:pathLst>
            </a:custGeom>
            <a:noFill/>
            <a:ln w="317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EFE297AA-16C4-D541-B576-D17BF62002E9}"/>
                </a:ext>
              </a:extLst>
            </p:cNvPr>
            <p:cNvSpPr/>
            <p:nvPr/>
          </p:nvSpPr>
          <p:spPr>
            <a:xfrm>
              <a:off x="1100910" y="2148476"/>
              <a:ext cx="1546628" cy="60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b="1">
                  <a:solidFill>
                    <a:srgbClr val="FF0000"/>
                  </a:solidFill>
                  <a:latin typeface="Arial" panose="020B0604020202020204" pitchFamily="34" charset="0"/>
                </a:rPr>
                <a:t>Fast signal</a:t>
              </a:r>
              <a:endParaRPr lang="en-US" sz="1400" b="1">
                <a:solidFill>
                  <a:srgbClr val="FF0000"/>
                </a:solidFill>
              </a:endParaRPr>
            </a:p>
          </p:txBody>
        </p:sp>
        <p:sp>
          <p:nvSpPr>
            <p:cNvPr id="80" name="Freeform 79">
              <a:extLst>
                <a:ext uri="{FF2B5EF4-FFF2-40B4-BE49-F238E27FC236}">
                  <a16:creationId xmlns:a16="http://schemas.microsoft.com/office/drawing/2014/main" id="{B52608AE-F833-5C45-A5DB-2C4019837E17}"/>
                </a:ext>
              </a:extLst>
            </p:cNvPr>
            <p:cNvSpPr/>
            <p:nvPr/>
          </p:nvSpPr>
          <p:spPr>
            <a:xfrm>
              <a:off x="2633492" y="2986291"/>
              <a:ext cx="2680322" cy="253545"/>
            </a:xfrm>
            <a:custGeom>
              <a:avLst/>
              <a:gdLst>
                <a:gd name="connsiteX0" fmla="*/ 0 w 2128838"/>
                <a:gd name="connsiteY0" fmla="*/ 244179 h 244179"/>
                <a:gd name="connsiteX1" fmla="*/ 142875 w 2128838"/>
                <a:gd name="connsiteY1" fmla="*/ 44154 h 244179"/>
                <a:gd name="connsiteX2" fmla="*/ 457200 w 2128838"/>
                <a:gd name="connsiteY2" fmla="*/ 1291 h 244179"/>
                <a:gd name="connsiteX3" fmla="*/ 914400 w 2128838"/>
                <a:gd name="connsiteY3" fmla="*/ 72729 h 244179"/>
                <a:gd name="connsiteX4" fmla="*/ 1328738 w 2128838"/>
                <a:gd name="connsiteY4" fmla="*/ 158454 h 244179"/>
                <a:gd name="connsiteX5" fmla="*/ 2128838 w 2128838"/>
                <a:gd name="connsiteY5" fmla="*/ 201316 h 244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28838" h="244179">
                  <a:moveTo>
                    <a:pt x="0" y="244179"/>
                  </a:moveTo>
                  <a:cubicBezTo>
                    <a:pt x="33337" y="164407"/>
                    <a:pt x="66675" y="84635"/>
                    <a:pt x="142875" y="44154"/>
                  </a:cubicBezTo>
                  <a:cubicBezTo>
                    <a:pt x="219075" y="3673"/>
                    <a:pt x="328613" y="-3471"/>
                    <a:pt x="457200" y="1291"/>
                  </a:cubicBezTo>
                  <a:cubicBezTo>
                    <a:pt x="585787" y="6053"/>
                    <a:pt x="769144" y="46535"/>
                    <a:pt x="914400" y="72729"/>
                  </a:cubicBezTo>
                  <a:cubicBezTo>
                    <a:pt x="1059656" y="98923"/>
                    <a:pt x="1126332" y="137023"/>
                    <a:pt x="1328738" y="158454"/>
                  </a:cubicBezTo>
                  <a:cubicBezTo>
                    <a:pt x="1531144" y="179885"/>
                    <a:pt x="1829991" y="190600"/>
                    <a:pt x="2128838" y="201316"/>
                  </a:cubicBezTo>
                </a:path>
              </a:pathLst>
            </a:custGeom>
            <a:noFill/>
            <a:ln w="31750">
              <a:solidFill>
                <a:srgbClr val="221AC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68CD2368-B590-D94D-8404-40E4F411D13E}"/>
                </a:ext>
              </a:extLst>
            </p:cNvPr>
            <p:cNvSpPr txBox="1"/>
            <p:nvPr/>
          </p:nvSpPr>
          <p:spPr>
            <a:xfrm>
              <a:off x="4107244" y="3075540"/>
              <a:ext cx="1193912" cy="6729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400" b="1">
                  <a:solidFill>
                    <a:srgbClr val="221AC0"/>
                  </a:solidFill>
                </a:rPr>
                <a:t>long RC</a:t>
              </a: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36D1BEC5-F664-634C-92E7-CE3F5E59E5FC}"/>
              </a:ext>
            </a:extLst>
          </p:cNvPr>
          <p:cNvGrpSpPr/>
          <p:nvPr/>
        </p:nvGrpSpPr>
        <p:grpSpPr>
          <a:xfrm>
            <a:off x="2502861" y="2677087"/>
            <a:ext cx="2970261" cy="682019"/>
            <a:chOff x="861469" y="1983784"/>
            <a:chExt cx="4452345" cy="2089386"/>
          </a:xfrm>
        </p:grpSpPr>
        <p:sp>
          <p:nvSpPr>
            <p:cNvPr id="85" name="Freeform 84">
              <a:extLst>
                <a:ext uri="{FF2B5EF4-FFF2-40B4-BE49-F238E27FC236}">
                  <a16:creationId xmlns:a16="http://schemas.microsoft.com/office/drawing/2014/main" id="{EE273C13-0FF7-1241-A001-61AD8F5F5574}"/>
                </a:ext>
              </a:extLst>
            </p:cNvPr>
            <p:cNvSpPr/>
            <p:nvPr/>
          </p:nvSpPr>
          <p:spPr>
            <a:xfrm>
              <a:off x="1611076" y="3213000"/>
              <a:ext cx="1042987" cy="860170"/>
            </a:xfrm>
            <a:custGeom>
              <a:avLst/>
              <a:gdLst>
                <a:gd name="connsiteX0" fmla="*/ 0 w 1042987"/>
                <a:gd name="connsiteY0" fmla="*/ 85725 h 860170"/>
                <a:gd name="connsiteX1" fmla="*/ 385762 w 1042987"/>
                <a:gd name="connsiteY1" fmla="*/ 85725 h 860170"/>
                <a:gd name="connsiteX2" fmla="*/ 557212 w 1042987"/>
                <a:gd name="connsiteY2" fmla="*/ 814388 h 860170"/>
                <a:gd name="connsiteX3" fmla="*/ 800100 w 1042987"/>
                <a:gd name="connsiteY3" fmla="*/ 714375 h 860170"/>
                <a:gd name="connsiteX4" fmla="*/ 971550 w 1042987"/>
                <a:gd name="connsiteY4" fmla="*/ 142875 h 860170"/>
                <a:gd name="connsiteX5" fmla="*/ 1042987 w 1042987"/>
                <a:gd name="connsiteY5" fmla="*/ 0 h 86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2987" h="860170">
                  <a:moveTo>
                    <a:pt x="0" y="85725"/>
                  </a:moveTo>
                  <a:cubicBezTo>
                    <a:pt x="146446" y="25003"/>
                    <a:pt x="292893" y="-35719"/>
                    <a:pt x="385762" y="85725"/>
                  </a:cubicBezTo>
                  <a:cubicBezTo>
                    <a:pt x="478631" y="207169"/>
                    <a:pt x="488156" y="709613"/>
                    <a:pt x="557212" y="814388"/>
                  </a:cubicBezTo>
                  <a:cubicBezTo>
                    <a:pt x="626268" y="919163"/>
                    <a:pt x="731044" y="826294"/>
                    <a:pt x="800100" y="714375"/>
                  </a:cubicBezTo>
                  <a:cubicBezTo>
                    <a:pt x="869156" y="602456"/>
                    <a:pt x="931069" y="261938"/>
                    <a:pt x="971550" y="142875"/>
                  </a:cubicBezTo>
                  <a:cubicBezTo>
                    <a:pt x="1012031" y="23812"/>
                    <a:pt x="1027509" y="11906"/>
                    <a:pt x="1042987" y="0"/>
                  </a:cubicBezTo>
                </a:path>
              </a:pathLst>
            </a:custGeom>
            <a:noFill/>
            <a:ln w="317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B3483912-6132-A04D-BEE6-3DEE901CE5A1}"/>
                </a:ext>
              </a:extLst>
            </p:cNvPr>
            <p:cNvSpPr/>
            <p:nvPr/>
          </p:nvSpPr>
          <p:spPr>
            <a:xfrm>
              <a:off x="861469" y="2191298"/>
              <a:ext cx="1546628" cy="60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b="1" dirty="0">
                  <a:solidFill>
                    <a:srgbClr val="FF0000"/>
                  </a:solidFill>
                  <a:latin typeface="Arial" panose="020B0604020202020204" pitchFamily="34" charset="0"/>
                </a:rPr>
                <a:t>Fast signal</a:t>
              </a:r>
              <a:endParaRPr lang="en-US" sz="1400" b="1" dirty="0">
                <a:solidFill>
                  <a:srgbClr val="FF0000"/>
                </a:solidFill>
              </a:endParaRPr>
            </a:p>
          </p:txBody>
        </p:sp>
        <p:sp>
          <p:nvSpPr>
            <p:cNvPr id="87" name="Freeform 86">
              <a:extLst>
                <a:ext uri="{FF2B5EF4-FFF2-40B4-BE49-F238E27FC236}">
                  <a16:creationId xmlns:a16="http://schemas.microsoft.com/office/drawing/2014/main" id="{C62EC483-B1F3-4B4E-A76E-99D7DF38B11D}"/>
                </a:ext>
              </a:extLst>
            </p:cNvPr>
            <p:cNvSpPr/>
            <p:nvPr/>
          </p:nvSpPr>
          <p:spPr>
            <a:xfrm>
              <a:off x="2633492" y="2986291"/>
              <a:ext cx="2680322" cy="253545"/>
            </a:xfrm>
            <a:custGeom>
              <a:avLst/>
              <a:gdLst>
                <a:gd name="connsiteX0" fmla="*/ 0 w 2128838"/>
                <a:gd name="connsiteY0" fmla="*/ 244179 h 244179"/>
                <a:gd name="connsiteX1" fmla="*/ 142875 w 2128838"/>
                <a:gd name="connsiteY1" fmla="*/ 44154 h 244179"/>
                <a:gd name="connsiteX2" fmla="*/ 457200 w 2128838"/>
                <a:gd name="connsiteY2" fmla="*/ 1291 h 244179"/>
                <a:gd name="connsiteX3" fmla="*/ 914400 w 2128838"/>
                <a:gd name="connsiteY3" fmla="*/ 72729 h 244179"/>
                <a:gd name="connsiteX4" fmla="*/ 1328738 w 2128838"/>
                <a:gd name="connsiteY4" fmla="*/ 158454 h 244179"/>
                <a:gd name="connsiteX5" fmla="*/ 2128838 w 2128838"/>
                <a:gd name="connsiteY5" fmla="*/ 201316 h 244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28838" h="244179">
                  <a:moveTo>
                    <a:pt x="0" y="244179"/>
                  </a:moveTo>
                  <a:cubicBezTo>
                    <a:pt x="33337" y="164407"/>
                    <a:pt x="66675" y="84635"/>
                    <a:pt x="142875" y="44154"/>
                  </a:cubicBezTo>
                  <a:cubicBezTo>
                    <a:pt x="219075" y="3673"/>
                    <a:pt x="328613" y="-3471"/>
                    <a:pt x="457200" y="1291"/>
                  </a:cubicBezTo>
                  <a:cubicBezTo>
                    <a:pt x="585787" y="6053"/>
                    <a:pt x="769144" y="46535"/>
                    <a:pt x="914400" y="72729"/>
                  </a:cubicBezTo>
                  <a:cubicBezTo>
                    <a:pt x="1059656" y="98923"/>
                    <a:pt x="1126332" y="137023"/>
                    <a:pt x="1328738" y="158454"/>
                  </a:cubicBezTo>
                  <a:cubicBezTo>
                    <a:pt x="1531144" y="179885"/>
                    <a:pt x="1829991" y="190600"/>
                    <a:pt x="2128838" y="201316"/>
                  </a:cubicBezTo>
                </a:path>
              </a:pathLst>
            </a:custGeom>
            <a:noFill/>
            <a:ln w="31750">
              <a:solidFill>
                <a:srgbClr val="221AC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391CF616-15F0-1D4D-934A-CE9C3E199CD1}"/>
                </a:ext>
              </a:extLst>
            </p:cNvPr>
            <p:cNvSpPr txBox="1"/>
            <p:nvPr/>
          </p:nvSpPr>
          <p:spPr>
            <a:xfrm>
              <a:off x="3137356" y="1983784"/>
              <a:ext cx="1193912" cy="67290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400" b="1" dirty="0">
                  <a:solidFill>
                    <a:srgbClr val="221AC0"/>
                  </a:solidFill>
                </a:rPr>
                <a:t>long RC</a:t>
              </a:r>
            </a:p>
          </p:txBody>
        </p:sp>
      </p:grpSp>
      <p:sp>
        <p:nvSpPr>
          <p:cNvPr id="91" name="TextBox 90">
            <a:extLst>
              <a:ext uri="{FF2B5EF4-FFF2-40B4-BE49-F238E27FC236}">
                <a16:creationId xmlns:a16="http://schemas.microsoft.com/office/drawing/2014/main" id="{B7FCD854-F290-B945-B29F-8193958D7D39}"/>
              </a:ext>
            </a:extLst>
          </p:cNvPr>
          <p:cNvSpPr txBox="1"/>
          <p:nvPr/>
        </p:nvSpPr>
        <p:spPr>
          <a:xfrm>
            <a:off x="4281356" y="4966339"/>
            <a:ext cx="7481858" cy="12926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000" b="1" dirty="0"/>
              <a:t>In resistive readout the signal is naturally shared among pads </a:t>
            </a:r>
            <a:r>
              <a:rPr lang="en-US" sz="2000" dirty="0"/>
              <a:t>(4-6) without the need of B field or floating pads</a:t>
            </a:r>
          </a:p>
          <a:p>
            <a:pPr>
              <a:lnSpc>
                <a:spcPct val="130000"/>
              </a:lnSpc>
            </a:pPr>
            <a:r>
              <a:rPr lang="en-US" sz="2000" b="1" dirty="0"/>
              <a:t>Thanks to the internal gain, full efficiency even with sharing</a:t>
            </a:r>
          </a:p>
        </p:txBody>
      </p:sp>
    </p:spTree>
    <p:extLst>
      <p:ext uri="{BB962C8B-B14F-4D97-AF65-F5344CB8AC3E}">
        <p14:creationId xmlns:p14="http://schemas.microsoft.com/office/powerpoint/2010/main" val="360093225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58" grpId="0"/>
      <p:bldP spid="59" grpId="0"/>
      <p:bldP spid="91" grpId="0" animBg="1"/>
    </p:bldLst>
  </p:timing>
</p:sld>
</file>

<file path=ppt/theme/theme1.xml><?xml version="1.0" encoding="utf-8"?>
<a:theme xmlns:a="http://schemas.openxmlformats.org/drawingml/2006/main" name="Clean">
  <a:themeElements>
    <a:clrScheme name="Plaza">
      <a:dk1>
        <a:sysClr val="windowText" lastClr="000000"/>
      </a:dk1>
      <a:lt1>
        <a:sysClr val="window" lastClr="FFFFFF"/>
      </a:lt1>
      <a:dk2>
        <a:srgbClr val="333333"/>
      </a:dk2>
      <a:lt2>
        <a:srgbClr val="CCCCCC"/>
      </a:lt2>
      <a:accent1>
        <a:srgbClr val="990000"/>
      </a:accent1>
      <a:accent2>
        <a:srgbClr val="580101"/>
      </a:accent2>
      <a:accent3>
        <a:srgbClr val="E94A00"/>
      </a:accent3>
      <a:accent4>
        <a:srgbClr val="EB8F00"/>
      </a:accent4>
      <a:accent5>
        <a:srgbClr val="A4A4A4"/>
      </a:accent5>
      <a:accent6>
        <a:srgbClr val="666666"/>
      </a:accent6>
      <a:hlink>
        <a:srgbClr val="D01010"/>
      </a:hlink>
      <a:folHlink>
        <a:srgbClr val="E6682E"/>
      </a:folHlink>
    </a:clrScheme>
    <a:fontScheme name="Plaza">
      <a:majorFont>
        <a:latin typeface="Century Gothic"/>
        <a:ea typeface=""/>
        <a:cs typeface=""/>
        <a:font script="Jpan" typeface="メイリオ"/>
      </a:majorFont>
      <a:minorFont>
        <a:latin typeface="Century Gothic"/>
        <a:ea typeface=""/>
        <a:cs typeface=""/>
        <a:font script="Jpan" typeface="メイリオ"/>
      </a:minorFont>
    </a:fontScheme>
    <a:fmtScheme name="Plaza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5000"/>
              </a:schemeClr>
            </a:gs>
            <a:gs pos="100000">
              <a:schemeClr val="phClr">
                <a:tint val="10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0000"/>
                <a:satMod val="120000"/>
              </a:schemeClr>
            </a:gs>
            <a:gs pos="35000">
              <a:schemeClr val="phClr">
                <a:shade val="100000"/>
                <a:satMod val="150000"/>
              </a:schemeClr>
            </a:gs>
            <a:gs pos="70000">
              <a:schemeClr val="phClr">
                <a:tint val="100000"/>
                <a:shade val="100000"/>
                <a:satMod val="200000"/>
                <a:greenMod val="100000"/>
              </a:schemeClr>
            </a:gs>
            <a:gs pos="100000">
              <a:schemeClr val="phClr">
                <a:tint val="100000"/>
                <a:shade val="100000"/>
                <a:satMod val="250000"/>
                <a:greenMod val="100000"/>
              </a:schemeClr>
            </a:gs>
          </a:gsLst>
          <a:lin ang="162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190500" dist="63500" dir="5400000">
              <a:srgbClr val="FFFFFF">
                <a:alpha val="65000"/>
              </a:srgbClr>
            </a:innerShdw>
          </a:effectLst>
          <a:scene3d>
            <a:camera prst="orthographicFront">
              <a:rot lat="0" lon="0" rev="0"/>
            </a:camera>
            <a:lightRig rig="twoPt" dir="r">
              <a:rot lat="0" lon="0" rev="6000000"/>
            </a:lightRig>
          </a:scene3d>
          <a:sp3d prstMaterial="matte">
            <a:bevelT w="0" h="0" prst="relaxedInset"/>
          </a:sp3d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88900" dist="38100" dir="6600000" sx="101000" sy="101000" rotWithShape="0">
              <a:srgbClr val="000000">
                <a:alpha val="50000"/>
              </a:srgbClr>
            </a:outerShdw>
          </a:effectLst>
          <a:scene3d>
            <a:camera prst="perspectiveFront" fov="3000000"/>
            <a:lightRig rig="morning" dir="tl">
              <a:rot lat="0" lon="0" rev="1800000"/>
            </a:lightRig>
          </a:scene3d>
          <a:sp3d contourW="38100" prstMaterial="softEdge">
            <a:bevelT w="25400" h="38100"/>
            <a:contourClr>
              <a:schemeClr val="phClr">
                <a:tint val="6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2"/>
        </a:solidFill>
        <a:ln>
          <a:solidFill>
            <a:schemeClr val="tx1">
              <a:lumMod val="75000"/>
              <a:lumOff val="25000"/>
            </a:schemeClr>
          </a:solidFill>
        </a:ln>
      </a:spPr>
      <a:bodyPr rtlCol="0" anchor="ctr"/>
      <a:lstStyle>
        <a:defPPr algn="ctr">
          <a:defRPr>
            <a:solidFill>
              <a:schemeClr val="tx1"/>
            </a:solidFill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130000"/>
          </a:lnSpc>
          <a:defRPr b="1" dirty="0" smtClean="0">
            <a:solidFill>
              <a:srgbClr val="800000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Cartiglia" id="{3760F05D-54CF-144A-A176-BC9D9B2E6600}" vid="{83754A32-434E-1E40-B532-9DA0C4812CF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Clean</Template>
  <TotalTime>1185</TotalTime>
  <Words>1905</Words>
  <Application>Microsoft Macintosh PowerPoint</Application>
  <PresentationFormat>Widescreen</PresentationFormat>
  <Paragraphs>392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2" baseType="lpstr">
      <vt:lpstr>Arial</vt:lpstr>
      <vt:lpstr>Calibri</vt:lpstr>
      <vt:lpstr>Cambria Math</vt:lpstr>
      <vt:lpstr>Century Gothic</vt:lpstr>
      <vt:lpstr>Helvetica</vt:lpstr>
      <vt:lpstr>Symbol</vt:lpstr>
      <vt:lpstr>Wingdings</vt:lpstr>
      <vt:lpstr>Wingdings 2</vt:lpstr>
      <vt:lpstr>Clean</vt:lpstr>
      <vt:lpstr>4D tracking – sensors with internal gain</vt:lpstr>
      <vt:lpstr>PowerPoint Presentation</vt:lpstr>
      <vt:lpstr>PowerPoint Presentation</vt:lpstr>
      <vt:lpstr>PowerPoint Presentation</vt:lpstr>
      <vt:lpstr>4D tracking: Sensor – ASIC interaction</vt:lpstr>
      <vt:lpstr>PowerPoint Presentation</vt:lpstr>
      <vt:lpstr>PowerPoint Presentation</vt:lpstr>
      <vt:lpstr>LGAD radiation hardness</vt:lpstr>
      <vt:lpstr>PowerPoint Presentation</vt:lpstr>
      <vt:lpstr>PowerPoint Presentation</vt:lpstr>
      <vt:lpstr>Summary of RSD position resolution</vt:lpstr>
      <vt:lpstr>ASIC for RSD</vt:lpstr>
      <vt:lpstr>Manufacturers: a pretty large pool</vt:lpstr>
      <vt:lpstr>Present results &amp; short term evolutions - I</vt:lpstr>
      <vt:lpstr>Present results &amp; short term evolutions - II</vt:lpstr>
      <vt:lpstr>Contacts and future projects</vt:lpstr>
      <vt:lpstr>4D tracking in the far future - I</vt:lpstr>
      <vt:lpstr>4D tracking in the far future - II</vt:lpstr>
      <vt:lpstr>PowerPoint Presentation</vt:lpstr>
      <vt:lpstr>Monolithic design for 4D tracking (FASER)</vt:lpstr>
      <vt:lpstr>Prototype chip in SiGe BiCMOS</vt:lpstr>
      <vt:lpstr>R&amp;D in progress at the University of Geneva</vt:lpstr>
      <vt:lpstr>Conclusions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Nicolo' Cartiglia</dc:creator>
  <cp:keywords/>
  <dc:description/>
  <cp:lastModifiedBy>Nicolo' Cartiglia</cp:lastModifiedBy>
  <cp:revision>47</cp:revision>
  <cp:lastPrinted>2020-10-30T09:46:12Z</cp:lastPrinted>
  <dcterms:created xsi:type="dcterms:W3CDTF">2021-04-22T08:03:20Z</dcterms:created>
  <dcterms:modified xsi:type="dcterms:W3CDTF">2021-04-23T10:08:22Z</dcterms:modified>
  <cp:category/>
</cp:coreProperties>
</file>