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9" r:id="rId1"/>
  </p:sldMasterIdLst>
  <p:notesMasterIdLst>
    <p:notesMasterId r:id="rId13"/>
  </p:notesMasterIdLst>
  <p:sldIdLst>
    <p:sldId id="256" r:id="rId2"/>
    <p:sldId id="264" r:id="rId3"/>
    <p:sldId id="258" r:id="rId4"/>
    <p:sldId id="265" r:id="rId5"/>
    <p:sldId id="259" r:id="rId6"/>
    <p:sldId id="260" r:id="rId7"/>
    <p:sldId id="266" r:id="rId8"/>
    <p:sldId id="263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80FF"/>
    <a:srgbClr val="004EAB"/>
    <a:srgbClr val="428901"/>
    <a:srgbClr val="00FF00"/>
    <a:srgbClr val="8000FF"/>
    <a:srgbClr val="6666FF"/>
    <a:srgbClr val="FF00FF"/>
    <a:srgbClr val="004080"/>
    <a:srgbClr val="FF6FC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淡色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46F890A9-2807-4EBB-B81D-B2AA78EC7F39}" styleName="濃色 2 - アクセント 5/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間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中間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399" autoAdjust="0"/>
    <p:restoredTop sz="99724" autoAdjust="0"/>
  </p:normalViewPr>
  <p:slideViewPr>
    <p:cSldViewPr snapToGrid="0" snapToObjects="1">
      <p:cViewPr varScale="1">
        <p:scale>
          <a:sx n="122" d="100"/>
          <a:sy n="122" d="100"/>
        </p:scale>
        <p:origin x="-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9B82E-2957-5947-B27C-BCFF808DE81A}" type="datetimeFigureOut">
              <a:rPr lang="ja-JP" altLang="en-US" smtClean="0"/>
              <a:pPr/>
              <a:t>11.10.5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392D6-864F-5C48-B974-4DF5230E0D8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BFDF8-B504-D941-9005-787A1C8800D9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EE1F1-E4CF-C34C-A86E-19AA69C3BAF2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5CD18-686B-47A9-AFD5-66CE5FA52A6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BAF767-44AA-4440-A071-804CAA4767B3}" type="datetime1">
              <a:rPr lang="en-US" altLang="ja-JP" smtClean="0"/>
              <a:pPr/>
              <a:t>11.10.5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
             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AA4845-A08A-4DF4-8D99-E2E7B6D41C6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E21150-6E3E-9544-B51F-6B327B53FF6E}" type="datetimeFigureOut">
              <a:rPr kumimoji="1" lang="ja-JP" altLang="en-US" smtClean="0"/>
              <a:pPr/>
              <a:t>11.10.5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AE2B3-501E-4149-9D27-15E04D02C19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480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df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df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2296" y="786240"/>
            <a:ext cx="80892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smtClean="0"/>
              <a:t>SPring-8 </a:t>
            </a:r>
            <a:r>
              <a:rPr lang="en-US" altLang="ja-JP" sz="4000" dirty="0" smtClean="0"/>
              <a:t>upgrade : a fast kicker system</a:t>
            </a:r>
            <a:r>
              <a:rPr lang="en-US" altLang="ja-JP" sz="4000" dirty="0" smtClean="0"/>
              <a:t> </a:t>
            </a:r>
          </a:p>
          <a:p>
            <a:pPr algn="ctr"/>
            <a:r>
              <a:rPr lang="en-US" altLang="ja-JP" sz="4000" dirty="0" smtClean="0"/>
              <a:t>for </a:t>
            </a:r>
            <a:r>
              <a:rPr lang="en-US" altLang="ja-JP" sz="4000" dirty="0" smtClean="0"/>
              <a:t>beam injection 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1569" y="3625850"/>
            <a:ext cx="81198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/>
              <a:t>Japan Synchrotron Radiation Research Institute (JASRI)</a:t>
            </a:r>
          </a:p>
          <a:p>
            <a:pPr algn="ctr"/>
            <a:r>
              <a:rPr kumimoji="1" lang="en-US" altLang="ja-JP" sz="2800" dirty="0" smtClean="0"/>
              <a:t>SPring-8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3513644" y="2743200"/>
            <a:ext cx="234531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 smtClean="0"/>
              <a:t>T.  Nakamura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04845" y="6077466"/>
            <a:ext cx="7678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CFA Beam Dynamics Mini Workshop on Low Emittance Rings 2011, </a:t>
            </a:r>
            <a:r>
              <a:rPr kumimoji="1" lang="en-US" altLang="ja-JP" dirty="0" smtClean="0"/>
              <a:t>2011-10-05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77"/>
          <p:cNvGrpSpPr/>
          <p:nvPr/>
        </p:nvGrpSpPr>
        <p:grpSpPr>
          <a:xfrm>
            <a:off x="290966" y="4651776"/>
            <a:ext cx="7779884" cy="2015669"/>
            <a:chOff x="426524" y="2260614"/>
            <a:chExt cx="7779884" cy="2015669"/>
          </a:xfrm>
        </p:grpSpPr>
        <p:sp>
          <p:nvSpPr>
            <p:cNvPr id="166" name="テキスト ボックス 165"/>
            <p:cNvSpPr txBox="1"/>
            <p:nvPr/>
          </p:nvSpPr>
          <p:spPr>
            <a:xfrm>
              <a:off x="787302" y="2916974"/>
              <a:ext cx="15878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15mm</a:t>
              </a:r>
              <a:endParaRPr kumimoji="1" lang="ja-JP" altLang="en-US" sz="28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3334499" y="2836283"/>
              <a:ext cx="3003559" cy="1440000"/>
            </a:xfrm>
            <a:prstGeom prst="rect">
              <a:avLst/>
            </a:prstGeom>
            <a:solidFill>
              <a:srgbClr val="FFFF00">
                <a:alpha val="41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68" name="直線コネクタ 167"/>
            <p:cNvCxnSpPr>
              <a:cxnSpLocks noChangeAspect="1"/>
            </p:cNvCxnSpPr>
            <p:nvPr/>
          </p:nvCxnSpPr>
          <p:spPr>
            <a:xfrm>
              <a:off x="1796995" y="3470490"/>
              <a:ext cx="6409413" cy="1588"/>
            </a:xfrm>
            <a:prstGeom prst="line">
              <a:avLst/>
            </a:prstGeom>
            <a:ln w="6350" cap="flat" cmpd="sng" algn="ctr">
              <a:solidFill>
                <a:srgbClr val="0000FF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/>
            <p:cNvCxnSpPr/>
            <p:nvPr/>
          </p:nvCxnSpPr>
          <p:spPr>
            <a:xfrm flipV="1">
              <a:off x="4922538" y="3371641"/>
              <a:ext cx="2195687" cy="78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テキスト ボックス 169"/>
            <p:cNvSpPr txBox="1"/>
            <p:nvPr/>
          </p:nvSpPr>
          <p:spPr>
            <a:xfrm>
              <a:off x="6423680" y="2711351"/>
              <a:ext cx="16313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atin typeface="Times New Roman"/>
                  <a:cs typeface="Times New Roman"/>
                </a:rPr>
                <a:t>1mm</a:t>
              </a:r>
              <a:endParaRPr kumimoji="1" lang="ja-JP" altLang="en-US" sz="3200" b="1" dirty="0">
                <a:latin typeface="Times New Roman"/>
                <a:cs typeface="Times New Roman"/>
              </a:endParaRPr>
            </a:p>
          </p:txBody>
        </p:sp>
        <p:cxnSp>
          <p:nvCxnSpPr>
            <p:cNvPr id="171" name="直線コネクタ 170"/>
            <p:cNvCxnSpPr/>
            <p:nvPr/>
          </p:nvCxnSpPr>
          <p:spPr>
            <a:xfrm rot="10800000" flipV="1">
              <a:off x="1839263" y="3470489"/>
              <a:ext cx="6042030" cy="3451"/>
            </a:xfrm>
            <a:prstGeom prst="line">
              <a:avLst/>
            </a:prstGeom>
            <a:ln w="19050" cap="flat" cmpd="sng" algn="ctr">
              <a:solidFill>
                <a:srgbClr val="0000FF"/>
              </a:solidFill>
              <a:prstDash val="dash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/>
            <p:cNvCxnSpPr>
              <a:cxnSpLocks/>
            </p:cNvCxnSpPr>
            <p:nvPr/>
          </p:nvCxnSpPr>
          <p:spPr>
            <a:xfrm rot="10800000" flipV="1">
              <a:off x="832281" y="3481983"/>
              <a:ext cx="1255380" cy="0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図形グループ 156"/>
            <p:cNvGrpSpPr/>
            <p:nvPr/>
          </p:nvGrpSpPr>
          <p:grpSpPr>
            <a:xfrm>
              <a:off x="787303" y="2260614"/>
              <a:ext cx="4135235" cy="1123907"/>
              <a:chOff x="787303" y="1996492"/>
              <a:chExt cx="4135235" cy="1388030"/>
            </a:xfrm>
          </p:grpSpPr>
          <p:sp>
            <p:nvSpPr>
              <p:cNvPr id="188" name="円弧 187"/>
              <p:cNvSpPr/>
              <p:nvPr/>
            </p:nvSpPr>
            <p:spPr>
              <a:xfrm rot="10800000">
                <a:off x="787303" y="1996492"/>
                <a:ext cx="1013363" cy="811740"/>
              </a:xfrm>
              <a:prstGeom prst="arc">
                <a:avLst>
                  <a:gd name="adj1" fmla="val 15468400"/>
                  <a:gd name="adj2" fmla="val 20361102"/>
                </a:avLst>
              </a:prstGeom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195" name="直線コネクタ 194"/>
              <p:cNvCxnSpPr/>
              <p:nvPr/>
            </p:nvCxnSpPr>
            <p:spPr>
              <a:xfrm>
                <a:off x="2715263" y="2697534"/>
                <a:ext cx="2207275" cy="68698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/>
              <p:cNvCxnSpPr/>
              <p:nvPr/>
            </p:nvCxnSpPr>
            <p:spPr>
              <a:xfrm flipV="1">
                <a:off x="1301645" y="2699948"/>
                <a:ext cx="1416309" cy="107152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" name="テキスト ボックス 173"/>
            <p:cNvSpPr txBox="1"/>
            <p:nvPr/>
          </p:nvSpPr>
          <p:spPr>
            <a:xfrm>
              <a:off x="698500" y="2290097"/>
              <a:ext cx="1983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0.04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4" name="図形グループ 82"/>
            <p:cNvGrpSpPr/>
            <p:nvPr/>
          </p:nvGrpSpPr>
          <p:grpSpPr>
            <a:xfrm>
              <a:off x="2410214" y="2745413"/>
              <a:ext cx="567605" cy="1440000"/>
              <a:chOff x="2577757" y="4288250"/>
              <a:chExt cx="567605" cy="1887378"/>
            </a:xfrm>
          </p:grpSpPr>
          <p:sp>
            <p:nvSpPr>
              <p:cNvPr id="186" name="円/楕円 23"/>
              <p:cNvSpPr/>
              <p:nvPr/>
            </p:nvSpPr>
            <p:spPr>
              <a:xfrm>
                <a:off x="2577757" y="4288250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2907710" y="4296571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5" name="図形グループ 25"/>
            <p:cNvGrpSpPr/>
            <p:nvPr/>
          </p:nvGrpSpPr>
          <p:grpSpPr>
            <a:xfrm>
              <a:off x="7020317" y="2750134"/>
              <a:ext cx="557724" cy="1440000"/>
              <a:chOff x="6969304" y="4293373"/>
              <a:chExt cx="557724" cy="1879057"/>
            </a:xfrm>
          </p:grpSpPr>
          <p:sp>
            <p:nvSpPr>
              <p:cNvPr id="184" name="円/楕円 183"/>
              <p:cNvSpPr/>
              <p:nvPr/>
            </p:nvSpPr>
            <p:spPr>
              <a:xfrm>
                <a:off x="7289376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6969304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77" name="円/楕円 176"/>
            <p:cNvSpPr>
              <a:spLocks noChangeAspect="1"/>
            </p:cNvSpPr>
            <p:nvPr/>
          </p:nvSpPr>
          <p:spPr>
            <a:xfrm>
              <a:off x="5989607" y="3297830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78" name="円/楕円 177"/>
            <p:cNvSpPr>
              <a:spLocks noChangeAspect="1"/>
            </p:cNvSpPr>
            <p:nvPr/>
          </p:nvSpPr>
          <p:spPr>
            <a:xfrm>
              <a:off x="5989607" y="3484200"/>
              <a:ext cx="144000" cy="144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1973517" y="2744206"/>
              <a:ext cx="270360" cy="1440000"/>
            </a:xfrm>
            <a:prstGeom prst="rect">
              <a:avLst/>
            </a:prstGeom>
            <a:solidFill>
              <a:srgbClr val="00FFFF">
                <a:alpha val="28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80" name="直線コネクタ 179"/>
            <p:cNvCxnSpPr>
              <a:cxnSpLocks/>
            </p:cNvCxnSpPr>
            <p:nvPr/>
          </p:nvCxnSpPr>
          <p:spPr>
            <a:xfrm rot="10800000">
              <a:off x="2089187" y="3481987"/>
              <a:ext cx="726785" cy="7602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/>
            <p:cNvCxnSpPr>
              <a:cxnSpLocks/>
            </p:cNvCxnSpPr>
            <p:nvPr/>
          </p:nvCxnSpPr>
          <p:spPr>
            <a:xfrm rot="10800000">
              <a:off x="2799981" y="3558011"/>
              <a:ext cx="4318245" cy="1464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テキスト ボックス 181"/>
            <p:cNvSpPr txBox="1"/>
            <p:nvPr/>
          </p:nvSpPr>
          <p:spPr>
            <a:xfrm>
              <a:off x="6338058" y="3559476"/>
              <a:ext cx="16313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atin typeface="Times New Roman"/>
                  <a:cs typeface="Times New Roman"/>
                </a:rPr>
                <a:t>-1mm</a:t>
              </a:r>
              <a:endParaRPr kumimoji="1" lang="ja-JP" altLang="en-US" sz="3200" b="1" dirty="0">
                <a:latin typeface="Times New Roman"/>
                <a:cs typeface="Times New Roman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426524" y="3559476"/>
              <a:ext cx="1983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0.04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164" name="テキスト ボックス 163"/>
          <p:cNvSpPr txBox="1"/>
          <p:nvPr/>
        </p:nvSpPr>
        <p:spPr>
          <a:xfrm>
            <a:off x="3507055" y="6058076"/>
            <a:ext cx="2498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+50 kV, +50 kV</a:t>
            </a:r>
            <a:endParaRPr kumimoji="1" lang="ja-JP" altLang="en-US" sz="2800" dirty="0">
              <a:latin typeface="Times New Roman"/>
              <a:cs typeface="Times New Roman"/>
            </a:endParaRPr>
          </a:p>
        </p:txBody>
      </p:sp>
      <p:grpSp>
        <p:nvGrpSpPr>
          <p:cNvPr id="6" name="図形グループ 180"/>
          <p:cNvGrpSpPr/>
          <p:nvPr/>
        </p:nvGrpSpPr>
        <p:grpSpPr>
          <a:xfrm>
            <a:off x="290966" y="1649684"/>
            <a:ext cx="7779884" cy="1941546"/>
            <a:chOff x="436425" y="4534636"/>
            <a:chExt cx="7779884" cy="1941546"/>
          </a:xfrm>
        </p:grpSpPr>
        <p:sp>
          <p:nvSpPr>
            <p:cNvPr id="122" name="正方形/長方形 121"/>
            <p:cNvSpPr/>
            <p:nvPr/>
          </p:nvSpPr>
          <p:spPr>
            <a:xfrm>
              <a:off x="3334499" y="5035337"/>
              <a:ext cx="3003559" cy="1440000"/>
            </a:xfrm>
            <a:prstGeom prst="rect">
              <a:avLst/>
            </a:prstGeom>
            <a:solidFill>
              <a:srgbClr val="FFFF00">
                <a:alpha val="41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23" name="直線コネクタ 122"/>
            <p:cNvCxnSpPr>
              <a:cxnSpLocks noChangeAspect="1"/>
            </p:cNvCxnSpPr>
            <p:nvPr/>
          </p:nvCxnSpPr>
          <p:spPr>
            <a:xfrm>
              <a:off x="1796995" y="5756539"/>
              <a:ext cx="6419314" cy="1588"/>
            </a:xfrm>
            <a:prstGeom prst="line">
              <a:avLst/>
            </a:prstGeom>
            <a:ln w="6350" cap="flat" cmpd="sng" algn="ctr">
              <a:solidFill>
                <a:srgbClr val="0000FF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 flipV="1">
              <a:off x="4891763" y="5577529"/>
              <a:ext cx="2195687" cy="78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テキスト ボックス 125"/>
            <p:cNvSpPr txBox="1"/>
            <p:nvPr/>
          </p:nvSpPr>
          <p:spPr>
            <a:xfrm>
              <a:off x="6423680" y="4997400"/>
              <a:ext cx="16313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atin typeface="Times New Roman"/>
                  <a:cs typeface="Times New Roman"/>
                </a:rPr>
                <a:t>2mm</a:t>
              </a:r>
              <a:endParaRPr kumimoji="1" lang="ja-JP" altLang="en-US" sz="3200" b="1" dirty="0">
                <a:latin typeface="Times New Roman"/>
                <a:cs typeface="Times New Roman"/>
              </a:endParaRPr>
            </a:p>
          </p:txBody>
        </p:sp>
        <p:sp>
          <p:nvSpPr>
            <p:cNvPr id="127" name="テキスト ボックス 126"/>
            <p:cNvSpPr txBox="1"/>
            <p:nvPr/>
          </p:nvSpPr>
          <p:spPr>
            <a:xfrm>
              <a:off x="787302" y="5191913"/>
              <a:ext cx="15878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15mm</a:t>
              </a:r>
              <a:endParaRPr kumimoji="1" lang="ja-JP" altLang="en-US" sz="28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28" name="直線コネクタ 127"/>
            <p:cNvCxnSpPr/>
            <p:nvPr/>
          </p:nvCxnSpPr>
          <p:spPr>
            <a:xfrm rot="10800000" flipV="1">
              <a:off x="1839263" y="5756538"/>
              <a:ext cx="6042030" cy="3451"/>
            </a:xfrm>
            <a:prstGeom prst="line">
              <a:avLst/>
            </a:prstGeom>
            <a:ln w="19050" cap="flat" cmpd="sng" algn="ctr">
              <a:solidFill>
                <a:srgbClr val="0000FF"/>
              </a:solidFill>
              <a:prstDash val="dash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>
              <a:cxnSpLocks/>
            </p:cNvCxnSpPr>
            <p:nvPr/>
          </p:nvCxnSpPr>
          <p:spPr>
            <a:xfrm rot="10800000">
              <a:off x="832281" y="5751809"/>
              <a:ext cx="1255380" cy="0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/>
            <p:cNvSpPr txBox="1"/>
            <p:nvPr/>
          </p:nvSpPr>
          <p:spPr>
            <a:xfrm>
              <a:off x="734264" y="4535735"/>
              <a:ext cx="1983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0.08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7" name="図形グループ 82"/>
            <p:cNvGrpSpPr/>
            <p:nvPr/>
          </p:nvGrpSpPr>
          <p:grpSpPr>
            <a:xfrm>
              <a:off x="2410214" y="5031462"/>
              <a:ext cx="567605" cy="1440000"/>
              <a:chOff x="2577757" y="4288250"/>
              <a:chExt cx="567605" cy="1887378"/>
            </a:xfrm>
          </p:grpSpPr>
          <p:sp>
            <p:nvSpPr>
              <p:cNvPr id="134" name="円/楕円 23"/>
              <p:cNvSpPr/>
              <p:nvPr/>
            </p:nvSpPr>
            <p:spPr>
              <a:xfrm>
                <a:off x="2577757" y="4288250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35" name="円/楕円 134"/>
              <p:cNvSpPr/>
              <p:nvPr/>
            </p:nvSpPr>
            <p:spPr>
              <a:xfrm>
                <a:off x="2907710" y="4296571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8" name="図形グループ 25"/>
            <p:cNvGrpSpPr/>
            <p:nvPr/>
          </p:nvGrpSpPr>
          <p:grpSpPr>
            <a:xfrm>
              <a:off x="7020317" y="5036182"/>
              <a:ext cx="557724" cy="1440000"/>
              <a:chOff x="6969304" y="4293373"/>
              <a:chExt cx="557724" cy="1879057"/>
            </a:xfrm>
          </p:grpSpPr>
          <p:sp>
            <p:nvSpPr>
              <p:cNvPr id="137" name="円/楕円 136"/>
              <p:cNvSpPr/>
              <p:nvPr/>
            </p:nvSpPr>
            <p:spPr>
              <a:xfrm>
                <a:off x="7289376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38" name="円/楕円 137"/>
              <p:cNvSpPr/>
              <p:nvPr/>
            </p:nvSpPr>
            <p:spPr>
              <a:xfrm>
                <a:off x="6969304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39" name="円/楕円 138"/>
            <p:cNvSpPr>
              <a:spLocks noChangeAspect="1"/>
            </p:cNvSpPr>
            <p:nvPr/>
          </p:nvSpPr>
          <p:spPr>
            <a:xfrm>
              <a:off x="5989607" y="5497135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40" name="円/楕円 139"/>
            <p:cNvSpPr>
              <a:spLocks noChangeAspect="1"/>
            </p:cNvSpPr>
            <p:nvPr/>
          </p:nvSpPr>
          <p:spPr>
            <a:xfrm>
              <a:off x="5989607" y="5851875"/>
              <a:ext cx="144000" cy="144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9" name="図形グループ 158"/>
            <p:cNvGrpSpPr/>
            <p:nvPr/>
          </p:nvGrpSpPr>
          <p:grpSpPr>
            <a:xfrm>
              <a:off x="787303" y="4534636"/>
              <a:ext cx="4135235" cy="1047539"/>
              <a:chOff x="787303" y="4288460"/>
              <a:chExt cx="4135235" cy="1293716"/>
            </a:xfrm>
          </p:grpSpPr>
          <p:cxnSp>
            <p:nvCxnSpPr>
              <p:cNvPr id="124" name="直線コネクタ 123"/>
              <p:cNvCxnSpPr/>
              <p:nvPr/>
            </p:nvCxnSpPr>
            <p:spPr>
              <a:xfrm>
                <a:off x="2715263" y="4983583"/>
                <a:ext cx="2207275" cy="598593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/>
              <p:cNvCxnSpPr/>
              <p:nvPr/>
            </p:nvCxnSpPr>
            <p:spPr>
              <a:xfrm flipV="1">
                <a:off x="1301645" y="4985997"/>
                <a:ext cx="1416309" cy="107152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円弧 140"/>
              <p:cNvSpPr/>
              <p:nvPr/>
            </p:nvSpPr>
            <p:spPr>
              <a:xfrm rot="10800000">
                <a:off x="787303" y="4288460"/>
                <a:ext cx="1013363" cy="811740"/>
              </a:xfrm>
              <a:prstGeom prst="arc">
                <a:avLst>
                  <a:gd name="adj1" fmla="val 15468400"/>
                  <a:gd name="adj2" fmla="val 20361102"/>
                </a:avLst>
              </a:prstGeom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43" name="正方形/長方形 142"/>
            <p:cNvSpPr/>
            <p:nvPr/>
          </p:nvSpPr>
          <p:spPr>
            <a:xfrm>
              <a:off x="1973517" y="5030254"/>
              <a:ext cx="270360" cy="1440000"/>
            </a:xfrm>
            <a:prstGeom prst="rect">
              <a:avLst/>
            </a:prstGeom>
            <a:solidFill>
              <a:srgbClr val="00FFFF">
                <a:alpha val="28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44" name="直線コネクタ 143"/>
            <p:cNvCxnSpPr>
              <a:cxnSpLocks/>
            </p:cNvCxnSpPr>
            <p:nvPr/>
          </p:nvCxnSpPr>
          <p:spPr>
            <a:xfrm rot="10800000">
              <a:off x="2089188" y="5768037"/>
              <a:ext cx="710792" cy="169350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>
              <a:cxnSpLocks/>
            </p:cNvCxnSpPr>
            <p:nvPr/>
          </p:nvCxnSpPr>
          <p:spPr>
            <a:xfrm rot="10800000">
              <a:off x="2799981" y="5937387"/>
              <a:ext cx="4318245" cy="1464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テキスト ボックス 145"/>
            <p:cNvSpPr txBox="1"/>
            <p:nvPr/>
          </p:nvSpPr>
          <p:spPr>
            <a:xfrm>
              <a:off x="6338058" y="5845525"/>
              <a:ext cx="16313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atin typeface="Times New Roman"/>
                  <a:cs typeface="Times New Roman"/>
                </a:rPr>
                <a:t>-2mm</a:t>
              </a:r>
              <a:endParaRPr kumimoji="1" lang="ja-JP" altLang="en-US" sz="3200" b="1" dirty="0">
                <a:latin typeface="Times New Roman"/>
                <a:cs typeface="Times New Roman"/>
              </a:endParaRPr>
            </a:p>
          </p:txBody>
        </p:sp>
        <p:sp>
          <p:nvSpPr>
            <p:cNvPr id="156" name="テキスト ボックス 155"/>
            <p:cNvSpPr txBox="1"/>
            <p:nvPr/>
          </p:nvSpPr>
          <p:spPr>
            <a:xfrm>
              <a:off x="436425" y="5845525"/>
              <a:ext cx="1983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0.08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191" name="テキスト ボックス 190"/>
          <p:cNvSpPr txBox="1"/>
          <p:nvPr/>
        </p:nvSpPr>
        <p:spPr>
          <a:xfrm>
            <a:off x="3418860" y="3052434"/>
            <a:ext cx="2498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+15 kV, +34 kV</a:t>
            </a:r>
            <a:endParaRPr kumimoji="1"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2804513" y="1589228"/>
            <a:ext cx="4070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Times New Roman"/>
                <a:cs typeface="Times New Roman"/>
              </a:rPr>
              <a:t>Dipole + Quadrupole Field</a:t>
            </a:r>
            <a:endParaRPr kumimoji="1"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160" name="正方形/長方形 159"/>
          <p:cNvSpPr/>
          <p:nvPr/>
        </p:nvSpPr>
        <p:spPr>
          <a:xfrm>
            <a:off x="1442461" y="3545349"/>
            <a:ext cx="1513956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Times New Roman"/>
                <a:cs typeface="Times New Roman"/>
              </a:rPr>
              <a:t>Additional</a:t>
            </a: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Dipole</a:t>
            </a:r>
          </a:p>
          <a:p>
            <a:r>
              <a:rPr lang="en-US" altLang="ja-JP" sz="2400" dirty="0" smtClean="0">
                <a:latin typeface="Times New Roman"/>
                <a:cs typeface="Times New Roman"/>
              </a:rPr>
              <a:t>kicker</a:t>
            </a:r>
            <a:endParaRPr lang="ja-JP" altLang="en-US" sz="2400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507055" y="4765780"/>
            <a:ext cx="3237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/>
                <a:cs typeface="Times New Roman"/>
              </a:rPr>
              <a:t>with Position </a:t>
            </a:r>
            <a:r>
              <a:rPr kumimoji="1" lang="en-US" altLang="ja-JP" sz="2400" dirty="0" smtClean="0">
                <a:latin typeface="Times New Roman"/>
                <a:cs typeface="Times New Roman"/>
              </a:rPr>
              <a:t>Shift </a:t>
            </a:r>
            <a:r>
              <a:rPr kumimoji="1" lang="en-US" altLang="ja-JP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1mm</a:t>
            </a:r>
            <a:endParaRPr kumimoji="1" lang="ja-JP" alt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93" name="下矢印 92"/>
          <p:cNvSpPr/>
          <p:nvPr/>
        </p:nvSpPr>
        <p:spPr>
          <a:xfrm>
            <a:off x="5018379" y="5228047"/>
            <a:ext cx="323850" cy="185578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199" name="正方形/長方形 198"/>
          <p:cNvSpPr/>
          <p:nvPr/>
        </p:nvSpPr>
        <p:spPr>
          <a:xfrm>
            <a:off x="3189040" y="4390166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Quadrupole Field</a:t>
            </a:r>
            <a:endParaRPr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91" name="タイトル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48000"/>
          </a:xfrm>
        </p:spPr>
        <p:txBody>
          <a:bodyPr/>
          <a:lstStyle/>
          <a:p>
            <a:r>
              <a:rPr lang="en-US" altLang="ja-JP" sz="3200" dirty="0" smtClean="0"/>
              <a:t>Injection Scheme at Long Straight Section</a:t>
            </a:r>
            <a:endParaRPr lang="ja-JP" altLang="en-US" sz="3200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40445" y="732250"/>
            <a:ext cx="8751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Sharing Injection :  Offset =&gt;  Injected Beam + Stored Beam</a:t>
            </a:r>
            <a:endParaRPr kumimoji="1" lang="ja-JP" altLang="en-US" sz="2800" dirty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926417" y="3633562"/>
            <a:ext cx="500216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Reduction of Input Field Strength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96" name="曲折矢印 95"/>
          <p:cNvSpPr/>
          <p:nvPr/>
        </p:nvSpPr>
        <p:spPr>
          <a:xfrm rot="16200000">
            <a:off x="3538136" y="3548152"/>
            <a:ext cx="360779" cy="415784"/>
          </a:xfrm>
          <a:prstGeom prst="bentArrow">
            <a:avLst/>
          </a:prstGeom>
          <a:solidFill>
            <a:schemeClr val="bg1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065603" y="4309182"/>
            <a:ext cx="3000441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Reduction of Offset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99" name="下矢印 98"/>
          <p:cNvSpPr/>
          <p:nvPr/>
        </p:nvSpPr>
        <p:spPr>
          <a:xfrm>
            <a:off x="6744089" y="4839305"/>
            <a:ext cx="140670" cy="395667"/>
          </a:xfrm>
          <a:prstGeom prst="downArrow">
            <a:avLst/>
          </a:prstGeom>
          <a:solidFill>
            <a:schemeClr val="bg1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221493" y="1255470"/>
            <a:ext cx="3441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No field for injected beam</a:t>
            </a:r>
            <a:endParaRPr kumimoji="1" lang="ja-JP" altLang="en-US" sz="2400" dirty="0"/>
          </a:p>
        </p:txBody>
      </p:sp>
      <p:cxnSp>
        <p:nvCxnSpPr>
          <p:cNvPr id="105" name="直線矢印コネクタ 104"/>
          <p:cNvCxnSpPr/>
          <p:nvPr/>
        </p:nvCxnSpPr>
        <p:spPr>
          <a:xfrm rot="5400000">
            <a:off x="1940450" y="1878328"/>
            <a:ext cx="502076" cy="16633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8083" y="733246"/>
            <a:ext cx="8751690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Bucket-by-bucket </a:t>
            </a:r>
            <a:r>
              <a:rPr lang="en-US" altLang="ja-JP" sz="2800" dirty="0" smtClean="0"/>
              <a:t>Injection</a:t>
            </a:r>
          </a:p>
          <a:p>
            <a:r>
              <a:rPr lang="en-US" altLang="ja-JP" sz="2800" dirty="0" smtClean="0"/>
              <a:t>	On-axis   	100mA  top-up injection</a:t>
            </a:r>
          </a:p>
          <a:p>
            <a:r>
              <a:rPr lang="en-US" altLang="ja-JP" sz="2800" dirty="0" smtClean="0"/>
              <a:t>	Off-axis 	 to 1-2mm dynamic aperture </a:t>
            </a:r>
          </a:p>
          <a:p>
            <a:r>
              <a:rPr lang="en-US" altLang="ja-JP" sz="2800" dirty="0" smtClean="0"/>
              <a:t>				with </a:t>
            </a:r>
            <a:r>
              <a:rPr lang="en-US" altLang="ja-JP" sz="2800" dirty="0" err="1" smtClean="0"/>
              <a:t>quadrupole</a:t>
            </a:r>
            <a:endParaRPr lang="en-US" altLang="ja-JP" sz="2800" dirty="0" smtClean="0"/>
          </a:p>
          <a:p>
            <a:r>
              <a:rPr lang="en-US" altLang="ja-JP" sz="2800" dirty="0" smtClean="0"/>
              <a:t>				   with minimum perturbation on stored beam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Fast TEM mode Kicker with Variable Field Distribution</a:t>
            </a:r>
          </a:p>
          <a:p>
            <a:r>
              <a:rPr lang="en-US" altLang="ja-JP" sz="2800" dirty="0" smtClean="0"/>
              <a:t>	+/- 2 ns pulse</a:t>
            </a:r>
          </a:p>
          <a:p>
            <a:r>
              <a:rPr lang="en-US" altLang="ja-JP" sz="2800" dirty="0" smtClean="0"/>
              <a:t>	Dipole filed for On-axis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err="1" smtClean="0"/>
              <a:t>Quadrupole</a:t>
            </a:r>
            <a:r>
              <a:rPr lang="en-US" altLang="ja-JP" sz="2800" dirty="0" smtClean="0"/>
              <a:t> field for Off-axis</a:t>
            </a:r>
          </a:p>
          <a:p>
            <a:r>
              <a:rPr lang="en-US" altLang="ja-JP" sz="2800" dirty="0" smtClean="0"/>
              <a:t>	  But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i="1" dirty="0" err="1" smtClean="0">
                <a:latin typeface="Times New Roman"/>
                <a:cs typeface="Times New Roman"/>
              </a:rPr>
              <a:t>E</a:t>
            </a:r>
            <a:r>
              <a:rPr lang="en-US" altLang="ja-JP" sz="2800" i="1" baseline="-25000" dirty="0" err="1" smtClean="0">
                <a:latin typeface="Times New Roman"/>
                <a:cs typeface="Times New Roman"/>
              </a:rPr>
              <a:t>max</a:t>
            </a:r>
            <a:r>
              <a:rPr lang="en-US" altLang="ja-JP" sz="2800" i="1" dirty="0" smtClean="0">
                <a:latin typeface="Times New Roman"/>
                <a:cs typeface="Times New Roman"/>
              </a:rPr>
              <a:t> </a:t>
            </a:r>
            <a:r>
              <a:rPr lang="en-US" altLang="ja-JP" sz="2800" dirty="0" smtClean="0"/>
              <a:t>&gt; Discharge Field Limit ?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smtClean="0">
                <a:solidFill>
                  <a:srgbClr val="FF0000"/>
                </a:solidFill>
              </a:rPr>
              <a:t>Large Horizontal Impedance </a:t>
            </a:r>
            <a:r>
              <a:rPr lang="en-US" altLang="ja-JP" sz="2800" dirty="0" smtClean="0"/>
              <a:t>!!</a:t>
            </a:r>
          </a:p>
          <a:p>
            <a:r>
              <a:rPr lang="en-US" altLang="ja-JP" sz="2800" dirty="0" smtClean="0"/>
              <a:t>	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00"/>
          </a:xfrm>
        </p:spPr>
        <p:txBody>
          <a:bodyPr/>
          <a:lstStyle/>
          <a:p>
            <a:r>
              <a:rPr lang="en-US" altLang="ja-JP" sz="3600" dirty="0" smtClean="0"/>
              <a:t>Injection to </a:t>
            </a:r>
            <a:r>
              <a:rPr lang="en-US" altLang="ja-JP" sz="3600" dirty="0" smtClean="0">
                <a:solidFill>
                  <a:srgbClr val="FF0000"/>
                </a:solidFill>
              </a:rPr>
              <a:t>2mm Dynamic Aperture </a:t>
            </a:r>
            <a:r>
              <a:rPr lang="en-US" altLang="ja-JP" sz="3600" dirty="0" smtClean="0"/>
              <a:t>Ring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1" y="2448571"/>
            <a:ext cx="919522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Bucket-by-Bucket Injection Control (BBI)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smtClean="0">
                <a:solidFill>
                  <a:srgbClr val="FF0000"/>
                </a:solidFill>
              </a:rPr>
              <a:t>On-axis </a:t>
            </a:r>
            <a:r>
              <a:rPr lang="en-US" altLang="ja-JP" sz="2800" dirty="0" smtClean="0"/>
              <a:t>Swap Injection     </a:t>
            </a:r>
          </a:p>
          <a:p>
            <a:r>
              <a:rPr lang="en-US" altLang="ja-JP" sz="2800" dirty="0" smtClean="0"/>
              <a:t>		Aperture &lt; 1-2mm     at Early Stage of Tuning</a:t>
            </a:r>
          </a:p>
          <a:p>
            <a:r>
              <a:rPr lang="en-US" altLang="ja-JP" sz="2800" dirty="0" smtClean="0">
                <a:solidFill>
                  <a:srgbClr val="0000FF"/>
                </a:solidFill>
              </a:rPr>
              <a:t>		Full bucket filling </a:t>
            </a:r>
          </a:p>
          <a:p>
            <a:r>
              <a:rPr lang="en-US" altLang="ja-JP" sz="2800" dirty="0" smtClean="0"/>
              <a:t>			100mA with Top-up Swap Injection with SACLA </a:t>
            </a:r>
            <a:r>
              <a:rPr lang="en-US" altLang="ja-JP" sz="2800" dirty="0" err="1" smtClean="0"/>
              <a:t>Linac</a:t>
            </a:r>
            <a:endParaRPr lang="en-US" altLang="ja-JP" sz="2800" dirty="0" smtClean="0"/>
          </a:p>
          <a:p>
            <a:r>
              <a:rPr lang="en-US" altLang="ja-JP" sz="2800" dirty="0" smtClean="0"/>
              <a:t>	</a:t>
            </a:r>
            <a:r>
              <a:rPr lang="en-US" altLang="ja-JP" sz="2800" dirty="0" smtClean="0">
                <a:solidFill>
                  <a:srgbClr val="FF0000"/>
                </a:solidFill>
              </a:rPr>
              <a:t>Off-axis  </a:t>
            </a:r>
            <a:r>
              <a:rPr lang="en-US" altLang="ja-JP" sz="2800" dirty="0" smtClean="0"/>
              <a:t>for high bunch bunch current for variety of filling	      Aperture &gt; 1-2 mm </a:t>
            </a:r>
          </a:p>
          <a:p>
            <a:r>
              <a:rPr lang="en-US" altLang="ja-JP" sz="2800" dirty="0" smtClean="0">
                <a:solidFill>
                  <a:srgbClr val="0000FF"/>
                </a:solidFill>
              </a:rPr>
              <a:t>		Minimum Perturbation on Stored Beam</a:t>
            </a:r>
          </a:p>
          <a:p>
            <a:r>
              <a:rPr lang="en-US" altLang="ja-JP" sz="2800" dirty="0" smtClean="0">
                <a:solidFill>
                  <a:srgbClr val="0000FF"/>
                </a:solidFill>
              </a:rPr>
              <a:t>		Rejection of Impurity Electrons from SACLA </a:t>
            </a:r>
            <a:r>
              <a:rPr lang="en-US" altLang="ja-JP" sz="2800" dirty="0" err="1" smtClean="0">
                <a:solidFill>
                  <a:srgbClr val="0000FF"/>
                </a:solidFill>
              </a:rPr>
              <a:t>Linac</a:t>
            </a:r>
            <a:endParaRPr lang="en-US" altLang="ja-JP" sz="2800" dirty="0" smtClean="0">
              <a:solidFill>
                <a:srgbClr val="0000FF"/>
              </a:solidFill>
            </a:endParaRPr>
          </a:p>
          <a:p>
            <a:r>
              <a:rPr lang="en-US" altLang="ja-JP" sz="2800" dirty="0" smtClean="0">
                <a:solidFill>
                  <a:srgbClr val="0000FF"/>
                </a:solidFill>
              </a:rPr>
              <a:t>			for High Purity High Current Singlet Bunch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73686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SPring-8 II  :  70 pm </a:t>
            </a:r>
            <a:r>
              <a:rPr kumimoji="1" lang="en-US" altLang="ja-JP" sz="2800" dirty="0" err="1" smtClean="0"/>
              <a:t>rad</a:t>
            </a:r>
            <a:r>
              <a:rPr kumimoji="1" lang="en-US" altLang="ja-JP" sz="2800" dirty="0" smtClean="0"/>
              <a:t> =&gt;  Dynamic Aperture ~ 2mm, 6 </a:t>
            </a:r>
            <a:r>
              <a:rPr kumimoji="1" lang="en-US" altLang="ja-JP" sz="2800" dirty="0" err="1" smtClean="0"/>
              <a:t>GeV</a:t>
            </a:r>
            <a:r>
              <a:rPr kumimoji="1" lang="en-US" altLang="ja-JP" sz="2800" dirty="0" smtClean="0"/>
              <a:t> </a:t>
            </a:r>
          </a:p>
          <a:p>
            <a:r>
              <a:rPr lang="en-US" altLang="ja-JP" sz="2800" dirty="0" smtClean="0"/>
              <a:t>   Injector  :   SACLA XFEL </a:t>
            </a:r>
            <a:r>
              <a:rPr lang="en-US" altLang="ja-JP" sz="2800" dirty="0" err="1" smtClean="0"/>
              <a:t>Linac</a:t>
            </a:r>
            <a:r>
              <a:rPr lang="en-US" altLang="ja-JP" sz="2800" dirty="0" smtClean="0"/>
              <a:t>   ( &lt; 0.1 nm </a:t>
            </a:r>
            <a:r>
              <a:rPr lang="en-US" altLang="ja-JP" sz="2800" dirty="0" err="1" smtClean="0"/>
              <a:t>rad</a:t>
            </a:r>
            <a:r>
              <a:rPr lang="en-US" altLang="ja-JP" sz="2800" dirty="0" smtClean="0"/>
              <a:t>, 0.25nC )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0" y="2105313"/>
            <a:ext cx="914400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400424" y="1814080"/>
            <a:ext cx="7791135" cy="58477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 smtClean="0"/>
              <a:t>Bucket-by-Bucket On-axis/Off-axis Injection</a:t>
            </a:r>
            <a:endParaRPr lang="ja-JP" alt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48" y="3224356"/>
            <a:ext cx="4037330" cy="3618230"/>
          </a:xfrm>
          <a:prstGeom prst="rect">
            <a:avLst/>
          </a:prstGeom>
        </p:spPr>
      </p:pic>
      <p:sp>
        <p:nvSpPr>
          <p:cNvPr id="19" name="タイトル 1"/>
          <p:cNvSpPr txBox="1">
            <a:spLocks/>
          </p:cNvSpPr>
          <p:nvPr/>
        </p:nvSpPr>
        <p:spPr>
          <a:xfrm>
            <a:off x="-5751" y="0"/>
            <a:ext cx="9144000" cy="663632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 smtClean="0">
                <a:latin typeface="+mj-lt"/>
                <a:ea typeface="+mj-ea"/>
                <a:cs typeface="+mj-cs"/>
              </a:rPr>
              <a:t>Kicker for </a:t>
            </a: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Bucket-by-Bucket On-axis/Off-axis Injection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3138" y="663632"/>
            <a:ext cx="88808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Fast TEM mode Kicker  ( ~ 2ns )  [ ex. DR extraction Kickers ]</a:t>
            </a:r>
          </a:p>
          <a:p>
            <a:r>
              <a:rPr lang="en-US" altLang="ja-JP" sz="2800" dirty="0" smtClean="0"/>
              <a:t>   with Variable Field by changing drive Power and Polarity </a:t>
            </a:r>
          </a:p>
          <a:p>
            <a:r>
              <a:rPr lang="en-US" altLang="ja-JP" sz="2800" dirty="0" smtClean="0"/>
              <a:t>	Dipole Kick 			=&gt; On-axis swap Injection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err="1" smtClean="0"/>
              <a:t>Quadrupole</a:t>
            </a:r>
            <a:r>
              <a:rPr lang="en-US" altLang="ja-JP" sz="2800" dirty="0" smtClean="0"/>
              <a:t> Kick 	=&gt; Off-axis Injection</a:t>
            </a:r>
          </a:p>
          <a:p>
            <a:r>
              <a:rPr lang="en-US" altLang="ja-JP" sz="2800" dirty="0" smtClean="0"/>
              <a:t>	Kick duration		&lt; 4ns ( +/- 2ns )</a:t>
            </a:r>
            <a:endParaRPr lang="ja-JP" altLang="en-US" sz="2800" dirty="0"/>
          </a:p>
        </p:txBody>
      </p:sp>
      <p:grpSp>
        <p:nvGrpSpPr>
          <p:cNvPr id="29" name="図形グループ 28"/>
          <p:cNvGrpSpPr>
            <a:grpSpLocks noChangeAspect="1"/>
          </p:cNvGrpSpPr>
          <p:nvPr/>
        </p:nvGrpSpPr>
        <p:grpSpPr>
          <a:xfrm>
            <a:off x="79344" y="3039321"/>
            <a:ext cx="9064656" cy="3803265"/>
            <a:chOff x="-513115" y="2701995"/>
            <a:chExt cx="10071840" cy="4225851"/>
          </a:xfrm>
        </p:grpSpPr>
        <p:grpSp>
          <p:nvGrpSpPr>
            <p:cNvPr id="2" name="図形グループ 81"/>
            <p:cNvGrpSpPr>
              <a:grpSpLocks noChangeAspect="1"/>
            </p:cNvGrpSpPr>
            <p:nvPr/>
          </p:nvGrpSpPr>
          <p:grpSpPr>
            <a:xfrm>
              <a:off x="2445569" y="2962125"/>
              <a:ext cx="4970717" cy="3649719"/>
              <a:chOff x="4215141" y="2297985"/>
              <a:chExt cx="10910003" cy="8010603"/>
            </a:xfrm>
          </p:grpSpPr>
          <p:cxnSp>
            <p:nvCxnSpPr>
              <p:cNvPr id="71" name="直線コネクタ 70"/>
              <p:cNvCxnSpPr/>
              <p:nvPr/>
            </p:nvCxnSpPr>
            <p:spPr>
              <a:xfrm rot="5400000" flipH="1" flipV="1">
                <a:off x="5733718" y="3448198"/>
                <a:ext cx="7003513" cy="5912735"/>
              </a:xfrm>
              <a:prstGeom prst="line">
                <a:avLst/>
              </a:prstGeom>
              <a:ln w="76200" cap="flat" cmpd="sng" algn="ctr">
                <a:solidFill>
                  <a:srgbClr val="FF0000">
                    <a:alpha val="39000"/>
                  </a:srgbClr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テキスト ボックス 71"/>
              <p:cNvSpPr txBox="1"/>
              <p:nvPr/>
            </p:nvSpPr>
            <p:spPr>
              <a:xfrm>
                <a:off x="4215141" y="9295300"/>
                <a:ext cx="2948607" cy="1013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Beam</a:t>
                </a:r>
                <a:endParaRPr kumimoji="1" lang="ja-JP" altLang="en-US" sz="24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77" name="右矢印 76"/>
              <p:cNvSpPr/>
              <p:nvPr/>
            </p:nvSpPr>
            <p:spPr>
              <a:xfrm rot="1613655">
                <a:off x="4690673" y="6369351"/>
                <a:ext cx="1015950" cy="431784"/>
              </a:xfrm>
              <a:prstGeom prst="rightArrow">
                <a:avLst>
                  <a:gd name="adj1" fmla="val 59716"/>
                  <a:gd name="adj2" fmla="val 50000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78" name="右矢印 77"/>
              <p:cNvSpPr/>
              <p:nvPr/>
            </p:nvSpPr>
            <p:spPr>
              <a:xfrm rot="1613655" flipH="1" flipV="1">
                <a:off x="10564169" y="8955382"/>
                <a:ext cx="1587987" cy="431784"/>
              </a:xfrm>
              <a:prstGeom prst="rightArrow">
                <a:avLst/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右矢印 78"/>
              <p:cNvSpPr/>
              <p:nvPr/>
            </p:nvSpPr>
            <p:spPr>
              <a:xfrm rot="1183348">
                <a:off x="14109194" y="4308355"/>
                <a:ext cx="1015950" cy="431784"/>
              </a:xfrm>
              <a:prstGeom prst="rightArrow">
                <a:avLst/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80" name="右矢印 79"/>
              <p:cNvSpPr/>
              <p:nvPr/>
            </p:nvSpPr>
            <p:spPr>
              <a:xfrm rot="1306531" flipH="1" flipV="1">
                <a:off x="8739244" y="2297985"/>
                <a:ext cx="1015949" cy="431784"/>
              </a:xfrm>
              <a:prstGeom prst="rightArrow">
                <a:avLst/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5" name="正方形/長方形 14"/>
            <p:cNvSpPr/>
            <p:nvPr/>
          </p:nvSpPr>
          <p:spPr>
            <a:xfrm rot="1680000">
              <a:off x="2050286" y="4442655"/>
              <a:ext cx="672212" cy="48447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6" name="正方形/長方形 15"/>
            <p:cNvSpPr/>
            <p:nvPr/>
          </p:nvSpPr>
          <p:spPr>
            <a:xfrm rot="1560000">
              <a:off x="5731024" y="6039228"/>
              <a:ext cx="672212" cy="484474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-513115" y="4793585"/>
              <a:ext cx="2759943" cy="1470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High Power </a:t>
              </a:r>
              <a:r>
                <a:rPr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Pulser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ja-JP" sz="32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50kV </a:t>
              </a:r>
            </a:p>
            <a:p>
              <a:pPr algn="r"/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(FID FPG-50 )</a:t>
              </a:r>
              <a:endParaRPr kumimoji="1"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005251" y="2701995"/>
              <a:ext cx="35534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Upper Outer Conductor</a:t>
              </a:r>
            </a:p>
            <a:p>
              <a:r>
                <a:rPr kumimoji="1" lang="en-US" altLang="ja-JP" sz="2400" dirty="0" smtClean="0"/>
                <a:t>            is removed </a:t>
              </a:r>
              <a:endParaRPr kumimoji="1" lang="ja-JP" altLang="en-US" sz="2400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67834" y="3389886"/>
              <a:ext cx="3616140" cy="991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dirty="0" smtClean="0">
                  <a:latin typeface="Times New Roman"/>
                  <a:cs typeface="Times New Roman"/>
                </a:rPr>
                <a:t>Length 0.2m</a:t>
              </a:r>
              <a:r>
                <a:rPr lang="en-US" altLang="ja-JP" sz="2800" dirty="0" smtClean="0">
                  <a:latin typeface="Times New Roman"/>
                  <a:cs typeface="Times New Roman"/>
                </a:rPr>
                <a:t> </a:t>
              </a:r>
            </a:p>
            <a:p>
              <a:pPr algn="just"/>
              <a:r>
                <a:rPr lang="en-US" altLang="ja-JP" sz="2400" dirty="0" smtClean="0">
                  <a:latin typeface="Times New Roman"/>
                  <a:cs typeface="Times New Roman"/>
                </a:rPr>
                <a:t>(time constant~ 1.3ns)     </a:t>
              </a:r>
              <a:endParaRPr kumimoji="1" lang="en-US" altLang="ja-JP" sz="240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25" name="左右矢印 24"/>
            <p:cNvSpPr/>
            <p:nvPr/>
          </p:nvSpPr>
          <p:spPr>
            <a:xfrm rot="18894776">
              <a:off x="2683272" y="3784356"/>
              <a:ext cx="2312883" cy="365902"/>
            </a:xfrm>
            <a:prstGeom prst="leftRightArrow">
              <a:avLst/>
            </a:prstGeom>
            <a:solidFill>
              <a:srgbClr val="FFFFFF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698760" y="5457358"/>
              <a:ext cx="2853575" cy="1470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High Power </a:t>
              </a:r>
              <a:r>
                <a:rPr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Pulser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ja-JP" sz="32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50kV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</a:p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(FID FPG-50 )</a:t>
              </a:r>
              <a:endParaRPr kumimoji="1" lang="en-US" altLang="ja-JP" sz="2400" dirty="0" smtClean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28" name="テキスト ボックス 27"/>
          <p:cNvSpPr txBox="1"/>
          <p:nvPr/>
        </p:nvSpPr>
        <p:spPr>
          <a:xfrm>
            <a:off x="79344" y="3039321"/>
            <a:ext cx="3041618" cy="584776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Kicker :  Unit  </a:t>
            </a:r>
            <a:r>
              <a:rPr lang="en-US" altLang="ja-JP" sz="3200" dirty="0" err="1" smtClean="0"/>
              <a:t>x</a:t>
            </a:r>
            <a:r>
              <a:rPr lang="en-US" altLang="ja-JP" sz="3200" dirty="0" smtClean="0"/>
              <a:t>  5    </a:t>
            </a:r>
            <a:endParaRPr kumimoji="1" lang="ja-JP" alt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19442"/>
          </a:xfrm>
        </p:spPr>
        <p:txBody>
          <a:bodyPr/>
          <a:lstStyle/>
          <a:p>
            <a:r>
              <a:rPr lang="en-US" altLang="ja-JP" sz="4400" dirty="0" smtClean="0"/>
              <a:t>Time Structure of Kick</a:t>
            </a:r>
            <a:endParaRPr lang="ja-JP" altLang="en-US" sz="4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8971" y="1590428"/>
            <a:ext cx="3234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cs typeface="Times New Roman"/>
              </a:rPr>
              <a:t>Output  of</a:t>
            </a:r>
          </a:p>
          <a:p>
            <a:r>
              <a:rPr kumimoji="1" lang="en-US" altLang="ja-JP" sz="2800" dirty="0" smtClean="0">
                <a:latin typeface="+mj-lt"/>
                <a:cs typeface="Times New Roman"/>
              </a:rPr>
              <a:t>  High Power </a:t>
            </a:r>
            <a:r>
              <a:rPr lang="en-US" altLang="ja-JP" sz="2800" dirty="0" err="1" smtClean="0">
                <a:latin typeface="+mj-lt"/>
                <a:cs typeface="Times New Roman"/>
              </a:rPr>
              <a:t>Pulser</a:t>
            </a:r>
            <a:endParaRPr lang="en-US" altLang="ja-JP" sz="2800" dirty="0" smtClean="0">
              <a:latin typeface="+mj-lt"/>
              <a:cs typeface="Times New Roman"/>
            </a:endParaRPr>
          </a:p>
          <a:p>
            <a:r>
              <a:rPr lang="en-US" altLang="ja-JP" sz="2800" dirty="0" smtClean="0">
                <a:latin typeface="+mj-lt"/>
                <a:cs typeface="Times New Roman"/>
              </a:rPr>
              <a:t>  50kV (FID FPG-50 )</a:t>
            </a:r>
            <a:endParaRPr kumimoji="1" lang="en-US" altLang="ja-JP" sz="2800" dirty="0" smtClean="0">
              <a:latin typeface="+mj-lt"/>
              <a:cs typeface="Times New Roman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8971" y="3943871"/>
            <a:ext cx="2851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Kick Strength</a:t>
            </a:r>
          </a:p>
          <a:p>
            <a:r>
              <a:rPr lang="en-US" altLang="ja-JP" sz="3200" dirty="0" smtClean="0"/>
              <a:t>   ( L = 0.2m )</a:t>
            </a:r>
            <a:endParaRPr kumimoji="1" lang="en-US" altLang="ja-JP" sz="3200" dirty="0" smtClean="0"/>
          </a:p>
          <a:p>
            <a:r>
              <a:rPr lang="en-US" altLang="ja-JP" sz="3200" dirty="0" smtClean="0"/>
              <a:t>  with MAFIA-T3</a:t>
            </a:r>
            <a:endParaRPr kumimoji="1" lang="ja-JP" altLang="en-US" sz="3200" dirty="0"/>
          </a:p>
        </p:txBody>
      </p:sp>
      <p:sp>
        <p:nvSpPr>
          <p:cNvPr id="10" name="円/楕円 9"/>
          <p:cNvSpPr>
            <a:spLocks noChangeAspect="1"/>
          </p:cNvSpPr>
          <p:nvPr/>
        </p:nvSpPr>
        <p:spPr>
          <a:xfrm>
            <a:off x="6286475" y="3974416"/>
            <a:ext cx="135000" cy="135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>
            <a:spLocks noChangeAspect="1"/>
          </p:cNvSpPr>
          <p:nvPr/>
        </p:nvSpPr>
        <p:spPr>
          <a:xfrm>
            <a:off x="7536233" y="5378531"/>
            <a:ext cx="135000" cy="135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>
            <a:spLocks noChangeAspect="1"/>
          </p:cNvSpPr>
          <p:nvPr/>
        </p:nvSpPr>
        <p:spPr>
          <a:xfrm>
            <a:off x="5079409" y="5367089"/>
            <a:ext cx="135000" cy="135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66290" y="861729"/>
            <a:ext cx="5388051" cy="2438495"/>
          </a:xfrm>
          <a:prstGeom prst="rect">
            <a:avLst/>
          </a:prstGeom>
        </p:spPr>
      </p:pic>
      <p:cxnSp>
        <p:nvCxnSpPr>
          <p:cNvPr id="32" name="直線矢印コネクタ 31"/>
          <p:cNvCxnSpPr/>
          <p:nvPr/>
        </p:nvCxnSpPr>
        <p:spPr>
          <a:xfrm flipV="1">
            <a:off x="5122101" y="4258253"/>
            <a:ext cx="1207066" cy="0"/>
          </a:xfrm>
          <a:prstGeom prst="straightConnector1">
            <a:avLst/>
          </a:prstGeom>
          <a:ln w="1270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867203" y="3300224"/>
            <a:ext cx="3108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2ns : bucket spacing</a:t>
            </a:r>
            <a:endParaRPr kumimoji="1" lang="ja-JP" altLang="en-US" sz="28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523516" y="3653236"/>
            <a:ext cx="5330825" cy="254127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2332" y="6396335"/>
            <a:ext cx="9108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Additional Correction Kicker might be required for neighboring bunches</a:t>
            </a:r>
            <a:endParaRPr kumimoji="1" lang="ja-JP" altLang="en-US" sz="2400" dirty="0"/>
          </a:p>
        </p:txBody>
      </p:sp>
      <p:cxnSp>
        <p:nvCxnSpPr>
          <p:cNvPr id="15" name="直線矢印コネクタ 14"/>
          <p:cNvCxnSpPr>
            <a:stCxn id="19" idx="3"/>
          </p:cNvCxnSpPr>
          <p:nvPr/>
        </p:nvCxnSpPr>
        <p:spPr>
          <a:xfrm flipV="1">
            <a:off x="4570048" y="5513534"/>
            <a:ext cx="509361" cy="40063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rot="5400000" flipH="1" flipV="1">
            <a:off x="6965821" y="5574585"/>
            <a:ext cx="631463" cy="50936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56622" y="5683331"/>
            <a:ext cx="3713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Should be smaller than 1/10</a:t>
            </a:r>
            <a:endParaRPr kumimoji="1" lang="ja-JP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52695" y="1429397"/>
            <a:ext cx="2618588" cy="3631509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642217" y="4509426"/>
            <a:ext cx="3635527" cy="1096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397045" y="1436899"/>
            <a:ext cx="2528550" cy="3616504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461064" y="2241867"/>
            <a:ext cx="704292" cy="52322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Times New Roman"/>
                <a:ea typeface=""/>
                <a:cs typeface="Times New Roman"/>
              </a:rPr>
              <a:t>1 V</a:t>
            </a:r>
            <a:endParaRPr kumimoji="1" lang="ja-JP" altLang="en-US" sz="2800" b="1" dirty="0">
              <a:solidFill>
                <a:srgbClr val="FF0000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712461" y="2241867"/>
            <a:ext cx="837410" cy="52322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00FF"/>
                </a:solidFill>
                <a:latin typeface="Times New Roman"/>
                <a:ea typeface=""/>
                <a:cs typeface="Times New Roman"/>
              </a:rPr>
              <a:t>-1 V</a:t>
            </a:r>
            <a:endParaRPr kumimoji="1" lang="ja-JP" altLang="en-US" sz="2800" b="1" dirty="0">
              <a:solidFill>
                <a:srgbClr val="0000FF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88530" y="2241867"/>
            <a:ext cx="837410" cy="52322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0000FF"/>
                </a:solidFill>
                <a:latin typeface="Times New Roman"/>
                <a:ea typeface=""/>
                <a:cs typeface="Times New Roman"/>
              </a:rPr>
              <a:t>-1 V</a:t>
            </a:r>
            <a:endParaRPr lang="ja-JP" altLang="en-US" sz="2800" b="1" dirty="0">
              <a:solidFill>
                <a:srgbClr val="0000FF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877330" y="2241867"/>
            <a:ext cx="837410" cy="52322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00FF"/>
                </a:solidFill>
                <a:latin typeface="Times New Roman"/>
                <a:ea typeface=""/>
                <a:cs typeface="Times New Roman"/>
              </a:rPr>
              <a:t>-1 V</a:t>
            </a:r>
            <a:endParaRPr kumimoji="1" lang="ja-JP" altLang="en-US" sz="2800" b="1" dirty="0">
              <a:solidFill>
                <a:srgbClr val="0000FF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27" name="正方形/長方形 26"/>
          <p:cNvSpPr/>
          <p:nvPr/>
        </p:nvSpPr>
        <p:spPr>
          <a:xfrm flipV="1">
            <a:off x="939683" y="4583014"/>
            <a:ext cx="7202993" cy="360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solidFill>
                <a:srgbClr val="000000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2217" y="3086617"/>
            <a:ext cx="814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6600"/>
                </a:solidFill>
                <a:latin typeface="Times New Roman"/>
                <a:ea typeface=""/>
                <a:cs typeface="Times New Roman"/>
              </a:rPr>
              <a:t>10mm</a:t>
            </a:r>
            <a:endParaRPr kumimoji="1" lang="ja-JP" altLang="en-US" sz="1600" b="1" dirty="0">
              <a:solidFill>
                <a:srgbClr val="FF6600"/>
              </a:solidFill>
              <a:latin typeface="Times New Roman"/>
              <a:ea typeface=""/>
              <a:cs typeface="Times New Roman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46234" y="978998"/>
            <a:ext cx="3347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Dipole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 Kick </a:t>
            </a:r>
            <a:endParaRPr lang="en-US" altLang="ja-JP" sz="2800" dirty="0" smtClean="0">
              <a:latin typeface="Times New Roman"/>
              <a:cs typeface="Times New Roman"/>
            </a:endParaRPr>
          </a:p>
          <a:p>
            <a:pPr algn="ctr"/>
            <a:r>
              <a:rPr kumimoji="1" lang="en-US" altLang="ja-JP" sz="2800" dirty="0" smtClean="0">
                <a:latin typeface="Times New Roman"/>
                <a:cs typeface="Times New Roman"/>
              </a:rPr>
              <a:t>for </a:t>
            </a:r>
            <a:r>
              <a:rPr kumimoji="1" lang="en-US" altLang="ja-JP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On</a:t>
            </a:r>
            <a:r>
              <a:rPr kumimoji="1" lang="en-US" altLang="ja-JP" sz="28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-axis 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Injection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01196" y="1013512"/>
            <a:ext cx="3401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Quadrupole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 Kick</a:t>
            </a:r>
          </a:p>
          <a:p>
            <a:pPr algn="ctr"/>
            <a:r>
              <a:rPr lang="en-US" altLang="ja-JP" sz="2800" dirty="0" smtClean="0">
                <a:latin typeface="Times New Roman"/>
                <a:cs typeface="Times New Roman"/>
              </a:rPr>
              <a:t>for 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Off</a:t>
            </a:r>
            <a:r>
              <a:rPr lang="en-US" altLang="ja-JP" sz="28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-axis </a:t>
            </a:r>
            <a:r>
              <a:rPr lang="en-US" altLang="ja-JP" sz="2800" dirty="0" smtClean="0">
                <a:latin typeface="Times New Roman"/>
                <a:cs typeface="Times New Roman"/>
              </a:rPr>
              <a:t>Injection</a:t>
            </a:r>
            <a:endParaRPr kumimoji="1" lang="en-US" altLang="ja-JP" sz="2800" dirty="0" smtClean="0">
              <a:latin typeface="Times New Roman"/>
              <a:cs typeface="Times New Roman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 rot="10800000" flipV="1">
            <a:off x="4901202" y="3324022"/>
            <a:ext cx="2451095" cy="155677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>
            <a:off x="4685520" y="3503688"/>
            <a:ext cx="1478081" cy="1046723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rot="10800000" flipH="1" flipV="1">
            <a:off x="1659185" y="3299446"/>
            <a:ext cx="2451095" cy="155677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16200000" flipH="1">
            <a:off x="2901802" y="3533033"/>
            <a:ext cx="1478082" cy="938879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5400000">
            <a:off x="1188376" y="3232350"/>
            <a:ext cx="384054" cy="1588"/>
          </a:xfrm>
          <a:prstGeom prst="line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3847337" y="4619028"/>
            <a:ext cx="1973918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/>
                <a:cs typeface="Times New Roman"/>
              </a:rPr>
              <a:t>Kick Field = 0</a:t>
            </a:r>
            <a:endParaRPr kumimoji="1" lang="ja-JP" altLang="en-US" sz="2400" dirty="0">
              <a:latin typeface="Times New Roman"/>
              <a:cs typeface="Times New Roman"/>
            </a:endParaRPr>
          </a:p>
        </p:txBody>
      </p:sp>
      <p:sp>
        <p:nvSpPr>
          <p:cNvPr id="33" name="円/楕円 32"/>
          <p:cNvSpPr>
            <a:spLocks noChangeAspect="1"/>
          </p:cNvSpPr>
          <p:nvPr/>
        </p:nvSpPr>
        <p:spPr>
          <a:xfrm>
            <a:off x="2397103" y="3162575"/>
            <a:ext cx="126004" cy="125434"/>
          </a:xfrm>
          <a:prstGeom prst="ellipse">
            <a:avLst/>
          </a:prstGeom>
          <a:solidFill>
            <a:srgbClr val="FF0000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37" name="円/楕円 36"/>
          <p:cNvSpPr>
            <a:spLocks noChangeAspect="1"/>
          </p:cNvSpPr>
          <p:nvPr/>
        </p:nvSpPr>
        <p:spPr>
          <a:xfrm>
            <a:off x="6588373" y="3190797"/>
            <a:ext cx="126004" cy="125434"/>
          </a:xfrm>
          <a:prstGeom prst="ellipse">
            <a:avLst/>
          </a:prstGeom>
          <a:solidFill>
            <a:srgbClr val="0000FF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sp>
        <p:nvSpPr>
          <p:cNvPr id="42" name="円/楕円 41"/>
          <p:cNvSpPr>
            <a:spLocks noChangeAspect="1"/>
          </p:cNvSpPr>
          <p:nvPr/>
        </p:nvSpPr>
        <p:spPr>
          <a:xfrm>
            <a:off x="6751326" y="3192924"/>
            <a:ext cx="126004" cy="125434"/>
          </a:xfrm>
          <a:prstGeom prst="ellipse">
            <a:avLst/>
          </a:prstGeom>
          <a:solidFill>
            <a:srgbClr val="FF0000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rgbClr val="000000"/>
              </a:solidFill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 flipV="1">
            <a:off x="2523110" y="1667242"/>
            <a:ext cx="1587173" cy="1525684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rot="10800000">
            <a:off x="4695804" y="1667243"/>
            <a:ext cx="2055522" cy="1495335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3779229" y="684782"/>
            <a:ext cx="134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njected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beam</a:t>
            </a:r>
            <a:endParaRPr kumimoji="1" lang="ja-JP" altLang="en-US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877330" y="4509426"/>
            <a:ext cx="19894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Stored</a:t>
            </a:r>
            <a:r>
              <a:rPr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beam</a:t>
            </a:r>
            <a:endParaRPr kumimoji="1" lang="ja-JP" altLang="en-US" sz="28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cxnSp>
        <p:nvCxnSpPr>
          <p:cNvPr id="53" name="直線コネクタ 52"/>
          <p:cNvCxnSpPr/>
          <p:nvPr/>
        </p:nvCxnSpPr>
        <p:spPr>
          <a:xfrm rot="16200000" flipH="1">
            <a:off x="6403844" y="3634558"/>
            <a:ext cx="1258988" cy="637919"/>
          </a:xfrm>
          <a:prstGeom prst="line">
            <a:avLst/>
          </a:prstGeom>
          <a:ln w="28575" cap="flat" cmpd="sng" algn="ctr">
            <a:solidFill>
              <a:srgbClr val="0000FF"/>
            </a:solidFill>
            <a:prstDash val="sysDash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タイトル 1"/>
          <p:cNvSpPr txBox="1">
            <a:spLocks/>
          </p:cNvSpPr>
          <p:nvPr/>
        </p:nvSpPr>
        <p:spPr>
          <a:xfrm>
            <a:off x="0" y="-3434"/>
            <a:ext cx="9144000" cy="54921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 smtClean="0">
                <a:latin typeface="+mj-lt"/>
                <a:ea typeface="+mj-ea"/>
                <a:cs typeface="+mj-cs"/>
              </a:rPr>
              <a:t>Field Distribution of Kicker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8180" y="5345720"/>
            <a:ext cx="5285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/>
                <a:cs typeface="Times New Roman"/>
              </a:rPr>
              <a:t>Field Strength   ~   1/(</a:t>
            </a:r>
            <a:r>
              <a:rPr lang="en-US" altLang="ja-JP" sz="2800" b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vertical gap</a:t>
            </a:r>
            <a:r>
              <a:rPr lang="en-US" altLang="ja-JP" sz="2800" dirty="0" smtClean="0">
                <a:latin typeface="Times New Roman"/>
                <a:cs typeface="Times New Roman"/>
              </a:rPr>
              <a:t>) </a:t>
            </a:r>
            <a:r>
              <a:rPr lang="en-US" altLang="ja-JP" sz="2800" i="1" dirty="0" smtClean="0">
                <a:latin typeface="Times New Roman"/>
                <a:cs typeface="Times New Roman"/>
              </a:rPr>
              <a:t>  </a:t>
            </a:r>
            <a:endParaRPr kumimoji="1" lang="ja-JP" altLang="en-US" sz="2800" i="1" dirty="0">
              <a:latin typeface="Times New Roman"/>
              <a:cs typeface="Times New Roman"/>
            </a:endParaRPr>
          </a:p>
        </p:txBody>
      </p:sp>
      <p:sp>
        <p:nvSpPr>
          <p:cNvPr id="44" name="フリーフォーム 43"/>
          <p:cNvSpPr/>
          <p:nvPr/>
        </p:nvSpPr>
        <p:spPr>
          <a:xfrm>
            <a:off x="909050" y="3496922"/>
            <a:ext cx="2938288" cy="1916920"/>
          </a:xfrm>
          <a:custGeom>
            <a:avLst/>
            <a:gdLst>
              <a:gd name="connsiteX0" fmla="*/ 184958 w 4029042"/>
              <a:gd name="connsiteY0" fmla="*/ 0 h 1933684"/>
              <a:gd name="connsiteX1" fmla="*/ 390891 w 4029042"/>
              <a:gd name="connsiteY1" fmla="*/ 1384472 h 1933684"/>
              <a:gd name="connsiteX2" fmla="*/ 2530307 w 4029042"/>
              <a:gd name="connsiteY2" fmla="*/ 1739172 h 1933684"/>
              <a:gd name="connsiteX3" fmla="*/ 3697261 w 4029042"/>
              <a:gd name="connsiteY3" fmla="*/ 1750613 h 1933684"/>
              <a:gd name="connsiteX4" fmla="*/ 4029042 w 4029042"/>
              <a:gd name="connsiteY4" fmla="*/ 1933684 h 1933684"/>
              <a:gd name="connsiteX5" fmla="*/ 4029042 w 4029042"/>
              <a:gd name="connsiteY5" fmla="*/ 1933684 h 1933684"/>
              <a:gd name="connsiteX6" fmla="*/ 4029042 w 4029042"/>
              <a:gd name="connsiteY6" fmla="*/ 1922242 h 1933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9042" h="1933684">
                <a:moveTo>
                  <a:pt x="184958" y="0"/>
                </a:moveTo>
                <a:cubicBezTo>
                  <a:pt x="92479" y="547305"/>
                  <a:pt x="0" y="1094610"/>
                  <a:pt x="390891" y="1384472"/>
                </a:cubicBezTo>
                <a:cubicBezTo>
                  <a:pt x="781782" y="1674334"/>
                  <a:pt x="1979245" y="1678149"/>
                  <a:pt x="2530307" y="1739172"/>
                </a:cubicBezTo>
                <a:cubicBezTo>
                  <a:pt x="3081369" y="1800195"/>
                  <a:pt x="3447472" y="1718194"/>
                  <a:pt x="3697261" y="1750613"/>
                </a:cubicBezTo>
                <a:cubicBezTo>
                  <a:pt x="3947050" y="1783032"/>
                  <a:pt x="4029042" y="1933684"/>
                  <a:pt x="4029042" y="1933684"/>
                </a:cubicBezTo>
                <a:lnTo>
                  <a:pt x="4029042" y="1933684"/>
                </a:lnTo>
                <a:lnTo>
                  <a:pt x="4029042" y="1922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48180" y="5857289"/>
            <a:ext cx="85976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Counter Propagating TEM Mode </a:t>
            </a:r>
          </a:p>
          <a:p>
            <a:r>
              <a:rPr lang="en-US" altLang="ja-JP" sz="2800" dirty="0" smtClean="0"/>
              <a:t>		</a:t>
            </a:r>
            <a:r>
              <a:rPr kumimoji="1" lang="en-US" altLang="ja-JP" sz="2800" dirty="0" smtClean="0"/>
              <a:t> ( Kick by </a:t>
            </a:r>
            <a:r>
              <a:rPr kumimoji="1" lang="en-US" altLang="ja-JP" sz="2800" i="1" dirty="0" smtClean="0">
                <a:latin typeface="Times New Roman"/>
                <a:cs typeface="Times New Roman"/>
              </a:rPr>
              <a:t>Ex</a:t>
            </a:r>
            <a:r>
              <a:rPr kumimoji="1" lang="en-US" altLang="ja-JP" sz="2800" dirty="0" smtClean="0"/>
              <a:t> ) = ( Kick by </a:t>
            </a:r>
            <a:r>
              <a:rPr kumimoji="1" lang="en-US" altLang="ja-JP" sz="2800" i="1" dirty="0" smtClean="0">
                <a:latin typeface="Times New Roman"/>
                <a:cs typeface="Times New Roman"/>
              </a:rPr>
              <a:t>By</a:t>
            </a:r>
            <a:r>
              <a:rPr kumimoji="1" lang="en-US" altLang="ja-JP" sz="2800" dirty="0" smtClean="0"/>
              <a:t> )   =&gt;    </a:t>
            </a:r>
            <a:r>
              <a:rPr lang="en-US" altLang="ja-JP" sz="2800" dirty="0" smtClean="0"/>
              <a:t>Total Kick =  2 </a:t>
            </a:r>
            <a:r>
              <a:rPr lang="en-US" altLang="ja-JP" sz="2800" i="1" dirty="0" smtClean="0">
                <a:latin typeface="Times New Roman"/>
                <a:cs typeface="Times New Roman"/>
              </a:rPr>
              <a:t>Ex</a:t>
            </a:r>
            <a:endParaRPr kumimoji="1"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256908" y="981256"/>
            <a:ext cx="4257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Dipole Kick</a:t>
            </a:r>
          </a:p>
          <a:p>
            <a:pPr algn="ctr"/>
            <a:r>
              <a:rPr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11 </a:t>
            </a:r>
            <a:r>
              <a:rPr lang="en-US" altLang="ja-JP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MeV/m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(+50kV,-50kV)</a:t>
            </a:r>
            <a:endParaRPr lang="ja-JP" altLang="en-US" sz="28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9161" y="1955406"/>
            <a:ext cx="6847934" cy="4829835"/>
          </a:xfrm>
          <a:prstGeom prst="rect">
            <a:avLst/>
          </a:prstGeom>
        </p:spPr>
      </p:pic>
      <p:sp>
        <p:nvSpPr>
          <p:cNvPr id="45" name="上矢印 44"/>
          <p:cNvSpPr/>
          <p:nvPr/>
        </p:nvSpPr>
        <p:spPr>
          <a:xfrm>
            <a:off x="4119412" y="2405462"/>
            <a:ext cx="245912" cy="361435"/>
          </a:xfrm>
          <a:prstGeom prst="upArrow">
            <a:avLst>
              <a:gd name="adj1" fmla="val 38405"/>
              <a:gd name="adj2" fmla="val 68607"/>
            </a:avLst>
          </a:prstGeom>
          <a:solidFill>
            <a:srgbClr val="FF0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608719" y="2161301"/>
            <a:ext cx="910959" cy="523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1V</a:t>
            </a:r>
            <a:endParaRPr kumimoji="1" lang="ja-JP" altLang="en-US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686468" y="3714500"/>
            <a:ext cx="1347190" cy="52322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-0.45 V</a:t>
            </a:r>
            <a:endParaRPr kumimoji="1" lang="ja-JP" altLang="en-US" sz="28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0" name="上矢印 49"/>
          <p:cNvSpPr/>
          <p:nvPr/>
        </p:nvSpPr>
        <p:spPr>
          <a:xfrm>
            <a:off x="4122142" y="4404048"/>
            <a:ext cx="254109" cy="503166"/>
          </a:xfrm>
          <a:prstGeom prst="upArrow">
            <a:avLst>
              <a:gd name="adj1" fmla="val 50000"/>
              <a:gd name="adj2" fmla="val 104019"/>
            </a:avLst>
          </a:prstGeom>
          <a:solidFill>
            <a:srgbClr val="FFFF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1" name="上矢印 50"/>
          <p:cNvSpPr/>
          <p:nvPr/>
        </p:nvSpPr>
        <p:spPr>
          <a:xfrm>
            <a:off x="4773477" y="3640118"/>
            <a:ext cx="245912" cy="584029"/>
          </a:xfrm>
          <a:prstGeom prst="upArrow">
            <a:avLst>
              <a:gd name="adj1" fmla="val 50000"/>
              <a:gd name="adj2" fmla="val 103494"/>
            </a:avLst>
          </a:pr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514056" y="709250"/>
            <a:ext cx="4629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Quadrupole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Kick at 2mm</a:t>
            </a:r>
          </a:p>
          <a:p>
            <a:r>
              <a:rPr kumimoji="1"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4 </a:t>
            </a:r>
            <a:r>
              <a:rPr kumimoji="1" lang="en-US" altLang="ja-JP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MeV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/</a:t>
            </a:r>
            <a:r>
              <a:rPr kumimoji="1" lang="en-US" altLang="ja-JP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(+50kV,+50 kV)</a:t>
            </a:r>
            <a:endParaRPr kumimoji="1" lang="ja-JP" altLang="en-US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686468" y="4721695"/>
            <a:ext cx="833210" cy="52322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1V</a:t>
            </a:r>
            <a:endParaRPr kumimoji="1" lang="ja-JP" altLang="en-US" sz="28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78852" y="3113411"/>
            <a:ext cx="833210" cy="523221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-1V</a:t>
            </a:r>
            <a:endParaRPr kumimoji="1" lang="ja-JP" altLang="en-US" sz="28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834464" y="4907215"/>
            <a:ext cx="1338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Stored</a:t>
            </a:r>
            <a:endParaRPr kumimoji="1" lang="ja-JP" alt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13310" y="4237721"/>
            <a:ext cx="2725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Off-axis Injected</a:t>
            </a:r>
            <a:endParaRPr kumimoji="1" lang="ja-JP" alt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19678" y="2697589"/>
            <a:ext cx="2653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On-axis Injected</a:t>
            </a:r>
            <a:endParaRPr kumimoji="1" lang="ja-JP" alt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3661032" y="1935363"/>
            <a:ext cx="461110" cy="39376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5400000">
            <a:off x="4316548" y="2291904"/>
            <a:ext cx="1814988" cy="557895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タイトル 1"/>
          <p:cNvSpPr txBox="1">
            <a:spLocks/>
          </p:cNvSpPr>
          <p:nvPr/>
        </p:nvSpPr>
        <p:spPr>
          <a:xfrm>
            <a:off x="0" y="-194512"/>
            <a:ext cx="9144000" cy="858144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 smtClean="0">
                <a:latin typeface="+mj-lt"/>
                <a:ea typeface="+mj-ea"/>
                <a:cs typeface="+mj-cs"/>
              </a:rPr>
              <a:t>Field Strength Distribution in Horizontal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図形グループ 25"/>
          <p:cNvGrpSpPr/>
          <p:nvPr/>
        </p:nvGrpSpPr>
        <p:grpSpPr>
          <a:xfrm>
            <a:off x="165696" y="2853370"/>
            <a:ext cx="8741456" cy="3934140"/>
            <a:chOff x="165696" y="2821621"/>
            <a:chExt cx="8741456" cy="3934140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696" y="3187617"/>
              <a:ext cx="4390395" cy="3103942"/>
            </a:xfrm>
            <a:prstGeom prst="rect">
              <a:avLst/>
            </a:prstGeom>
          </p:spPr>
        </p:pic>
        <p:grpSp>
          <p:nvGrpSpPr>
            <p:cNvPr id="2" name="図形グループ 42"/>
            <p:cNvGrpSpPr/>
            <p:nvPr/>
          </p:nvGrpSpPr>
          <p:grpSpPr>
            <a:xfrm>
              <a:off x="5352827" y="2821621"/>
              <a:ext cx="3465425" cy="3106324"/>
              <a:chOff x="5890992" y="752081"/>
              <a:chExt cx="3465425" cy="3106324"/>
            </a:xfrm>
          </p:grpSpPr>
          <p:cxnSp>
            <p:nvCxnSpPr>
              <p:cNvPr id="22" name="直線コネクタ 21"/>
              <p:cNvCxnSpPr/>
              <p:nvPr/>
            </p:nvCxnSpPr>
            <p:spPr>
              <a:xfrm flipV="1">
                <a:off x="5903692" y="2511080"/>
                <a:ext cx="3452725" cy="0"/>
              </a:xfrm>
              <a:prstGeom prst="line">
                <a:avLst/>
              </a:prstGeom>
              <a:ln w="12700" cap="flat" cmpd="sng" algn="ctr">
                <a:solidFill>
                  <a:srgbClr val="008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 rot="5400000">
                <a:off x="6240702" y="2553482"/>
                <a:ext cx="2609847" cy="0"/>
              </a:xfrm>
              <a:prstGeom prst="line">
                <a:avLst/>
              </a:prstGeom>
              <a:ln w="25400" cap="flat" cmpd="sng" algn="ctr">
                <a:solidFill>
                  <a:schemeClr val="tx1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/>
              <p:cNvSpPr txBox="1"/>
              <p:nvPr/>
            </p:nvSpPr>
            <p:spPr>
              <a:xfrm>
                <a:off x="6145545" y="1870251"/>
                <a:ext cx="1057951" cy="52322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Times New Roman"/>
                    <a:cs typeface="Times New Roman"/>
                  </a:rPr>
                  <a:t>50 kV</a:t>
                </a:r>
                <a:endParaRPr kumimoji="1" lang="ja-JP" altLang="en-US" sz="28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6096296" y="752081"/>
                <a:ext cx="2732917" cy="4616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 smtClean="0">
                    <a:latin typeface="Times New Roman"/>
                    <a:cs typeface="Times New Roman"/>
                  </a:rPr>
                  <a:t>Kilpatrick Limit</a:t>
                </a:r>
                <a:endParaRPr kumimoji="1" lang="ja-JP" altLang="en-US" sz="2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7455556" y="2429909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cxnSp>
            <p:nvCxnSpPr>
              <p:cNvPr id="59" name="直線コネクタ 58"/>
              <p:cNvCxnSpPr/>
              <p:nvPr/>
            </p:nvCxnSpPr>
            <p:spPr>
              <a:xfrm rot="5400000" flipH="1" flipV="1">
                <a:off x="7108991" y="2666420"/>
                <a:ext cx="377732" cy="285515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テキスト ボックス 60"/>
              <p:cNvSpPr txBox="1"/>
              <p:nvPr/>
            </p:nvSpPr>
            <p:spPr>
              <a:xfrm>
                <a:off x="6259685" y="2938279"/>
                <a:ext cx="11717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 smtClean="0">
                    <a:latin typeface="Times New Roman"/>
                    <a:cs typeface="Times New Roman"/>
                  </a:rPr>
                  <a:t>30 kV</a:t>
                </a:r>
                <a:endParaRPr kumimoji="1" lang="ja-JP" altLang="en-US" sz="28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27" name="直線コネクタ 26"/>
              <p:cNvCxnSpPr/>
              <p:nvPr/>
            </p:nvCxnSpPr>
            <p:spPr>
              <a:xfrm rot="5400000" flipH="1" flipV="1">
                <a:off x="7177814" y="1766723"/>
                <a:ext cx="293463" cy="24209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flipV="1">
                <a:off x="5890992" y="1642625"/>
                <a:ext cx="3452725" cy="0"/>
              </a:xfrm>
              <a:prstGeom prst="line">
                <a:avLst/>
              </a:prstGeom>
              <a:ln w="12700" cap="flat" cmpd="sng" algn="ctr">
                <a:solidFill>
                  <a:srgbClr val="008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円/楕円 41"/>
              <p:cNvSpPr/>
              <p:nvPr/>
            </p:nvSpPr>
            <p:spPr>
              <a:xfrm>
                <a:off x="7462755" y="1546458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69" name="正方形/長方形 68"/>
            <p:cNvSpPr/>
            <p:nvPr/>
          </p:nvSpPr>
          <p:spPr>
            <a:xfrm>
              <a:off x="2906515" y="5247958"/>
              <a:ext cx="560821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ja-JP" sz="2400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1V</a:t>
              </a:r>
              <a:endParaRPr lang="ja-JP" altLang="en-US" sz="2400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180798" y="5247958"/>
              <a:ext cx="663313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ja-JP" sz="2400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-1V</a:t>
              </a:r>
              <a:endParaRPr lang="ja-JP" altLang="en-US" sz="2400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 rot="16200000" flipH="1">
              <a:off x="1677838" y="4063247"/>
              <a:ext cx="332546" cy="307491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22196" y="3615998"/>
              <a:ext cx="1593128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Times New Roman"/>
                  <a:cs typeface="Times New Roman"/>
                </a:rPr>
                <a:t>~ 500 V/</a:t>
              </a:r>
              <a:r>
                <a:rPr kumimoji="1" lang="en-US" altLang="ja-JP" sz="2400" dirty="0" err="1" smtClean="0">
                  <a:latin typeface="Times New Roman"/>
                  <a:cs typeface="Times New Roman"/>
                </a:rPr>
                <a:t>m</a:t>
              </a:r>
              <a:endParaRPr kumimoji="1" lang="en-US" altLang="ja-JP" sz="240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165696" y="2821621"/>
              <a:ext cx="4535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Times New Roman"/>
                  <a:cs typeface="Times New Roman"/>
                </a:rPr>
                <a:t>Electric Field Strength Distribution</a:t>
              </a:r>
              <a:endParaRPr kumimoji="1" lang="ja-JP" altLang="en-US" sz="2400" dirty="0">
                <a:latin typeface="Times New Roman"/>
                <a:cs typeface="Times New Roman"/>
              </a:endParaRPr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4575141" y="3014529"/>
              <a:ext cx="4332011" cy="3741232"/>
            </a:xfrm>
            <a:prstGeom prst="rect">
              <a:avLst/>
            </a:prstGeom>
          </p:spPr>
        </p:pic>
      </p:grpSp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48000"/>
          </a:xfrm>
        </p:spPr>
        <p:txBody>
          <a:bodyPr/>
          <a:lstStyle/>
          <a:p>
            <a:r>
              <a:rPr lang="en-US" altLang="ja-JP" sz="3200" dirty="0" smtClean="0"/>
              <a:t>Discharge Limit</a:t>
            </a:r>
            <a:endParaRPr lang="ja-JP" altLang="en-US" sz="3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7153" y="679748"/>
            <a:ext cx="79538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Maximum Field Strength without Discharge</a:t>
            </a:r>
          </a:p>
          <a:p>
            <a:r>
              <a:rPr kumimoji="1" lang="en-US" altLang="ja-JP" sz="2800" dirty="0" smtClean="0"/>
              <a:t>		Kilpatrick Limit  for CW field</a:t>
            </a:r>
            <a:endParaRPr lang="en-US" altLang="ja-JP" sz="2800" dirty="0" smtClean="0"/>
          </a:p>
          <a:p>
            <a:r>
              <a:rPr lang="en-US" altLang="ja-JP" sz="2800" dirty="0" smtClean="0"/>
              <a:t>			Frequency Dependence     ~ 250 MHz ( 4ns )</a:t>
            </a:r>
          </a:p>
          <a:p>
            <a:r>
              <a:rPr lang="en-US" altLang="ja-JP" sz="2800" dirty="0" smtClean="0"/>
              <a:t>			50 kV &lt;  Limit  but   It’s Pulse !     Needs Test</a:t>
            </a:r>
            <a:endParaRPr kumimoji="1" lang="ja-JP" altLang="en-US" sz="2800" dirty="0"/>
          </a:p>
        </p:txBody>
      </p:sp>
      <p:sp>
        <p:nvSpPr>
          <p:cNvPr id="30" name="正方形/長方形 29"/>
          <p:cNvSpPr/>
          <p:nvPr/>
        </p:nvSpPr>
        <p:spPr>
          <a:xfrm>
            <a:off x="6497364" y="5483952"/>
            <a:ext cx="1120820" cy="40011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250 MHz </a:t>
            </a:r>
            <a:endParaRPr lang="ja-JP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High Transverse Impedance  (Horizontal) !!</a:t>
            </a:r>
            <a:endParaRPr lang="ja-JP" altLang="en-US" sz="360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21010217" y="19271995"/>
            <a:ext cx="8883262" cy="5192022"/>
            <a:chOff x="20291353" y="24937594"/>
            <a:chExt cx="8883262" cy="5192022"/>
          </a:xfrm>
        </p:grpSpPr>
        <p:graphicFrame>
          <p:nvGraphicFramePr>
            <p:cNvPr id="10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4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11" name="テキスト ボックス 10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21162617" y="19424395"/>
            <a:ext cx="8883262" cy="5192022"/>
            <a:chOff x="20291353" y="24937594"/>
            <a:chExt cx="8883262" cy="5192022"/>
          </a:xfrm>
        </p:grpSpPr>
        <p:graphicFrame>
          <p:nvGraphicFramePr>
            <p:cNvPr id="13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5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14" name="テキスト ボックス 13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21315017" y="19576795"/>
            <a:ext cx="8883262" cy="5192022"/>
            <a:chOff x="20291353" y="24937594"/>
            <a:chExt cx="8883262" cy="5192022"/>
          </a:xfrm>
        </p:grpSpPr>
        <p:graphicFrame>
          <p:nvGraphicFramePr>
            <p:cNvPr id="16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6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17" name="テキスト ボックス 16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18" name="図形グループ 17"/>
          <p:cNvGrpSpPr/>
          <p:nvPr/>
        </p:nvGrpSpPr>
        <p:grpSpPr>
          <a:xfrm>
            <a:off x="21467417" y="19729195"/>
            <a:ext cx="8883262" cy="5192022"/>
            <a:chOff x="20291353" y="24937594"/>
            <a:chExt cx="8883262" cy="5192022"/>
          </a:xfrm>
        </p:grpSpPr>
        <p:graphicFrame>
          <p:nvGraphicFramePr>
            <p:cNvPr id="19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7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20" name="テキスト ボックス 19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21619817" y="19881595"/>
            <a:ext cx="8883262" cy="5192022"/>
            <a:chOff x="20291353" y="24937594"/>
            <a:chExt cx="8883262" cy="5192022"/>
          </a:xfrm>
        </p:grpSpPr>
        <p:graphicFrame>
          <p:nvGraphicFramePr>
            <p:cNvPr id="22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8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23" name="テキスト ボックス 22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21772217" y="20033995"/>
            <a:ext cx="8883262" cy="5192022"/>
            <a:chOff x="20291353" y="24937594"/>
            <a:chExt cx="8883262" cy="5192022"/>
          </a:xfrm>
        </p:grpSpPr>
        <p:graphicFrame>
          <p:nvGraphicFramePr>
            <p:cNvPr id="25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09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26" name="テキスト ボックス 25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21924617" y="20186395"/>
            <a:ext cx="8883262" cy="5192022"/>
            <a:chOff x="20291353" y="24937594"/>
            <a:chExt cx="8883262" cy="5192022"/>
          </a:xfrm>
        </p:grpSpPr>
        <p:graphicFrame>
          <p:nvGraphicFramePr>
            <p:cNvPr id="28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0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29" name="テキスト ボックス 28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31" name="図形グループ 30"/>
          <p:cNvGrpSpPr/>
          <p:nvPr/>
        </p:nvGrpSpPr>
        <p:grpSpPr>
          <a:xfrm>
            <a:off x="22077017" y="20338795"/>
            <a:ext cx="8883262" cy="5192022"/>
            <a:chOff x="20291353" y="24937594"/>
            <a:chExt cx="8883262" cy="5192022"/>
          </a:xfrm>
        </p:grpSpPr>
        <p:graphicFrame>
          <p:nvGraphicFramePr>
            <p:cNvPr id="32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1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33" name="テキスト ボックス 32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34" name="図形グループ 33"/>
          <p:cNvGrpSpPr/>
          <p:nvPr/>
        </p:nvGrpSpPr>
        <p:grpSpPr>
          <a:xfrm>
            <a:off x="22229417" y="20491195"/>
            <a:ext cx="8883262" cy="5192022"/>
            <a:chOff x="20291353" y="24937594"/>
            <a:chExt cx="8883262" cy="5192022"/>
          </a:xfrm>
        </p:grpSpPr>
        <p:graphicFrame>
          <p:nvGraphicFramePr>
            <p:cNvPr id="35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2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36" name="テキスト ボックス 35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37" name="図形グループ 36"/>
          <p:cNvGrpSpPr/>
          <p:nvPr/>
        </p:nvGrpSpPr>
        <p:grpSpPr>
          <a:xfrm>
            <a:off x="22381817" y="20643595"/>
            <a:ext cx="8883262" cy="5192022"/>
            <a:chOff x="20291353" y="24937594"/>
            <a:chExt cx="8883262" cy="5192022"/>
          </a:xfrm>
        </p:grpSpPr>
        <p:graphicFrame>
          <p:nvGraphicFramePr>
            <p:cNvPr id="38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3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39" name="テキスト ボックス 38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22534217" y="20795995"/>
            <a:ext cx="8883262" cy="5192022"/>
            <a:chOff x="20291353" y="24937594"/>
            <a:chExt cx="8883262" cy="5192022"/>
          </a:xfrm>
        </p:grpSpPr>
        <p:graphicFrame>
          <p:nvGraphicFramePr>
            <p:cNvPr id="41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4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42" name="テキスト ボックス 41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22686617" y="20948395"/>
            <a:ext cx="8883262" cy="5192022"/>
            <a:chOff x="20291353" y="24937594"/>
            <a:chExt cx="8883262" cy="5192022"/>
          </a:xfrm>
        </p:grpSpPr>
        <p:graphicFrame>
          <p:nvGraphicFramePr>
            <p:cNvPr id="44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5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45" name="テキスト ボックス 44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22839017" y="21100795"/>
            <a:ext cx="8883262" cy="5192022"/>
            <a:chOff x="20291353" y="24937594"/>
            <a:chExt cx="8883262" cy="5192022"/>
          </a:xfrm>
        </p:grpSpPr>
        <p:graphicFrame>
          <p:nvGraphicFramePr>
            <p:cNvPr id="47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6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48" name="テキスト ボックス 47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22991417" y="21253195"/>
            <a:ext cx="8883262" cy="5192022"/>
            <a:chOff x="20291353" y="24937594"/>
            <a:chExt cx="8883262" cy="5192022"/>
          </a:xfrm>
        </p:grpSpPr>
        <p:graphicFrame>
          <p:nvGraphicFramePr>
            <p:cNvPr id="50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7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51" name="テキスト ボックス 50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52" name="図形グループ 51"/>
          <p:cNvGrpSpPr/>
          <p:nvPr/>
        </p:nvGrpSpPr>
        <p:grpSpPr>
          <a:xfrm>
            <a:off x="23143817" y="21405595"/>
            <a:ext cx="8883262" cy="5192022"/>
            <a:chOff x="20291353" y="24937594"/>
            <a:chExt cx="8883262" cy="5192022"/>
          </a:xfrm>
        </p:grpSpPr>
        <p:graphicFrame>
          <p:nvGraphicFramePr>
            <p:cNvPr id="53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8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54" name="テキスト ボックス 53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23296217" y="21557995"/>
            <a:ext cx="8883262" cy="5192022"/>
            <a:chOff x="20291353" y="24937594"/>
            <a:chExt cx="8883262" cy="5192022"/>
          </a:xfrm>
        </p:grpSpPr>
        <p:graphicFrame>
          <p:nvGraphicFramePr>
            <p:cNvPr id="56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19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57" name="テキスト ボックス 56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58" name="図形グループ 57"/>
          <p:cNvGrpSpPr/>
          <p:nvPr/>
        </p:nvGrpSpPr>
        <p:grpSpPr>
          <a:xfrm>
            <a:off x="23448617" y="21710395"/>
            <a:ext cx="8883262" cy="5192022"/>
            <a:chOff x="20291353" y="24937594"/>
            <a:chExt cx="8883262" cy="5192022"/>
          </a:xfrm>
        </p:grpSpPr>
        <p:graphicFrame>
          <p:nvGraphicFramePr>
            <p:cNvPr id="59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20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60" name="テキスト ボックス 59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pSp>
        <p:nvGrpSpPr>
          <p:cNvPr id="61" name="図形グループ 60"/>
          <p:cNvGrpSpPr/>
          <p:nvPr/>
        </p:nvGrpSpPr>
        <p:grpSpPr>
          <a:xfrm>
            <a:off x="23601017" y="21862795"/>
            <a:ext cx="8883262" cy="5192022"/>
            <a:chOff x="20291353" y="24937594"/>
            <a:chExt cx="8883262" cy="5192022"/>
          </a:xfrm>
        </p:grpSpPr>
        <p:graphicFrame>
          <p:nvGraphicFramePr>
            <p:cNvPr id="62" name="Object 7"/>
            <p:cNvGraphicFramePr>
              <a:graphicFrameLocks noChangeAspect="1"/>
            </p:cNvGraphicFramePr>
            <p:nvPr/>
          </p:nvGraphicFramePr>
          <p:xfrm>
            <a:off x="20781590" y="24937594"/>
            <a:ext cx="8040874" cy="4299576"/>
          </p:xfrm>
          <a:graphic>
            <a:graphicData uri="http://schemas.openxmlformats.org/presentationml/2006/ole">
              <p:oleObj spid="_x0000_s332821" name="Word 文書" r:id="rId3" imgW="2222500" imgH="1181100" progId="Word.Document.12">
                <p:link updateAutomatic="1"/>
              </p:oleObj>
            </a:graphicData>
          </a:graphic>
        </p:graphicFrame>
        <p:sp>
          <p:nvSpPr>
            <p:cNvPr id="63" name="テキスト ボックス 62"/>
            <p:cNvSpPr txBox="1"/>
            <p:nvPr/>
          </p:nvSpPr>
          <p:spPr>
            <a:xfrm>
              <a:off x="20291353" y="29360175"/>
              <a:ext cx="8883262" cy="76944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4400" dirty="0" smtClean="0"/>
                <a:t>Total Loss Factor </a:t>
              </a:r>
              <a:r>
                <a:rPr lang="en-US" altLang="ja-JP" sz="4400" dirty="0" err="1" smtClean="0"/>
                <a:t>vs</a:t>
              </a:r>
              <a:r>
                <a:rPr lang="en-US" altLang="ja-JP" sz="4400" dirty="0" smtClean="0"/>
                <a:t> Vertical half gap </a:t>
              </a:r>
              <a:r>
                <a:rPr lang="en-US" altLang="ja-JP" sz="4400" i="1" dirty="0" err="1" smtClean="0"/>
                <a:t>b</a:t>
              </a:r>
              <a:r>
                <a:rPr lang="en-US" altLang="ja-JP" sz="4400" dirty="0" smtClean="0"/>
                <a:t> </a:t>
              </a:r>
              <a:endParaRPr kumimoji="1" lang="ja-JP" altLang="en-US" sz="4400" dirty="0"/>
            </a:p>
          </p:txBody>
        </p:sp>
      </p:grpSp>
      <p:graphicFrame>
        <p:nvGraphicFramePr>
          <p:cNvPr id="64" name="Object 7"/>
          <p:cNvGraphicFramePr>
            <a:graphicFrameLocks noChangeAspect="1"/>
          </p:cNvGraphicFramePr>
          <p:nvPr/>
        </p:nvGraphicFramePr>
        <p:xfrm>
          <a:off x="24243654" y="22015195"/>
          <a:ext cx="8040874" cy="4299576"/>
        </p:xfrm>
        <a:graphic>
          <a:graphicData uri="http://schemas.openxmlformats.org/presentationml/2006/ole">
            <p:oleObj spid="_x0000_s332822" name="Word 文書" r:id="rId3" imgW="2222500" imgH="1181100" progId="Word.Document.12">
              <p:link updateAutomatic="1"/>
            </p:oleObj>
          </a:graphicData>
        </a:graphic>
      </p:graphicFrame>
      <p:graphicFrame>
        <p:nvGraphicFramePr>
          <p:cNvPr id="65" name="Object 7"/>
          <p:cNvGraphicFramePr>
            <a:graphicFrameLocks noChangeAspect="1"/>
          </p:cNvGraphicFramePr>
          <p:nvPr/>
        </p:nvGraphicFramePr>
        <p:xfrm>
          <a:off x="24396054" y="22167595"/>
          <a:ext cx="8040874" cy="4299576"/>
        </p:xfrm>
        <a:graphic>
          <a:graphicData uri="http://schemas.openxmlformats.org/presentationml/2006/ole">
            <p:oleObj spid="_x0000_s332823" name="Word 文書" r:id="rId3" imgW="2222500" imgH="1181100" progId="Word.Document.12">
              <p:link updateAutomatic="1"/>
            </p:oleObj>
          </a:graphicData>
        </a:graphic>
      </p:graphicFrame>
      <p:graphicFrame>
        <p:nvGraphicFramePr>
          <p:cNvPr id="66" name="Object 7"/>
          <p:cNvGraphicFramePr>
            <a:graphicFrameLocks noChangeAspect="1"/>
          </p:cNvGraphicFramePr>
          <p:nvPr/>
        </p:nvGraphicFramePr>
        <p:xfrm>
          <a:off x="24548454" y="22319995"/>
          <a:ext cx="8040874" cy="4299576"/>
        </p:xfrm>
        <a:graphic>
          <a:graphicData uri="http://schemas.openxmlformats.org/presentationml/2006/ole">
            <p:oleObj spid="_x0000_s332824" name="Word 文書" r:id="rId3" imgW="2222500" imgH="1181100" progId="Word.Document.12">
              <p:link updateAutomatic="1"/>
            </p:oleObj>
          </a:graphicData>
        </a:graphic>
      </p:graphicFrame>
      <p:pic>
        <p:nvPicPr>
          <p:cNvPr id="67" name="図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211" y="647999"/>
            <a:ext cx="5232789" cy="2810049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9257" y="3655422"/>
            <a:ext cx="4109446" cy="2983665"/>
          </a:xfrm>
          <a:prstGeom prst="rect">
            <a:avLst/>
          </a:prstGeom>
        </p:spPr>
      </p:pic>
      <p:sp>
        <p:nvSpPr>
          <p:cNvPr id="70" name="テキスト ボックス 69"/>
          <p:cNvSpPr txBox="1"/>
          <p:nvPr/>
        </p:nvSpPr>
        <p:spPr>
          <a:xfrm>
            <a:off x="687475" y="1095183"/>
            <a:ext cx="2258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Loss Factor </a:t>
            </a:r>
            <a:endParaRPr kumimoji="1" lang="ja-JP" altLang="en-US" sz="36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49666" y="3655422"/>
            <a:ext cx="31684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Gap Dependence of </a:t>
            </a:r>
          </a:p>
          <a:p>
            <a:r>
              <a:rPr lang="en-US" altLang="ja-JP" sz="2800" dirty="0" smtClean="0"/>
              <a:t>	</a:t>
            </a:r>
            <a:r>
              <a:rPr lang="en-US" altLang="ja-JP" sz="2800" dirty="0" err="1" smtClean="0"/>
              <a:t>Quadrupole</a:t>
            </a:r>
            <a:r>
              <a:rPr lang="en-US" altLang="ja-JP" sz="2800" dirty="0" smtClean="0"/>
              <a:t> Field </a:t>
            </a:r>
          </a:p>
          <a:p>
            <a:r>
              <a:rPr lang="en-US" altLang="ja-JP" sz="2800" dirty="0" smtClean="0"/>
              <a:t>       Strength</a:t>
            </a:r>
            <a:endParaRPr kumimoji="1" lang="ja-JP" altLang="en-US" sz="28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-3280" y="1741514"/>
            <a:ext cx="41325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Horizontal value (</a:t>
            </a:r>
            <a:r>
              <a:rPr lang="en-US" altLang="ja-JP" sz="2800" dirty="0" err="1" smtClean="0"/>
              <a:t>kx</a:t>
            </a:r>
            <a:r>
              <a:rPr lang="en-US" altLang="ja-JP" sz="2800" dirty="0" smtClean="0"/>
              <a:t> ) is </a:t>
            </a:r>
          </a:p>
          <a:p>
            <a:r>
              <a:rPr kumimoji="1" lang="en-US" altLang="ja-JP" sz="2800" dirty="0" smtClean="0"/>
              <a:t>             </a:t>
            </a:r>
            <a:r>
              <a:rPr kumimoji="1" lang="en-US" altLang="ja-JP" sz="2800" b="1" dirty="0" err="1" smtClean="0">
                <a:solidFill>
                  <a:srgbClr val="FF0000"/>
                </a:solidFill>
              </a:rPr>
              <a:t>x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 70 </a:t>
            </a:r>
            <a:r>
              <a:rPr kumimoji="1" lang="en-US" altLang="ja-JP" sz="2800" dirty="0" smtClean="0"/>
              <a:t>of</a:t>
            </a:r>
          </a:p>
          <a:p>
            <a:r>
              <a:rPr lang="en-US" altLang="ja-JP" sz="2800" dirty="0" smtClean="0"/>
              <a:t>our Bunch-by-bunch kicker</a:t>
            </a:r>
            <a:endParaRPr kumimoji="1" lang="ja-JP" altLang="en-US" sz="2800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38799" y="5927136"/>
            <a:ext cx="3578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( Dipole            ~ 1/gap )</a:t>
            </a:r>
            <a:endParaRPr kumimoji="1" lang="ja-JP" altLang="en-US" sz="28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38799" y="5232380"/>
            <a:ext cx="3616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Quadrupole</a:t>
            </a:r>
            <a:r>
              <a:rPr kumimoji="1" lang="en-US" altLang="ja-JP" sz="2800" dirty="0" smtClean="0"/>
              <a:t>  ~ 1/(gap)</a:t>
            </a:r>
            <a:r>
              <a:rPr kumimoji="1" lang="en-US" altLang="ja-JP" sz="2800" baseline="30000" dirty="0" smtClean="0"/>
              <a:t>2 </a:t>
            </a:r>
            <a:endParaRPr kumimoji="1" lang="ja-JP" altLang="en-US" sz="2800" baseline="30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16"/>
          <p:cNvGrpSpPr/>
          <p:nvPr/>
        </p:nvGrpSpPr>
        <p:grpSpPr>
          <a:xfrm>
            <a:off x="195898" y="1861138"/>
            <a:ext cx="8948102" cy="2661792"/>
            <a:chOff x="183052" y="741100"/>
            <a:chExt cx="8948102" cy="2661792"/>
          </a:xfrm>
        </p:grpSpPr>
        <p:sp>
          <p:nvSpPr>
            <p:cNvPr id="332" name="テキスト ボックス 331"/>
            <p:cNvSpPr txBox="1"/>
            <p:nvPr/>
          </p:nvSpPr>
          <p:spPr>
            <a:xfrm>
              <a:off x="7075665" y="870057"/>
              <a:ext cx="181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latin typeface="Times New Roman"/>
                  <a:cs typeface="Times New Roman"/>
                </a:rPr>
                <a:t>Swapped out</a:t>
              </a:r>
              <a:endParaRPr kumimoji="1" lang="ja-JP" altLang="en-US" sz="2400" dirty="0">
                <a:latin typeface="Times New Roman"/>
                <a:cs typeface="Times New Roman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183052" y="741100"/>
              <a:ext cx="31514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latin typeface="Times New Roman"/>
                  <a:cs typeface="Times New Roman"/>
                </a:rPr>
                <a:t>From SACLA </a:t>
              </a:r>
              <a:r>
                <a:rPr kumimoji="1" lang="en-US" altLang="ja-JP" sz="2800" dirty="0" err="1" smtClean="0">
                  <a:latin typeface="Times New Roman"/>
                  <a:cs typeface="Times New Roman"/>
                </a:rPr>
                <a:t>linac</a:t>
              </a:r>
              <a:endParaRPr kumimoji="1" lang="en-US" altLang="ja-JP" sz="280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4045539" y="2879672"/>
              <a:ext cx="1566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Times New Roman"/>
                  <a:ea typeface="ＭＳ 明朝" charset="-128"/>
                  <a:cs typeface="Times New Roman"/>
                </a:rPr>
                <a:t>β</a:t>
              </a:r>
              <a:r>
                <a:rPr lang="en-US" altLang="ja-JP" sz="2800" i="1" baseline="-25000" dirty="0" smtClean="0">
                  <a:latin typeface="Times New Roman"/>
                  <a:ea typeface="ＭＳ 明朝" charset="-128"/>
                  <a:cs typeface="Times New Roman"/>
                </a:rPr>
                <a:t>H  </a:t>
              </a:r>
              <a:r>
                <a:rPr lang="en-US" altLang="ja-JP" sz="2800" dirty="0" smtClean="0">
                  <a:latin typeface="Times New Roman"/>
                  <a:ea typeface="+mj-ea"/>
                  <a:cs typeface="Times New Roman"/>
                </a:rPr>
                <a:t>= </a:t>
              </a:r>
              <a:r>
                <a:rPr lang="en-US" altLang="ja-JP" sz="2800" dirty="0" smtClean="0">
                  <a:latin typeface="Times New Roman"/>
                  <a:cs typeface="Times New Roman"/>
                </a:rPr>
                <a:t>25m</a:t>
              </a:r>
              <a:endParaRPr kumimoji="1" lang="ja-JP" altLang="en-US" sz="2800" dirty="0">
                <a:latin typeface="Times New Roman"/>
                <a:ea typeface="+mj-ea"/>
                <a:cs typeface="Times New Roman"/>
              </a:endParaRP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3334499" y="1439672"/>
              <a:ext cx="3003559" cy="1440000"/>
            </a:xfrm>
            <a:prstGeom prst="rect">
              <a:avLst/>
            </a:prstGeom>
            <a:solidFill>
              <a:srgbClr val="00FFFF">
                <a:alpha val="28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319" name="直線コネクタ 318"/>
            <p:cNvCxnSpPr>
              <a:cxnSpLocks noChangeAspect="1"/>
            </p:cNvCxnSpPr>
            <p:nvPr/>
          </p:nvCxnSpPr>
          <p:spPr>
            <a:xfrm>
              <a:off x="1816768" y="2159275"/>
              <a:ext cx="7022539" cy="1684"/>
            </a:xfrm>
            <a:prstGeom prst="line">
              <a:avLst/>
            </a:prstGeom>
            <a:ln w="6350" cap="flat" cmpd="sng" algn="ctr">
              <a:solidFill>
                <a:schemeClr val="tx1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/>
            <p:cNvCxnSpPr/>
            <p:nvPr/>
          </p:nvCxnSpPr>
          <p:spPr>
            <a:xfrm flipV="1">
              <a:off x="5066987" y="2159896"/>
              <a:ext cx="2291273" cy="442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/>
            <p:cNvCxnSpPr>
              <a:cxnSpLocks/>
            </p:cNvCxnSpPr>
            <p:nvPr/>
          </p:nvCxnSpPr>
          <p:spPr>
            <a:xfrm rot="10800000">
              <a:off x="832281" y="2159276"/>
              <a:ext cx="4090259" cy="378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図形グループ 57"/>
            <p:cNvGrpSpPr/>
            <p:nvPr/>
          </p:nvGrpSpPr>
          <p:grpSpPr>
            <a:xfrm>
              <a:off x="787303" y="762000"/>
              <a:ext cx="4165328" cy="1349273"/>
              <a:chOff x="787303" y="596172"/>
              <a:chExt cx="4165328" cy="1515101"/>
            </a:xfrm>
          </p:grpSpPr>
          <p:sp>
            <p:nvSpPr>
              <p:cNvPr id="172" name="円弧 171"/>
              <p:cNvSpPr/>
              <p:nvPr/>
            </p:nvSpPr>
            <p:spPr>
              <a:xfrm rot="10800000">
                <a:off x="787303" y="596172"/>
                <a:ext cx="1013363" cy="880937"/>
              </a:xfrm>
              <a:prstGeom prst="arc">
                <a:avLst>
                  <a:gd name="adj1" fmla="val 16200000"/>
                  <a:gd name="adj2" fmla="val 20523312"/>
                </a:avLst>
              </a:prstGeom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325" name="直線コネクタ 324"/>
              <p:cNvCxnSpPr/>
              <p:nvPr/>
            </p:nvCxnSpPr>
            <p:spPr>
              <a:xfrm>
                <a:off x="2799977" y="1471689"/>
                <a:ext cx="2152654" cy="639584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>
                <a:stCxn id="172" idx="0"/>
              </p:cNvCxnSpPr>
              <p:nvPr/>
            </p:nvCxnSpPr>
            <p:spPr>
              <a:xfrm>
                <a:off x="1293985" y="1477109"/>
                <a:ext cx="1521986" cy="158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5" name="テキスト ボックス 314"/>
            <p:cNvSpPr txBox="1"/>
            <p:nvPr/>
          </p:nvSpPr>
          <p:spPr>
            <a:xfrm>
              <a:off x="957921" y="1583958"/>
              <a:ext cx="1782246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 15 mm</a:t>
              </a:r>
              <a:endParaRPr kumimoji="1" lang="ja-JP" altLang="en-US" sz="28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348908" y="1545611"/>
              <a:ext cx="1782246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  15 mm</a:t>
              </a:r>
              <a:endParaRPr kumimoji="1" lang="ja-JP" altLang="en-US" sz="2800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4" name="図形グループ 60"/>
            <p:cNvGrpSpPr/>
            <p:nvPr/>
          </p:nvGrpSpPr>
          <p:grpSpPr>
            <a:xfrm>
              <a:off x="5095057" y="830060"/>
              <a:ext cx="3799598" cy="1277118"/>
              <a:chOff x="5095057" y="534041"/>
              <a:chExt cx="3799598" cy="1573137"/>
            </a:xfrm>
          </p:grpSpPr>
          <p:sp>
            <p:nvSpPr>
              <p:cNvPr id="173" name="円弧 172"/>
              <p:cNvSpPr/>
              <p:nvPr/>
            </p:nvSpPr>
            <p:spPr>
              <a:xfrm rot="10800000" flipH="1">
                <a:off x="7881292" y="534041"/>
                <a:ext cx="1013363" cy="880937"/>
              </a:xfrm>
              <a:prstGeom prst="arc">
                <a:avLst>
                  <a:gd name="adj1" fmla="val 16200000"/>
                  <a:gd name="adj2" fmla="val 20604145"/>
                </a:avLst>
              </a:prstGeom>
              <a:ln w="762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65" name="直線コネクタ 64"/>
              <p:cNvCxnSpPr/>
              <p:nvPr/>
            </p:nvCxnSpPr>
            <p:spPr>
              <a:xfrm flipV="1">
                <a:off x="5095057" y="1407402"/>
                <a:ext cx="2242934" cy="699776"/>
              </a:xfrm>
              <a:prstGeom prst="line">
                <a:avLst/>
              </a:prstGeom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 flipV="1">
                <a:off x="7297790" y="1414982"/>
                <a:ext cx="1111539" cy="0"/>
              </a:xfrm>
              <a:prstGeom prst="line">
                <a:avLst/>
              </a:prstGeom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0" name="テキスト ボックス 159"/>
            <p:cNvSpPr txBox="1"/>
            <p:nvPr/>
          </p:nvSpPr>
          <p:spPr>
            <a:xfrm>
              <a:off x="4045539" y="1358197"/>
              <a:ext cx="212405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0.6 </a:t>
              </a:r>
              <a:r>
                <a:rPr kumimoji="1" lang="en-US" altLang="ja-JP" sz="32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32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32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5" name="図形グループ 98"/>
            <p:cNvGrpSpPr/>
            <p:nvPr/>
          </p:nvGrpSpPr>
          <p:grpSpPr>
            <a:xfrm>
              <a:off x="2410214" y="1438967"/>
              <a:ext cx="567605" cy="1440000"/>
              <a:chOff x="2547662" y="1753143"/>
              <a:chExt cx="567605" cy="1440000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2547662" y="1753143"/>
                <a:ext cx="237652" cy="1440000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64" name="円/楕円 163"/>
              <p:cNvSpPr/>
              <p:nvPr/>
            </p:nvSpPr>
            <p:spPr>
              <a:xfrm>
                <a:off x="2877615" y="1753143"/>
                <a:ext cx="237652" cy="1440000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6" name="図形グループ 99"/>
            <p:cNvGrpSpPr/>
            <p:nvPr/>
          </p:nvGrpSpPr>
          <p:grpSpPr>
            <a:xfrm>
              <a:off x="7020317" y="1430900"/>
              <a:ext cx="557724" cy="1440000"/>
              <a:chOff x="6969304" y="1745076"/>
              <a:chExt cx="557724" cy="1440000"/>
            </a:xfrm>
          </p:grpSpPr>
          <p:sp>
            <p:nvSpPr>
              <p:cNvPr id="85" name="円/楕円 84"/>
              <p:cNvSpPr/>
              <p:nvPr/>
            </p:nvSpPr>
            <p:spPr>
              <a:xfrm>
                <a:off x="7289376" y="1745076"/>
                <a:ext cx="237652" cy="1440000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65" name="円/楕円 164"/>
              <p:cNvSpPr/>
              <p:nvPr/>
            </p:nvSpPr>
            <p:spPr>
              <a:xfrm>
                <a:off x="6969304" y="1745076"/>
                <a:ext cx="237652" cy="1440000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79" name="円/楕円 178"/>
            <p:cNvSpPr>
              <a:spLocks noChangeAspect="1"/>
            </p:cNvSpPr>
            <p:nvPr/>
          </p:nvSpPr>
          <p:spPr>
            <a:xfrm>
              <a:off x="5989608" y="2065979"/>
              <a:ext cx="179989" cy="18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80" name="円/楕円 179"/>
            <p:cNvSpPr>
              <a:spLocks noChangeAspect="1"/>
            </p:cNvSpPr>
            <p:nvPr/>
          </p:nvSpPr>
          <p:spPr>
            <a:xfrm>
              <a:off x="5989608" y="1762973"/>
              <a:ext cx="179989" cy="180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787302" y="2399447"/>
              <a:ext cx="1566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Times New Roman"/>
                  <a:ea typeface="ＭＳ 明朝" charset="-128"/>
                  <a:cs typeface="Times New Roman"/>
                </a:rPr>
                <a:t>β</a:t>
              </a:r>
              <a:r>
                <a:rPr lang="en-US" altLang="ja-JP" sz="2800" i="1" baseline="-25000" dirty="0" smtClean="0">
                  <a:latin typeface="Times New Roman"/>
                  <a:ea typeface="ＭＳ 明朝" charset="-128"/>
                  <a:cs typeface="Times New Roman"/>
                </a:rPr>
                <a:t>H  </a:t>
              </a:r>
              <a:r>
                <a:rPr lang="en-US" altLang="ja-JP" sz="2800" dirty="0" smtClean="0">
                  <a:latin typeface="Times New Roman"/>
                  <a:ea typeface="+mj-ea"/>
                  <a:cs typeface="Times New Roman"/>
                </a:rPr>
                <a:t>= </a:t>
              </a:r>
              <a:r>
                <a:rPr lang="en-US" altLang="ja-JP" sz="2800" dirty="0" smtClean="0">
                  <a:latin typeface="Times New Roman"/>
                  <a:cs typeface="Times New Roman"/>
                </a:rPr>
                <a:t>25m</a:t>
              </a:r>
              <a:endParaRPr kumimoji="1" lang="ja-JP" altLang="en-US" sz="2800" dirty="0">
                <a:latin typeface="Times New Roman"/>
                <a:ea typeface="+mj-ea"/>
                <a:cs typeface="Times New Roman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7551586" y="2399447"/>
              <a:ext cx="1566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Times New Roman"/>
                  <a:ea typeface="ＭＳ 明朝" charset="-128"/>
                  <a:cs typeface="Times New Roman"/>
                </a:rPr>
                <a:t>β</a:t>
              </a:r>
              <a:r>
                <a:rPr lang="en-US" altLang="ja-JP" sz="2800" i="1" baseline="-25000" dirty="0" smtClean="0">
                  <a:latin typeface="Times New Roman"/>
                  <a:ea typeface="ＭＳ 明朝" charset="-128"/>
                  <a:cs typeface="Times New Roman"/>
                </a:rPr>
                <a:t>H  </a:t>
              </a:r>
              <a:r>
                <a:rPr lang="en-US" altLang="ja-JP" sz="2800" dirty="0" smtClean="0">
                  <a:latin typeface="Times New Roman"/>
                  <a:ea typeface="+mj-ea"/>
                  <a:cs typeface="Times New Roman"/>
                </a:rPr>
                <a:t>= </a:t>
              </a:r>
              <a:r>
                <a:rPr lang="en-US" altLang="ja-JP" sz="2800" dirty="0" smtClean="0">
                  <a:latin typeface="Times New Roman"/>
                  <a:cs typeface="Times New Roman"/>
                </a:rPr>
                <a:t>25m</a:t>
              </a:r>
              <a:endParaRPr kumimoji="1" lang="ja-JP" altLang="en-US" sz="2800" dirty="0">
                <a:latin typeface="Times New Roman"/>
                <a:ea typeface="+mj-ea"/>
                <a:cs typeface="Times New Roman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926111" y="907680"/>
              <a:ext cx="19928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latin typeface="Times New Roman"/>
                  <a:cs typeface="Times New Roman"/>
                </a:rPr>
                <a:t>Dipole Field</a:t>
              </a:r>
              <a:endParaRPr kumimoji="1" lang="ja-JP" altLang="en-US" sz="28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7" name="図形グループ 65"/>
          <p:cNvGrpSpPr/>
          <p:nvPr/>
        </p:nvGrpSpPr>
        <p:grpSpPr>
          <a:xfrm>
            <a:off x="711346" y="4665036"/>
            <a:ext cx="8121033" cy="2051571"/>
            <a:chOff x="698501" y="31730"/>
            <a:chExt cx="8121033" cy="2051571"/>
          </a:xfrm>
        </p:grpSpPr>
        <p:sp>
          <p:nvSpPr>
            <p:cNvPr id="67" name="テキスト ボックス 66"/>
            <p:cNvSpPr txBox="1"/>
            <p:nvPr/>
          </p:nvSpPr>
          <p:spPr>
            <a:xfrm>
              <a:off x="1252032" y="260491"/>
              <a:ext cx="19836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0.08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24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334499" y="554950"/>
              <a:ext cx="3003559" cy="1440000"/>
            </a:xfrm>
            <a:prstGeom prst="rect">
              <a:avLst/>
            </a:prstGeom>
            <a:solidFill>
              <a:srgbClr val="FFFF00">
                <a:alpha val="41000"/>
              </a:srgb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 smtClean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77" name="直線コネクタ 76"/>
            <p:cNvCxnSpPr>
              <a:cxnSpLocks noChangeAspect="1"/>
            </p:cNvCxnSpPr>
            <p:nvPr/>
          </p:nvCxnSpPr>
          <p:spPr>
            <a:xfrm>
              <a:off x="1796995" y="1363658"/>
              <a:ext cx="7022539" cy="1552"/>
            </a:xfrm>
            <a:prstGeom prst="line">
              <a:avLst/>
            </a:prstGeom>
            <a:ln w="6350" cap="flat" cmpd="sng" algn="ctr">
              <a:solidFill>
                <a:srgbClr val="0000FF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/>
            <p:cNvCxnSpPr/>
            <p:nvPr/>
          </p:nvCxnSpPr>
          <p:spPr>
            <a:xfrm flipV="1">
              <a:off x="5008228" y="1184233"/>
              <a:ext cx="2195687" cy="78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ボックス 81"/>
            <p:cNvSpPr txBox="1"/>
            <p:nvPr/>
          </p:nvSpPr>
          <p:spPr>
            <a:xfrm>
              <a:off x="6423680" y="604519"/>
              <a:ext cx="16313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latin typeface="Times New Roman"/>
                  <a:cs typeface="Times New Roman"/>
                </a:rPr>
                <a:t>2mm</a:t>
              </a:r>
              <a:endParaRPr kumimoji="1" lang="ja-JP" altLang="en-US" sz="3200" b="1" dirty="0">
                <a:latin typeface="Times New Roman"/>
                <a:cs typeface="Times New Roman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832281" y="792358"/>
              <a:ext cx="15878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15mm</a:t>
              </a:r>
              <a:endParaRPr kumimoji="1" lang="ja-JP" altLang="en-US" sz="28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87" name="直線コネクタ 86"/>
            <p:cNvCxnSpPr/>
            <p:nvPr/>
          </p:nvCxnSpPr>
          <p:spPr>
            <a:xfrm rot="10800000" flipV="1">
              <a:off x="1839259" y="1361758"/>
              <a:ext cx="5427384" cy="5352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>
              <a:cxnSpLocks/>
            </p:cNvCxnSpPr>
            <p:nvPr/>
          </p:nvCxnSpPr>
          <p:spPr>
            <a:xfrm rot="10800000">
              <a:off x="698501" y="1363486"/>
              <a:ext cx="1224980" cy="0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テキスト ボックス 98"/>
            <p:cNvSpPr txBox="1"/>
            <p:nvPr/>
          </p:nvSpPr>
          <p:spPr>
            <a:xfrm>
              <a:off x="4351134" y="491324"/>
              <a:ext cx="212405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0.6 </a:t>
              </a:r>
              <a:r>
                <a:rPr kumimoji="1" lang="en-US" altLang="ja-JP" sz="32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m</a:t>
              </a:r>
              <a:r>
                <a:rPr kumimoji="1" lang="en-US" altLang="ja-JP" sz="32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rad</a:t>
              </a:r>
              <a:endParaRPr kumimoji="1" lang="ja-JP" altLang="en-US" sz="3200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8" name="図形グループ 82"/>
            <p:cNvGrpSpPr/>
            <p:nvPr/>
          </p:nvGrpSpPr>
          <p:grpSpPr>
            <a:xfrm>
              <a:off x="2410214" y="638581"/>
              <a:ext cx="567605" cy="1440000"/>
              <a:chOff x="2577757" y="4288250"/>
              <a:chExt cx="567605" cy="1887378"/>
            </a:xfrm>
          </p:grpSpPr>
          <p:sp>
            <p:nvSpPr>
              <p:cNvPr id="113" name="円/楕円 23"/>
              <p:cNvSpPr/>
              <p:nvPr/>
            </p:nvSpPr>
            <p:spPr>
              <a:xfrm>
                <a:off x="2577757" y="4288250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2907710" y="4296571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9" name="図形グループ 25"/>
            <p:cNvGrpSpPr/>
            <p:nvPr/>
          </p:nvGrpSpPr>
          <p:grpSpPr>
            <a:xfrm>
              <a:off x="7020317" y="643301"/>
              <a:ext cx="557724" cy="1440000"/>
              <a:chOff x="6969304" y="4293373"/>
              <a:chExt cx="557724" cy="1879057"/>
            </a:xfrm>
          </p:grpSpPr>
          <p:sp>
            <p:nvSpPr>
              <p:cNvPr id="111" name="円/楕円 110"/>
              <p:cNvSpPr/>
              <p:nvPr/>
            </p:nvSpPr>
            <p:spPr>
              <a:xfrm>
                <a:off x="7289376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6969304" y="4293373"/>
                <a:ext cx="237652" cy="1879057"/>
              </a:xfrm>
              <a:prstGeom prst="ellips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2" name="円/楕円 101"/>
            <p:cNvSpPr>
              <a:spLocks noChangeAspect="1"/>
            </p:cNvSpPr>
            <p:nvPr/>
          </p:nvSpPr>
          <p:spPr>
            <a:xfrm>
              <a:off x="5989607" y="1097671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05" name="円/楕円 104"/>
            <p:cNvSpPr>
              <a:spLocks noChangeAspect="1"/>
            </p:cNvSpPr>
            <p:nvPr/>
          </p:nvSpPr>
          <p:spPr>
            <a:xfrm>
              <a:off x="5989607" y="1284040"/>
              <a:ext cx="144000" cy="144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10" name="図形グループ 157"/>
            <p:cNvGrpSpPr/>
            <p:nvPr/>
          </p:nvGrpSpPr>
          <p:grpSpPr>
            <a:xfrm>
              <a:off x="787303" y="129550"/>
              <a:ext cx="4165328" cy="1054682"/>
              <a:chOff x="787303" y="-118305"/>
              <a:chExt cx="4165328" cy="1302538"/>
            </a:xfrm>
          </p:grpSpPr>
          <p:cxnSp>
            <p:nvCxnSpPr>
              <p:cNvPr id="108" name="直線コネクタ 107"/>
              <p:cNvCxnSpPr/>
              <p:nvPr/>
            </p:nvCxnSpPr>
            <p:spPr>
              <a:xfrm>
                <a:off x="2715263" y="590702"/>
                <a:ext cx="2237368" cy="593531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/>
              <p:cNvCxnSpPr/>
              <p:nvPr/>
            </p:nvCxnSpPr>
            <p:spPr>
              <a:xfrm flipV="1">
                <a:off x="1301645" y="593116"/>
                <a:ext cx="1416309" cy="107152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円弧 109"/>
              <p:cNvSpPr/>
              <p:nvPr/>
            </p:nvSpPr>
            <p:spPr>
              <a:xfrm rot="10800000">
                <a:off x="787303" y="-118305"/>
                <a:ext cx="1013363" cy="811740"/>
              </a:xfrm>
              <a:prstGeom prst="arc">
                <a:avLst>
                  <a:gd name="adj1" fmla="val 15468400"/>
                  <a:gd name="adj2" fmla="val 20361102"/>
                </a:avLst>
              </a:prstGeom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7" name="テキスト ボックス 106"/>
            <p:cNvSpPr txBox="1"/>
            <p:nvPr/>
          </p:nvSpPr>
          <p:spPr>
            <a:xfrm>
              <a:off x="3567038" y="31730"/>
              <a:ext cx="27109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latin typeface="Times New Roman"/>
                  <a:cs typeface="Times New Roman"/>
                </a:rPr>
                <a:t>Quadrupole Field</a:t>
              </a:r>
              <a:endParaRPr kumimoji="1" lang="ja-JP" altLang="en-US" sz="2800" dirty="0">
                <a:latin typeface="Times New Roman"/>
                <a:cs typeface="Times New Roman"/>
              </a:endParaRPr>
            </a:p>
          </p:txBody>
        </p:sp>
      </p:grpSp>
      <p:sp>
        <p:nvSpPr>
          <p:cNvPr id="115" name="テキスト ボックス 114"/>
          <p:cNvSpPr txBox="1"/>
          <p:nvPr/>
        </p:nvSpPr>
        <p:spPr>
          <a:xfrm>
            <a:off x="3648152" y="6061346"/>
            <a:ext cx="2498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+50 kV, +50 kV</a:t>
            </a:r>
            <a:endParaRPr kumimoji="1" lang="ja-JP" altLang="en-US" sz="2800" dirty="0">
              <a:latin typeface="Times New Roman"/>
              <a:cs typeface="Times New Roman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667944" y="3467718"/>
            <a:ext cx="2416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+18 kV</a:t>
            </a:r>
            <a:r>
              <a:rPr kumimoji="1" lang="en-US" altLang="ja-JP" sz="2800" dirty="0" smtClean="0">
                <a:latin typeface="Times New Roman"/>
                <a:cs typeface="Times New Roman"/>
              </a:rPr>
              <a:t>, </a:t>
            </a:r>
            <a:r>
              <a:rPr kumimoji="1" lang="en-US" altLang="ja-JP" sz="2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-18 kV</a:t>
            </a:r>
            <a:endParaRPr kumimoji="1" lang="ja-JP" altLang="en-US" sz="28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354083" y="753142"/>
            <a:ext cx="49167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0.6 </a:t>
            </a:r>
            <a:r>
              <a:rPr kumimoji="1" lang="en-US" altLang="ja-JP" sz="3200" dirty="0" err="1" smtClean="0"/>
              <a:t>m</a:t>
            </a:r>
            <a:r>
              <a:rPr kumimoji="1" lang="en-US" altLang="ja-JP" sz="3200" dirty="0" smtClean="0"/>
              <a:t> </a:t>
            </a:r>
            <a:r>
              <a:rPr kumimoji="1" lang="en-US" altLang="ja-JP" sz="3200" dirty="0" err="1" smtClean="0"/>
              <a:t>rad</a:t>
            </a:r>
            <a:r>
              <a:rPr kumimoji="1" lang="en-US" altLang="ja-JP" sz="3200" dirty="0" smtClean="0"/>
              <a:t> </a:t>
            </a:r>
            <a:r>
              <a:rPr kumimoji="1" lang="en-US" altLang="ja-JP" sz="3200" dirty="0" err="1" smtClean="0"/>
              <a:t>x</a:t>
            </a:r>
            <a:r>
              <a:rPr kumimoji="1" lang="en-US" altLang="ja-JP" sz="3200" dirty="0" smtClean="0"/>
              <a:t> 6 </a:t>
            </a:r>
            <a:r>
              <a:rPr kumimoji="1" lang="en-US" altLang="ja-JP" sz="3200" dirty="0" err="1" smtClean="0"/>
              <a:t>GeV</a:t>
            </a:r>
            <a:r>
              <a:rPr kumimoji="1" lang="en-US" altLang="ja-JP" sz="3200" dirty="0" smtClean="0"/>
              <a:t> = 3.6 </a:t>
            </a:r>
            <a:r>
              <a:rPr kumimoji="1" lang="en-US" altLang="ja-JP" sz="3200" dirty="0" err="1" smtClean="0"/>
              <a:t>MeV</a:t>
            </a:r>
            <a:endParaRPr kumimoji="1" lang="ja-JP" altLang="en-US" sz="3200" dirty="0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3287324" y="1990095"/>
            <a:ext cx="3003558" cy="158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3084458" y="1405319"/>
            <a:ext cx="37018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5 units (0.2m)  &lt;  2 </a:t>
            </a:r>
            <a:r>
              <a:rPr lang="en-US" altLang="ja-JP" sz="3200" dirty="0" err="1" smtClean="0"/>
              <a:t>m</a:t>
            </a:r>
            <a:endParaRPr kumimoji="1" lang="ja-JP" altLang="en-US" sz="3200" dirty="0"/>
          </a:p>
        </p:txBody>
      </p:sp>
      <p:sp>
        <p:nvSpPr>
          <p:cNvPr id="63" name="タイトル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48000"/>
          </a:xfrm>
        </p:spPr>
        <p:txBody>
          <a:bodyPr/>
          <a:lstStyle/>
          <a:p>
            <a:r>
              <a:rPr lang="en-US" altLang="ja-JP" sz="3200" dirty="0" smtClean="0"/>
              <a:t>Injection Scheme at Long Straight Section</a:t>
            </a:r>
            <a:endParaRPr lang="ja-JP" altLang="en-US" sz="32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0" y="4279521"/>
            <a:ext cx="1435609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Off-axis</a:t>
            </a:r>
            <a:endParaRPr kumimoji="1" lang="ja-JP" altLang="en-US" sz="32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0" y="1297262"/>
            <a:ext cx="1422785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On-axis</a:t>
            </a:r>
            <a:endParaRPr kumimoji="1"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 cmpd="sng">
          <a:solidFill>
            <a:schemeClr val="tx1"/>
          </a:solidFill>
        </a:ln>
        <a:effectLst/>
      </a:spPr>
      <a:bodyPr rtlCol="0" anchor="ctr"/>
      <a:lstStyle>
        <a:defPPr>
          <a:defRPr dirty="0" smtClean="0">
            <a:solidFill>
              <a:srgbClr val="000000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standard.thmx</Template>
  <TotalTime>24006</TotalTime>
  <Words>984</Words>
  <Application>Microsoft Macintosh PowerPoint</Application>
  <PresentationFormat>画面に合わせる (4:3)</PresentationFormat>
  <Paragraphs>176</Paragraphs>
  <Slides>11</Slides>
  <Notes>2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リンクの設定</vt:lpstr>
      </vt:variant>
      <vt:variant>
        <vt:i4>21</vt:i4>
      </vt:variant>
      <vt:variant>
        <vt:lpstr>スライド タイトル</vt:lpstr>
      </vt:variant>
      <vt:variant>
        <vt:i4>11</vt:i4>
      </vt:variant>
    </vt:vector>
  </HeadingPairs>
  <TitlesOfParts>
    <vt:vector size="33" baseType="lpstr">
      <vt:lpstr>standard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???</vt:lpstr>
      <vt:lpstr>スライド 1</vt:lpstr>
      <vt:lpstr>Injection to 2mm Dynamic Aperture Ring</vt:lpstr>
      <vt:lpstr>スライド 3</vt:lpstr>
      <vt:lpstr>Time Structure of Kick</vt:lpstr>
      <vt:lpstr>スライド 5</vt:lpstr>
      <vt:lpstr>スライド 6</vt:lpstr>
      <vt:lpstr>Discharge Limit</vt:lpstr>
      <vt:lpstr>High Transverse Impedance  (Horizontal) !!</vt:lpstr>
      <vt:lpstr>Injection Scheme at Long Straight Section</vt:lpstr>
      <vt:lpstr>Injection Scheme at Long Straight Section</vt:lpstr>
      <vt:lpstr>Summary</vt:lpstr>
    </vt:vector>
  </TitlesOfParts>
  <Company>㈶ 高輝度光科学研究センター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中村 剛</dc:creator>
  <cp:lastModifiedBy>中村 剛</cp:lastModifiedBy>
  <cp:revision>1003</cp:revision>
  <cp:lastPrinted>2011-10-05T04:43:51Z</cp:lastPrinted>
  <dcterms:created xsi:type="dcterms:W3CDTF">2011-10-05T04:43:38Z</dcterms:created>
  <dcterms:modified xsi:type="dcterms:W3CDTF">2011-10-05T04:45:05Z</dcterms:modified>
</cp:coreProperties>
</file>